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xls" ContentType="application/vnd.ms-excel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4"/>
  </p:notesMasterIdLst>
  <p:sldIdLst>
    <p:sldId id="256" r:id="rId2"/>
    <p:sldId id="312" r:id="rId3"/>
    <p:sldId id="685" r:id="rId4"/>
    <p:sldId id="687" r:id="rId5"/>
    <p:sldId id="319" r:id="rId6"/>
    <p:sldId id="318" r:id="rId7"/>
    <p:sldId id="315" r:id="rId8"/>
    <p:sldId id="339" r:id="rId9"/>
    <p:sldId id="308" r:id="rId10"/>
    <p:sldId id="317" r:id="rId11"/>
    <p:sldId id="320" r:id="rId12"/>
    <p:sldId id="321" r:id="rId13"/>
    <p:sldId id="322" r:id="rId14"/>
    <p:sldId id="323" r:id="rId15"/>
    <p:sldId id="324" r:id="rId16"/>
    <p:sldId id="325" r:id="rId17"/>
    <p:sldId id="316" r:id="rId18"/>
    <p:sldId id="333" r:id="rId19"/>
    <p:sldId id="309" r:id="rId20"/>
    <p:sldId id="329" r:id="rId21"/>
    <p:sldId id="328" r:id="rId22"/>
    <p:sldId id="327" r:id="rId23"/>
    <p:sldId id="332" r:id="rId24"/>
    <p:sldId id="330" r:id="rId25"/>
    <p:sldId id="331" r:id="rId26"/>
    <p:sldId id="334" r:id="rId27"/>
    <p:sldId id="335" r:id="rId28"/>
    <p:sldId id="311" r:id="rId29"/>
    <p:sldId id="336" r:id="rId30"/>
    <p:sldId id="338" r:id="rId31"/>
    <p:sldId id="337" r:id="rId32"/>
    <p:sldId id="326" r:id="rId33"/>
    <p:sldId id="418" r:id="rId34"/>
    <p:sldId id="415" r:id="rId35"/>
    <p:sldId id="356" r:id="rId36"/>
    <p:sldId id="340" r:id="rId37"/>
    <p:sldId id="347" r:id="rId38"/>
    <p:sldId id="353" r:id="rId39"/>
    <p:sldId id="354" r:id="rId40"/>
    <p:sldId id="350" r:id="rId41"/>
    <p:sldId id="344" r:id="rId42"/>
    <p:sldId id="355" r:id="rId43"/>
    <p:sldId id="401" r:id="rId44"/>
    <p:sldId id="357" r:id="rId45"/>
    <p:sldId id="345" r:id="rId46"/>
    <p:sldId id="411" r:id="rId47"/>
    <p:sldId id="410" r:id="rId48"/>
    <p:sldId id="412" r:id="rId49"/>
    <p:sldId id="413" r:id="rId50"/>
    <p:sldId id="403" r:id="rId51"/>
    <p:sldId id="404" r:id="rId52"/>
    <p:sldId id="405" r:id="rId53"/>
    <p:sldId id="406" r:id="rId54"/>
    <p:sldId id="407" r:id="rId55"/>
    <p:sldId id="408" r:id="rId56"/>
    <p:sldId id="409" r:id="rId57"/>
    <p:sldId id="402" r:id="rId58"/>
    <p:sldId id="358" r:id="rId59"/>
    <p:sldId id="341" r:id="rId60"/>
    <p:sldId id="359" r:id="rId61"/>
    <p:sldId id="389" r:id="rId62"/>
    <p:sldId id="416" r:id="rId63"/>
    <p:sldId id="424" r:id="rId64"/>
    <p:sldId id="426" r:id="rId65"/>
    <p:sldId id="427" r:id="rId66"/>
    <p:sldId id="428" r:id="rId67"/>
    <p:sldId id="429" r:id="rId68"/>
    <p:sldId id="436" r:id="rId69"/>
    <p:sldId id="437" r:id="rId70"/>
    <p:sldId id="438" r:id="rId71"/>
    <p:sldId id="445" r:id="rId72"/>
    <p:sldId id="446" r:id="rId73"/>
    <p:sldId id="447" r:id="rId74"/>
    <p:sldId id="448" r:id="rId75"/>
    <p:sldId id="449" r:id="rId76"/>
    <p:sldId id="450" r:id="rId77"/>
    <p:sldId id="451" r:id="rId78"/>
    <p:sldId id="452" r:id="rId79"/>
    <p:sldId id="453" r:id="rId80"/>
    <p:sldId id="455" r:id="rId81"/>
    <p:sldId id="457" r:id="rId82"/>
    <p:sldId id="459" r:id="rId83"/>
    <p:sldId id="460" r:id="rId84"/>
    <p:sldId id="462" r:id="rId85"/>
    <p:sldId id="489" r:id="rId86"/>
    <p:sldId id="464" r:id="rId87"/>
    <p:sldId id="465" r:id="rId88"/>
    <p:sldId id="466" r:id="rId89"/>
    <p:sldId id="467" r:id="rId90"/>
    <p:sldId id="468" r:id="rId91"/>
    <p:sldId id="469" r:id="rId92"/>
    <p:sldId id="470" r:id="rId93"/>
    <p:sldId id="471" r:id="rId94"/>
    <p:sldId id="472" r:id="rId95"/>
    <p:sldId id="473" r:id="rId96"/>
    <p:sldId id="488" r:id="rId97"/>
    <p:sldId id="474" r:id="rId98"/>
    <p:sldId id="475" r:id="rId99"/>
    <p:sldId id="476" r:id="rId100"/>
    <p:sldId id="477" r:id="rId101"/>
    <p:sldId id="478" r:id="rId102"/>
    <p:sldId id="479" r:id="rId103"/>
    <p:sldId id="480" r:id="rId104"/>
    <p:sldId id="481" r:id="rId105"/>
    <p:sldId id="482" r:id="rId106"/>
    <p:sldId id="483" r:id="rId107"/>
    <p:sldId id="484" r:id="rId108"/>
    <p:sldId id="485" r:id="rId109"/>
    <p:sldId id="486" r:id="rId110"/>
    <p:sldId id="582" r:id="rId111"/>
    <p:sldId id="491" r:id="rId112"/>
    <p:sldId id="493" r:id="rId113"/>
    <p:sldId id="557" r:id="rId114"/>
    <p:sldId id="559" r:id="rId115"/>
    <p:sldId id="558" r:id="rId116"/>
    <p:sldId id="494" r:id="rId117"/>
    <p:sldId id="495" r:id="rId118"/>
    <p:sldId id="496" r:id="rId119"/>
    <p:sldId id="497" r:id="rId120"/>
    <p:sldId id="498" r:id="rId121"/>
    <p:sldId id="499" r:id="rId122"/>
    <p:sldId id="500" r:id="rId123"/>
    <p:sldId id="501" r:id="rId124"/>
    <p:sldId id="502" r:id="rId125"/>
    <p:sldId id="503" r:id="rId126"/>
    <p:sldId id="504" r:id="rId127"/>
    <p:sldId id="505" r:id="rId128"/>
    <p:sldId id="506" r:id="rId129"/>
    <p:sldId id="507" r:id="rId130"/>
    <p:sldId id="511" r:id="rId131"/>
    <p:sldId id="512" r:id="rId132"/>
    <p:sldId id="513" r:id="rId133"/>
    <p:sldId id="514" r:id="rId134"/>
    <p:sldId id="515" r:id="rId135"/>
    <p:sldId id="520" r:id="rId136"/>
    <p:sldId id="521" r:id="rId137"/>
    <p:sldId id="530" r:id="rId138"/>
    <p:sldId id="535" r:id="rId139"/>
    <p:sldId id="539" r:id="rId140"/>
    <p:sldId id="545" r:id="rId141"/>
    <p:sldId id="549" r:id="rId142"/>
    <p:sldId id="550" r:id="rId143"/>
    <p:sldId id="551" r:id="rId144"/>
    <p:sldId id="552" r:id="rId145"/>
    <p:sldId id="553" r:id="rId146"/>
    <p:sldId id="554" r:id="rId147"/>
    <p:sldId id="555" r:id="rId148"/>
    <p:sldId id="556" r:id="rId149"/>
    <p:sldId id="560" r:id="rId150"/>
    <p:sldId id="569" r:id="rId151"/>
    <p:sldId id="573" r:id="rId152"/>
    <p:sldId id="571" r:id="rId153"/>
    <p:sldId id="572" r:id="rId154"/>
    <p:sldId id="574" r:id="rId155"/>
    <p:sldId id="575" r:id="rId156"/>
    <p:sldId id="576" r:id="rId157"/>
    <p:sldId id="577" r:id="rId158"/>
    <p:sldId id="579" r:id="rId159"/>
    <p:sldId id="580" r:id="rId160"/>
    <p:sldId id="578" r:id="rId161"/>
    <p:sldId id="561" r:id="rId162"/>
    <p:sldId id="581" r:id="rId163"/>
    <p:sldId id="562" r:id="rId164"/>
    <p:sldId id="563" r:id="rId165"/>
    <p:sldId id="564" r:id="rId166"/>
    <p:sldId id="565" r:id="rId167"/>
    <p:sldId id="566" r:id="rId168"/>
    <p:sldId id="583" r:id="rId169"/>
    <p:sldId id="567" r:id="rId170"/>
    <p:sldId id="586" r:id="rId171"/>
    <p:sldId id="585" r:id="rId172"/>
    <p:sldId id="616" r:id="rId173"/>
    <p:sldId id="622" r:id="rId174"/>
    <p:sldId id="618" r:id="rId175"/>
    <p:sldId id="621" r:id="rId176"/>
    <p:sldId id="620" r:id="rId177"/>
    <p:sldId id="617" r:id="rId178"/>
    <p:sldId id="619" r:id="rId179"/>
    <p:sldId id="625" r:id="rId180"/>
    <p:sldId id="624" r:id="rId181"/>
    <p:sldId id="627" r:id="rId182"/>
    <p:sldId id="631" r:id="rId183"/>
    <p:sldId id="626" r:id="rId184"/>
    <p:sldId id="629" r:id="rId185"/>
    <p:sldId id="632" r:id="rId186"/>
    <p:sldId id="634" r:id="rId187"/>
    <p:sldId id="633" r:id="rId188"/>
    <p:sldId id="630" r:id="rId189"/>
    <p:sldId id="584" r:id="rId190"/>
    <p:sldId id="635" r:id="rId191"/>
    <p:sldId id="636" r:id="rId192"/>
    <p:sldId id="637" r:id="rId193"/>
    <p:sldId id="641" r:id="rId194"/>
    <p:sldId id="645" r:id="rId195"/>
    <p:sldId id="638" r:id="rId196"/>
    <p:sldId id="644" r:id="rId197"/>
    <p:sldId id="640" r:id="rId198"/>
    <p:sldId id="642" r:id="rId199"/>
    <p:sldId id="643" r:id="rId200"/>
    <p:sldId id="647" r:id="rId201"/>
    <p:sldId id="648" r:id="rId202"/>
    <p:sldId id="649" r:id="rId203"/>
    <p:sldId id="650" r:id="rId204"/>
    <p:sldId id="651" r:id="rId205"/>
    <p:sldId id="652" r:id="rId206"/>
    <p:sldId id="653" r:id="rId207"/>
    <p:sldId id="654" r:id="rId208"/>
    <p:sldId id="639" r:id="rId209"/>
    <p:sldId id="665" r:id="rId210"/>
    <p:sldId id="666" r:id="rId211"/>
    <p:sldId id="668" r:id="rId212"/>
    <p:sldId id="669" r:id="rId213"/>
    <p:sldId id="670" r:id="rId214"/>
    <p:sldId id="671" r:id="rId215"/>
    <p:sldId id="672" r:id="rId216"/>
    <p:sldId id="673" r:id="rId217"/>
    <p:sldId id="674" r:id="rId218"/>
    <p:sldId id="675" r:id="rId219"/>
    <p:sldId id="676" r:id="rId220"/>
    <p:sldId id="677" r:id="rId221"/>
    <p:sldId id="678" r:id="rId222"/>
    <p:sldId id="679" r:id="rId223"/>
    <p:sldId id="682" r:id="rId224"/>
    <p:sldId id="683" r:id="rId225"/>
    <p:sldId id="655" r:id="rId226"/>
    <p:sldId id="656" r:id="rId227"/>
    <p:sldId id="657" r:id="rId228"/>
    <p:sldId id="661" r:id="rId229"/>
    <p:sldId id="662" r:id="rId230"/>
    <p:sldId id="663" r:id="rId231"/>
    <p:sldId id="664" r:id="rId232"/>
    <p:sldId id="658" r:id="rId23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4748"/>
    <a:srgbClr val="464749"/>
    <a:srgbClr val="0DFF7A"/>
    <a:srgbClr val="009900"/>
    <a:srgbClr val="AF4516"/>
    <a:srgbClr val="66FF66"/>
    <a:srgbClr val="00D05E"/>
    <a:srgbClr val="CC9900"/>
    <a:srgbClr val="996633"/>
    <a:srgbClr val="A365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13" d="100"/>
          <a:sy n="113" d="100"/>
        </p:scale>
        <p:origin x="1452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124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tableStyles" Target="tableStyles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presProps" Target="pres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viewProps" Target="viewProps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BBB48D-1D7B-4731-B901-2C1064FAF79D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D28114-F866-41D3-BE21-9E50234965E5}">
      <dgm:prSet phldrT="[Text]" custT="1"/>
      <dgm:spPr>
        <a:solidFill>
          <a:srgbClr val="FF0000"/>
        </a:solidFill>
        <a:ln>
          <a:solidFill>
            <a:schemeClr val="bg2"/>
          </a:solidFill>
        </a:ln>
      </dgm:spPr>
      <dgm:t>
        <a:bodyPr/>
        <a:lstStyle/>
        <a:p>
          <a:r>
            <a:rPr lang="en-US" sz="1800" dirty="0" smtClean="0"/>
            <a:t>Core Skills</a:t>
          </a:r>
          <a:endParaRPr lang="en-US" sz="1800" dirty="0"/>
        </a:p>
      </dgm:t>
    </dgm:pt>
    <dgm:pt modelId="{894BE118-5C8F-405B-B616-97135BFBC308}" type="parTrans" cxnId="{F056DA6B-1949-4714-9074-6F6A22BC82C9}">
      <dgm:prSet/>
      <dgm:spPr/>
      <dgm:t>
        <a:bodyPr/>
        <a:lstStyle/>
        <a:p>
          <a:endParaRPr lang="en-US"/>
        </a:p>
      </dgm:t>
    </dgm:pt>
    <dgm:pt modelId="{A06D3B25-523B-40C2-8178-7295BF2B69BC}" type="sibTrans" cxnId="{F056DA6B-1949-4714-9074-6F6A22BC82C9}">
      <dgm:prSet/>
      <dgm:spPr/>
      <dgm:t>
        <a:bodyPr/>
        <a:lstStyle/>
        <a:p>
          <a:endParaRPr lang="en-US"/>
        </a:p>
      </dgm:t>
    </dgm:pt>
    <dgm:pt modelId="{BE04FF92-3B0B-4977-AC72-B4AA5DDAABCF}">
      <dgm:prSet phldrT="[Text]" custT="1"/>
      <dgm:spPr>
        <a:solidFill>
          <a:srgbClr val="FFC000"/>
        </a:solidFill>
        <a:ln>
          <a:solidFill>
            <a:schemeClr val="bg2"/>
          </a:solidFill>
        </a:ln>
      </dgm:spPr>
      <dgm:t>
        <a:bodyPr/>
        <a:lstStyle/>
        <a:p>
          <a:r>
            <a:rPr lang="en-US" sz="1400" dirty="0" smtClean="0">
              <a:solidFill>
                <a:srgbClr val="464749"/>
              </a:solidFill>
            </a:rPr>
            <a:t>Self Awareness</a:t>
          </a:r>
          <a:endParaRPr lang="en-US" sz="1400" dirty="0">
            <a:solidFill>
              <a:srgbClr val="464749"/>
            </a:solidFill>
          </a:endParaRPr>
        </a:p>
      </dgm:t>
    </dgm:pt>
    <dgm:pt modelId="{52A37819-2F1C-4A29-A026-907F2797644E}" type="parTrans" cxnId="{7D8D2536-2294-4B48-BCA2-4E5C6F3C157E}">
      <dgm:prSet/>
      <dgm:spPr/>
      <dgm:t>
        <a:bodyPr/>
        <a:lstStyle/>
        <a:p>
          <a:endParaRPr lang="en-US"/>
        </a:p>
      </dgm:t>
    </dgm:pt>
    <dgm:pt modelId="{F6A51192-C527-4612-AF9A-D5D095E83803}" type="sibTrans" cxnId="{7D8D2536-2294-4B48-BCA2-4E5C6F3C157E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endParaRPr lang="en-US"/>
        </a:p>
      </dgm:t>
    </dgm:pt>
    <dgm:pt modelId="{87907105-5363-4B60-BE90-BD077C3D9790}">
      <dgm:prSet phldrT="[Text]" custT="1"/>
      <dgm:spPr>
        <a:solidFill>
          <a:srgbClr val="009900"/>
        </a:solidFill>
        <a:ln>
          <a:solidFill>
            <a:schemeClr val="bg2"/>
          </a:solidFill>
        </a:ln>
      </dgm:spPr>
      <dgm:t>
        <a:bodyPr/>
        <a:lstStyle/>
        <a:p>
          <a:r>
            <a:rPr lang="en-US" sz="1400" dirty="0" smtClean="0">
              <a:solidFill>
                <a:srgbClr val="464749"/>
              </a:solidFill>
            </a:rPr>
            <a:t>Motivating</a:t>
          </a:r>
          <a:endParaRPr lang="en-US" sz="1400" dirty="0">
            <a:solidFill>
              <a:srgbClr val="464749"/>
            </a:solidFill>
          </a:endParaRPr>
        </a:p>
      </dgm:t>
    </dgm:pt>
    <dgm:pt modelId="{B17FD847-A49C-45D6-9536-DCB899E0FC32}" type="parTrans" cxnId="{0DA1DBEE-9411-433E-B411-5BF764EA8DD0}">
      <dgm:prSet/>
      <dgm:spPr/>
      <dgm:t>
        <a:bodyPr/>
        <a:lstStyle/>
        <a:p>
          <a:endParaRPr lang="en-US"/>
        </a:p>
      </dgm:t>
    </dgm:pt>
    <dgm:pt modelId="{F2A79759-171C-4C8E-A73B-588494EE0AD2}" type="sibTrans" cxnId="{0DA1DBEE-9411-433E-B411-5BF764EA8DD0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endParaRPr lang="en-US"/>
        </a:p>
      </dgm:t>
    </dgm:pt>
    <dgm:pt modelId="{A304FAD3-F3AF-4A00-B598-600CE43A84A9}">
      <dgm:prSet phldrT="[Text]" custT="1"/>
      <dgm:spPr>
        <a:solidFill>
          <a:srgbClr val="00B0F0"/>
        </a:solidFill>
        <a:ln>
          <a:solidFill>
            <a:schemeClr val="bg2"/>
          </a:solidFill>
        </a:ln>
      </dgm:spPr>
      <dgm:t>
        <a:bodyPr/>
        <a:lstStyle/>
        <a:p>
          <a:r>
            <a:rPr lang="en-US" sz="1400" dirty="0" smtClean="0">
              <a:solidFill>
                <a:srgbClr val="464749"/>
              </a:solidFill>
            </a:rPr>
            <a:t>Communicating</a:t>
          </a:r>
          <a:endParaRPr lang="en-US" sz="1400" dirty="0">
            <a:solidFill>
              <a:srgbClr val="464749"/>
            </a:solidFill>
          </a:endParaRPr>
        </a:p>
      </dgm:t>
    </dgm:pt>
    <dgm:pt modelId="{FC99E1EF-D5E6-4987-948C-3E2E13D3DDF5}" type="parTrans" cxnId="{CC0633E8-18E1-4E1E-AAE9-8129F705E61D}">
      <dgm:prSet/>
      <dgm:spPr/>
      <dgm:t>
        <a:bodyPr/>
        <a:lstStyle/>
        <a:p>
          <a:endParaRPr lang="en-US"/>
        </a:p>
      </dgm:t>
    </dgm:pt>
    <dgm:pt modelId="{52080C80-332A-43D5-9921-E3308E5B6206}" type="sibTrans" cxnId="{CC0633E8-18E1-4E1E-AAE9-8129F705E61D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endParaRPr lang="en-US"/>
        </a:p>
      </dgm:t>
    </dgm:pt>
    <dgm:pt modelId="{C298439B-220F-4F67-A70B-1C250F499F97}" type="pres">
      <dgm:prSet presAssocID="{D8BBB48D-1D7B-4731-B901-2C1064FAF79D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1467798-D90E-46AC-87E6-25B1BCC6D032}" type="pres">
      <dgm:prSet presAssocID="{8FD28114-F866-41D3-BE21-9E50234965E5}" presName="centerShape" presStyleLbl="node0" presStyleIdx="0" presStyleCnt="1" custScaleX="104265" custScaleY="91998"/>
      <dgm:spPr/>
      <dgm:t>
        <a:bodyPr/>
        <a:lstStyle/>
        <a:p>
          <a:endParaRPr lang="en-US"/>
        </a:p>
      </dgm:t>
    </dgm:pt>
    <dgm:pt modelId="{12A1C4B2-FB06-41C4-AE9D-16CB968196D9}" type="pres">
      <dgm:prSet presAssocID="{BE04FF92-3B0B-4977-AC72-B4AA5DDAABCF}" presName="node" presStyleLbl="node1" presStyleIdx="0" presStyleCnt="3" custScaleX="193745" custScaleY="137574" custRadScaleRad="87013" custRadScaleInc="-3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B8C21C-2B0C-45D4-B2FE-10BA57D973B6}" type="pres">
      <dgm:prSet presAssocID="{BE04FF92-3B0B-4977-AC72-B4AA5DDAABCF}" presName="dummy" presStyleCnt="0"/>
      <dgm:spPr/>
    </dgm:pt>
    <dgm:pt modelId="{2EC2288A-6A7B-4C41-A717-14A7EC33BF94}" type="pres">
      <dgm:prSet presAssocID="{F6A51192-C527-4612-AF9A-D5D095E8380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C900A956-36AF-4AAD-9F7E-9A502D7828FF}" type="pres">
      <dgm:prSet presAssocID="{87907105-5363-4B60-BE90-BD077C3D9790}" presName="node" presStyleLbl="node1" presStyleIdx="1" presStyleCnt="3" custScaleX="194554" custScaleY="14403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6CA563-F1E0-47B4-9820-1D0EAEBE0799}" type="pres">
      <dgm:prSet presAssocID="{87907105-5363-4B60-BE90-BD077C3D9790}" presName="dummy" presStyleCnt="0"/>
      <dgm:spPr/>
    </dgm:pt>
    <dgm:pt modelId="{3ACA4B79-F7BC-4F4F-A8BA-39DC3BE88D80}" type="pres">
      <dgm:prSet presAssocID="{F2A79759-171C-4C8E-A73B-588494EE0AD2}" presName="sibTrans" presStyleLbl="sibTrans2D1" presStyleIdx="1" presStyleCnt="3"/>
      <dgm:spPr/>
      <dgm:t>
        <a:bodyPr/>
        <a:lstStyle/>
        <a:p>
          <a:endParaRPr lang="en-US"/>
        </a:p>
      </dgm:t>
    </dgm:pt>
    <dgm:pt modelId="{5DD2DE80-A153-4FC6-86F9-78145289C87D}" type="pres">
      <dgm:prSet presAssocID="{A304FAD3-F3AF-4A00-B598-600CE43A84A9}" presName="node" presStyleLbl="node1" presStyleIdx="2" presStyleCnt="3" custScaleX="170852" custScaleY="140107" custRadScaleRad="98841" custRadScaleInc="119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4253B9-3EFA-4523-A726-3DEBAF8C95F2}" type="pres">
      <dgm:prSet presAssocID="{A304FAD3-F3AF-4A00-B598-600CE43A84A9}" presName="dummy" presStyleCnt="0"/>
      <dgm:spPr/>
    </dgm:pt>
    <dgm:pt modelId="{BBD6741E-77BD-4D99-9159-A99B064A3BB0}" type="pres">
      <dgm:prSet presAssocID="{52080C80-332A-43D5-9921-E3308E5B6206}" presName="sibTrans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CC0633E8-18E1-4E1E-AAE9-8129F705E61D}" srcId="{8FD28114-F866-41D3-BE21-9E50234965E5}" destId="{A304FAD3-F3AF-4A00-B598-600CE43A84A9}" srcOrd="2" destOrd="0" parTransId="{FC99E1EF-D5E6-4987-948C-3E2E13D3DDF5}" sibTransId="{52080C80-332A-43D5-9921-E3308E5B6206}"/>
    <dgm:cxn modelId="{1F2A5B41-5757-4BCC-A9A1-D04E4459D6A7}" type="presOf" srcId="{A304FAD3-F3AF-4A00-B598-600CE43A84A9}" destId="{5DD2DE80-A153-4FC6-86F9-78145289C87D}" srcOrd="0" destOrd="0" presId="urn:microsoft.com/office/officeart/2005/8/layout/radial6"/>
    <dgm:cxn modelId="{0DA1DBEE-9411-433E-B411-5BF764EA8DD0}" srcId="{8FD28114-F866-41D3-BE21-9E50234965E5}" destId="{87907105-5363-4B60-BE90-BD077C3D9790}" srcOrd="1" destOrd="0" parTransId="{B17FD847-A49C-45D6-9536-DCB899E0FC32}" sibTransId="{F2A79759-171C-4C8E-A73B-588494EE0AD2}"/>
    <dgm:cxn modelId="{7D8D2536-2294-4B48-BCA2-4E5C6F3C157E}" srcId="{8FD28114-F866-41D3-BE21-9E50234965E5}" destId="{BE04FF92-3B0B-4977-AC72-B4AA5DDAABCF}" srcOrd="0" destOrd="0" parTransId="{52A37819-2F1C-4A29-A026-907F2797644E}" sibTransId="{F6A51192-C527-4612-AF9A-D5D095E83803}"/>
    <dgm:cxn modelId="{39CA8D99-C8F9-404E-A8D9-B2FF37662174}" type="presOf" srcId="{BE04FF92-3B0B-4977-AC72-B4AA5DDAABCF}" destId="{12A1C4B2-FB06-41C4-AE9D-16CB968196D9}" srcOrd="0" destOrd="0" presId="urn:microsoft.com/office/officeart/2005/8/layout/radial6"/>
    <dgm:cxn modelId="{1A353A8C-C6B2-4A61-9D12-79D310E87FC3}" type="presOf" srcId="{52080C80-332A-43D5-9921-E3308E5B6206}" destId="{BBD6741E-77BD-4D99-9159-A99B064A3BB0}" srcOrd="0" destOrd="0" presId="urn:microsoft.com/office/officeart/2005/8/layout/radial6"/>
    <dgm:cxn modelId="{219E4189-C2C1-4046-86DD-30712B4EDCC4}" type="presOf" srcId="{D8BBB48D-1D7B-4731-B901-2C1064FAF79D}" destId="{C298439B-220F-4F67-A70B-1C250F499F97}" srcOrd="0" destOrd="0" presId="urn:microsoft.com/office/officeart/2005/8/layout/radial6"/>
    <dgm:cxn modelId="{4FF341E0-3B47-4B8E-B5CE-3B60F2427B3C}" type="presOf" srcId="{8FD28114-F866-41D3-BE21-9E50234965E5}" destId="{61467798-D90E-46AC-87E6-25B1BCC6D032}" srcOrd="0" destOrd="0" presId="urn:microsoft.com/office/officeart/2005/8/layout/radial6"/>
    <dgm:cxn modelId="{32A005CA-0C44-4529-BA01-D444AFF7C5DB}" type="presOf" srcId="{87907105-5363-4B60-BE90-BD077C3D9790}" destId="{C900A956-36AF-4AAD-9F7E-9A502D7828FF}" srcOrd="0" destOrd="0" presId="urn:microsoft.com/office/officeart/2005/8/layout/radial6"/>
    <dgm:cxn modelId="{DCC3B2F6-0E3C-43C6-B807-EEC96D28864C}" type="presOf" srcId="{F6A51192-C527-4612-AF9A-D5D095E83803}" destId="{2EC2288A-6A7B-4C41-A717-14A7EC33BF94}" srcOrd="0" destOrd="0" presId="urn:microsoft.com/office/officeart/2005/8/layout/radial6"/>
    <dgm:cxn modelId="{F056DA6B-1949-4714-9074-6F6A22BC82C9}" srcId="{D8BBB48D-1D7B-4731-B901-2C1064FAF79D}" destId="{8FD28114-F866-41D3-BE21-9E50234965E5}" srcOrd="0" destOrd="0" parTransId="{894BE118-5C8F-405B-B616-97135BFBC308}" sibTransId="{A06D3B25-523B-40C2-8178-7295BF2B69BC}"/>
    <dgm:cxn modelId="{1B654747-34CF-4E6D-92B6-EA4F913E9451}" type="presOf" srcId="{F2A79759-171C-4C8E-A73B-588494EE0AD2}" destId="{3ACA4B79-F7BC-4F4F-A8BA-39DC3BE88D80}" srcOrd="0" destOrd="0" presId="urn:microsoft.com/office/officeart/2005/8/layout/radial6"/>
    <dgm:cxn modelId="{91FECCF9-9558-4660-B2BA-DF7B58FB3B57}" type="presParOf" srcId="{C298439B-220F-4F67-A70B-1C250F499F97}" destId="{61467798-D90E-46AC-87E6-25B1BCC6D032}" srcOrd="0" destOrd="0" presId="urn:microsoft.com/office/officeart/2005/8/layout/radial6"/>
    <dgm:cxn modelId="{9FE5AB9F-8A20-4356-8ADD-8FB80D9FA506}" type="presParOf" srcId="{C298439B-220F-4F67-A70B-1C250F499F97}" destId="{12A1C4B2-FB06-41C4-AE9D-16CB968196D9}" srcOrd="1" destOrd="0" presId="urn:microsoft.com/office/officeart/2005/8/layout/radial6"/>
    <dgm:cxn modelId="{3EE790E7-7BE0-4996-920B-1AAE0867D6CD}" type="presParOf" srcId="{C298439B-220F-4F67-A70B-1C250F499F97}" destId="{F3B8C21C-2B0C-45D4-B2FE-10BA57D973B6}" srcOrd="2" destOrd="0" presId="urn:microsoft.com/office/officeart/2005/8/layout/radial6"/>
    <dgm:cxn modelId="{CB079614-DFF7-41A4-B4AA-A26D68991691}" type="presParOf" srcId="{C298439B-220F-4F67-A70B-1C250F499F97}" destId="{2EC2288A-6A7B-4C41-A717-14A7EC33BF94}" srcOrd="3" destOrd="0" presId="urn:microsoft.com/office/officeart/2005/8/layout/radial6"/>
    <dgm:cxn modelId="{81543135-F393-474E-A95A-8BCD78318E2A}" type="presParOf" srcId="{C298439B-220F-4F67-A70B-1C250F499F97}" destId="{C900A956-36AF-4AAD-9F7E-9A502D7828FF}" srcOrd="4" destOrd="0" presId="urn:microsoft.com/office/officeart/2005/8/layout/radial6"/>
    <dgm:cxn modelId="{04DF5905-ADED-4849-9EC1-6A2F3082B0AE}" type="presParOf" srcId="{C298439B-220F-4F67-A70B-1C250F499F97}" destId="{496CA563-F1E0-47B4-9820-1D0EAEBE0799}" srcOrd="5" destOrd="0" presId="urn:microsoft.com/office/officeart/2005/8/layout/radial6"/>
    <dgm:cxn modelId="{3F729FEF-6C55-4499-AE5E-54D14DEB8CBF}" type="presParOf" srcId="{C298439B-220F-4F67-A70B-1C250F499F97}" destId="{3ACA4B79-F7BC-4F4F-A8BA-39DC3BE88D80}" srcOrd="6" destOrd="0" presId="urn:microsoft.com/office/officeart/2005/8/layout/radial6"/>
    <dgm:cxn modelId="{8144FEE4-5A8C-49EB-AEDB-42FE4C0AA790}" type="presParOf" srcId="{C298439B-220F-4F67-A70B-1C250F499F97}" destId="{5DD2DE80-A153-4FC6-86F9-78145289C87D}" srcOrd="7" destOrd="0" presId="urn:microsoft.com/office/officeart/2005/8/layout/radial6"/>
    <dgm:cxn modelId="{E8D286C7-14C9-4358-9440-261B7903FB90}" type="presParOf" srcId="{C298439B-220F-4F67-A70B-1C250F499F97}" destId="{9C4253B9-3EFA-4523-A726-3DEBAF8C95F2}" srcOrd="8" destOrd="0" presId="urn:microsoft.com/office/officeart/2005/8/layout/radial6"/>
    <dgm:cxn modelId="{3F8650A8-5FB3-427F-8B65-35BB4D9ECCBB}" type="presParOf" srcId="{C298439B-220F-4F67-A70B-1C250F499F97}" destId="{BBD6741E-77BD-4D99-9159-A99B064A3BB0}" srcOrd="9" destOrd="0" presId="urn:microsoft.com/office/officeart/2005/8/layout/radial6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D2E3D23-C94B-49DD-8D58-F505FCBECF35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7D5E55C2-148F-498C-BE9D-9EB7066C218E}">
      <dgm:prSet phldrT="[Text]" custT="1"/>
      <dgm:spPr>
        <a:solidFill>
          <a:srgbClr val="00B050"/>
        </a:solidFill>
      </dgm:spPr>
      <dgm:t>
        <a:bodyPr/>
        <a:lstStyle/>
        <a:p>
          <a:endParaRPr lang="en-US" sz="1600" dirty="0" smtClean="0"/>
        </a:p>
        <a:p>
          <a:r>
            <a:rPr lang="en-US" sz="1600" dirty="0" smtClean="0"/>
            <a:t>The</a:t>
          </a:r>
        </a:p>
        <a:p>
          <a:r>
            <a:rPr lang="en-US" sz="1600" dirty="0" smtClean="0"/>
            <a:t>Company</a:t>
          </a:r>
          <a:endParaRPr lang="en-US" sz="1600" dirty="0"/>
        </a:p>
      </dgm:t>
    </dgm:pt>
    <dgm:pt modelId="{76FC4E37-0AC4-4F83-8D9F-350BDBEF6CC4}" type="parTrans" cxnId="{DAFAE590-47A3-43EA-97AB-6340336A6440}">
      <dgm:prSet/>
      <dgm:spPr/>
      <dgm:t>
        <a:bodyPr/>
        <a:lstStyle/>
        <a:p>
          <a:endParaRPr lang="en-US"/>
        </a:p>
      </dgm:t>
    </dgm:pt>
    <dgm:pt modelId="{97AAD8CE-A02E-482D-9F54-EC765E6A0122}" type="sibTrans" cxnId="{DAFAE590-47A3-43EA-97AB-6340336A6440}">
      <dgm:prSet/>
      <dgm:spPr/>
      <dgm:t>
        <a:bodyPr/>
        <a:lstStyle/>
        <a:p>
          <a:endParaRPr lang="en-US"/>
        </a:p>
      </dgm:t>
    </dgm:pt>
    <dgm:pt modelId="{BC210BB4-CAFB-4277-B633-9C9EA2661D00}">
      <dgm:prSet phldrT="[Text]" custT="1"/>
      <dgm:spPr>
        <a:solidFill>
          <a:srgbClr val="FFFF00"/>
        </a:solidFill>
      </dgm:spPr>
      <dgm:t>
        <a:bodyPr/>
        <a:lstStyle/>
        <a:p>
          <a:r>
            <a:rPr lang="en-US" sz="1400" dirty="0" smtClean="0"/>
            <a:t> </a:t>
          </a:r>
          <a:r>
            <a:rPr lang="en-US" sz="1600" dirty="0" smtClean="0"/>
            <a:t>The Team</a:t>
          </a:r>
          <a:endParaRPr lang="en-US" sz="1600" dirty="0"/>
        </a:p>
      </dgm:t>
    </dgm:pt>
    <dgm:pt modelId="{8BFE3983-FE65-477D-B60C-8AB0E6CE6B1D}" type="parTrans" cxnId="{971D35B8-4B1F-4D36-A71B-CFA36A57585C}">
      <dgm:prSet/>
      <dgm:spPr/>
      <dgm:t>
        <a:bodyPr/>
        <a:lstStyle/>
        <a:p>
          <a:endParaRPr lang="en-US"/>
        </a:p>
      </dgm:t>
    </dgm:pt>
    <dgm:pt modelId="{B19E1266-C7EF-453A-AA06-74C6F36E033C}" type="sibTrans" cxnId="{971D35B8-4B1F-4D36-A71B-CFA36A57585C}">
      <dgm:prSet/>
      <dgm:spPr/>
      <dgm:t>
        <a:bodyPr/>
        <a:lstStyle/>
        <a:p>
          <a:endParaRPr lang="en-US"/>
        </a:p>
      </dgm:t>
    </dgm:pt>
    <dgm:pt modelId="{741026E4-CEE7-49FF-8D97-ECDBD99067DA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1600" dirty="0" smtClean="0"/>
            <a:t>The Individual</a:t>
          </a:r>
          <a:endParaRPr lang="en-US" sz="1600" dirty="0"/>
        </a:p>
      </dgm:t>
    </dgm:pt>
    <dgm:pt modelId="{6DF01ACE-7152-483B-995D-802AED6478F3}" type="parTrans" cxnId="{766D816D-0664-4323-B8B8-6E935F14D52D}">
      <dgm:prSet/>
      <dgm:spPr/>
      <dgm:t>
        <a:bodyPr/>
        <a:lstStyle/>
        <a:p>
          <a:endParaRPr lang="en-US"/>
        </a:p>
      </dgm:t>
    </dgm:pt>
    <dgm:pt modelId="{2BA39B24-83D1-495F-81ED-A2AEB46205D4}" type="sibTrans" cxnId="{766D816D-0664-4323-B8B8-6E935F14D52D}">
      <dgm:prSet/>
      <dgm:spPr/>
      <dgm:t>
        <a:bodyPr/>
        <a:lstStyle/>
        <a:p>
          <a:endParaRPr lang="en-US"/>
        </a:p>
      </dgm:t>
    </dgm:pt>
    <dgm:pt modelId="{F4594650-1026-4B59-87CB-3F68234AB8D1}" type="pres">
      <dgm:prSet presAssocID="{6D2E3D23-C94B-49DD-8D58-F505FCBECF35}" presName="Name0" presStyleCnt="0">
        <dgm:presLayoutVars>
          <dgm:dir/>
          <dgm:animLvl val="lvl"/>
          <dgm:resizeHandles val="exact"/>
        </dgm:presLayoutVars>
      </dgm:prSet>
      <dgm:spPr/>
    </dgm:pt>
    <dgm:pt modelId="{51A344EB-60B1-4078-B53A-30E74454280B}" type="pres">
      <dgm:prSet presAssocID="{7D5E55C2-148F-498C-BE9D-9EB7066C218E}" presName="Name8" presStyleCnt="0"/>
      <dgm:spPr/>
    </dgm:pt>
    <dgm:pt modelId="{0BE01ADC-55ED-46C4-97B9-18F2AAFB9712}" type="pres">
      <dgm:prSet presAssocID="{7D5E55C2-148F-498C-BE9D-9EB7066C218E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FD2649-5547-4DFD-B98B-6478830B51C2}" type="pres">
      <dgm:prSet presAssocID="{7D5E55C2-148F-498C-BE9D-9EB7066C218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026315-ED55-4F3F-99A5-E9199DE6F5DE}" type="pres">
      <dgm:prSet presAssocID="{BC210BB4-CAFB-4277-B633-9C9EA2661D00}" presName="Name8" presStyleCnt="0"/>
      <dgm:spPr/>
    </dgm:pt>
    <dgm:pt modelId="{675E8B74-BBD6-4EA8-B233-4FBAF4B7890D}" type="pres">
      <dgm:prSet presAssocID="{BC210BB4-CAFB-4277-B633-9C9EA2661D00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13BCA7-4B5E-44C9-97A1-BC2EA843CB8B}" type="pres">
      <dgm:prSet presAssocID="{BC210BB4-CAFB-4277-B633-9C9EA2661D0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B63378-CFA0-4441-BB71-3608491869CE}" type="pres">
      <dgm:prSet presAssocID="{741026E4-CEE7-49FF-8D97-ECDBD99067DA}" presName="Name8" presStyleCnt="0"/>
      <dgm:spPr/>
    </dgm:pt>
    <dgm:pt modelId="{486F3347-8EC2-4626-ACAC-02E61A06484A}" type="pres">
      <dgm:prSet presAssocID="{741026E4-CEE7-49FF-8D97-ECDBD99067DA}" presName="level" presStyleLbl="node1" presStyleIdx="2" presStyleCnt="3" custLinFactNeighborX="-379" custLinFactNeighborY="-152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7E209B-B152-471E-980F-FDC7A8BB3161}" type="pres">
      <dgm:prSet presAssocID="{741026E4-CEE7-49FF-8D97-ECDBD99067D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102558-47A2-4BC3-9ED3-448D15B40736}" type="presOf" srcId="{741026E4-CEE7-49FF-8D97-ECDBD99067DA}" destId="{486F3347-8EC2-4626-ACAC-02E61A06484A}" srcOrd="0" destOrd="0" presId="urn:microsoft.com/office/officeart/2005/8/layout/pyramid1"/>
    <dgm:cxn modelId="{DAFAE590-47A3-43EA-97AB-6340336A6440}" srcId="{6D2E3D23-C94B-49DD-8D58-F505FCBECF35}" destId="{7D5E55C2-148F-498C-BE9D-9EB7066C218E}" srcOrd="0" destOrd="0" parTransId="{76FC4E37-0AC4-4F83-8D9F-350BDBEF6CC4}" sibTransId="{97AAD8CE-A02E-482D-9F54-EC765E6A0122}"/>
    <dgm:cxn modelId="{971D35B8-4B1F-4D36-A71B-CFA36A57585C}" srcId="{6D2E3D23-C94B-49DD-8D58-F505FCBECF35}" destId="{BC210BB4-CAFB-4277-B633-9C9EA2661D00}" srcOrd="1" destOrd="0" parTransId="{8BFE3983-FE65-477D-B60C-8AB0E6CE6B1D}" sibTransId="{B19E1266-C7EF-453A-AA06-74C6F36E033C}"/>
    <dgm:cxn modelId="{42B37A20-8C9C-4244-B6BC-C3433D7B7196}" type="presOf" srcId="{6D2E3D23-C94B-49DD-8D58-F505FCBECF35}" destId="{F4594650-1026-4B59-87CB-3F68234AB8D1}" srcOrd="0" destOrd="0" presId="urn:microsoft.com/office/officeart/2005/8/layout/pyramid1"/>
    <dgm:cxn modelId="{766D816D-0664-4323-B8B8-6E935F14D52D}" srcId="{6D2E3D23-C94B-49DD-8D58-F505FCBECF35}" destId="{741026E4-CEE7-49FF-8D97-ECDBD99067DA}" srcOrd="2" destOrd="0" parTransId="{6DF01ACE-7152-483B-995D-802AED6478F3}" sibTransId="{2BA39B24-83D1-495F-81ED-A2AEB46205D4}"/>
    <dgm:cxn modelId="{255FD096-9412-4673-9374-1B63A988A7E3}" type="presOf" srcId="{BC210BB4-CAFB-4277-B633-9C9EA2661D00}" destId="{675E8B74-BBD6-4EA8-B233-4FBAF4B7890D}" srcOrd="0" destOrd="0" presId="urn:microsoft.com/office/officeart/2005/8/layout/pyramid1"/>
    <dgm:cxn modelId="{14312B53-80C3-43E7-834F-00E868AF12A5}" type="presOf" srcId="{7D5E55C2-148F-498C-BE9D-9EB7066C218E}" destId="{3FFD2649-5547-4DFD-B98B-6478830B51C2}" srcOrd="1" destOrd="0" presId="urn:microsoft.com/office/officeart/2005/8/layout/pyramid1"/>
    <dgm:cxn modelId="{ABC7FEAB-3850-4341-BAED-2F8A5B1A7440}" type="presOf" srcId="{7D5E55C2-148F-498C-BE9D-9EB7066C218E}" destId="{0BE01ADC-55ED-46C4-97B9-18F2AAFB9712}" srcOrd="0" destOrd="0" presId="urn:microsoft.com/office/officeart/2005/8/layout/pyramid1"/>
    <dgm:cxn modelId="{41FAD214-137B-4EDD-93ED-063B271EADA9}" type="presOf" srcId="{741026E4-CEE7-49FF-8D97-ECDBD99067DA}" destId="{527E209B-B152-471E-980F-FDC7A8BB3161}" srcOrd="1" destOrd="0" presId="urn:microsoft.com/office/officeart/2005/8/layout/pyramid1"/>
    <dgm:cxn modelId="{EF4B0F87-1CC4-434B-B46E-D31E4AF58401}" type="presOf" srcId="{BC210BB4-CAFB-4277-B633-9C9EA2661D00}" destId="{5913BCA7-4B5E-44C9-97A1-BC2EA843CB8B}" srcOrd="1" destOrd="0" presId="urn:microsoft.com/office/officeart/2005/8/layout/pyramid1"/>
    <dgm:cxn modelId="{85DB5C79-9C44-4E16-A1C3-98273A371F41}" type="presParOf" srcId="{F4594650-1026-4B59-87CB-3F68234AB8D1}" destId="{51A344EB-60B1-4078-B53A-30E74454280B}" srcOrd="0" destOrd="0" presId="urn:microsoft.com/office/officeart/2005/8/layout/pyramid1"/>
    <dgm:cxn modelId="{787AA1B6-7F6F-4A62-AE9C-720ADC8BAD01}" type="presParOf" srcId="{51A344EB-60B1-4078-B53A-30E74454280B}" destId="{0BE01ADC-55ED-46C4-97B9-18F2AAFB9712}" srcOrd="0" destOrd="0" presId="urn:microsoft.com/office/officeart/2005/8/layout/pyramid1"/>
    <dgm:cxn modelId="{67E72A4D-2063-4A64-A059-95066BBCA3E1}" type="presParOf" srcId="{51A344EB-60B1-4078-B53A-30E74454280B}" destId="{3FFD2649-5547-4DFD-B98B-6478830B51C2}" srcOrd="1" destOrd="0" presId="urn:microsoft.com/office/officeart/2005/8/layout/pyramid1"/>
    <dgm:cxn modelId="{CA5A9CF1-81D4-4463-AD9B-1D8537383F01}" type="presParOf" srcId="{F4594650-1026-4B59-87CB-3F68234AB8D1}" destId="{8A026315-ED55-4F3F-99A5-E9199DE6F5DE}" srcOrd="1" destOrd="0" presId="urn:microsoft.com/office/officeart/2005/8/layout/pyramid1"/>
    <dgm:cxn modelId="{18788EBD-FCCE-4373-9221-04A50E17B81D}" type="presParOf" srcId="{8A026315-ED55-4F3F-99A5-E9199DE6F5DE}" destId="{675E8B74-BBD6-4EA8-B233-4FBAF4B7890D}" srcOrd="0" destOrd="0" presId="urn:microsoft.com/office/officeart/2005/8/layout/pyramid1"/>
    <dgm:cxn modelId="{E6103D0D-F02A-43A9-9879-118E56882E59}" type="presParOf" srcId="{8A026315-ED55-4F3F-99A5-E9199DE6F5DE}" destId="{5913BCA7-4B5E-44C9-97A1-BC2EA843CB8B}" srcOrd="1" destOrd="0" presId="urn:microsoft.com/office/officeart/2005/8/layout/pyramid1"/>
    <dgm:cxn modelId="{E9289809-8BCB-4ACC-93E3-483919495DA2}" type="presParOf" srcId="{F4594650-1026-4B59-87CB-3F68234AB8D1}" destId="{80B63378-CFA0-4441-BB71-3608491869CE}" srcOrd="2" destOrd="0" presId="urn:microsoft.com/office/officeart/2005/8/layout/pyramid1"/>
    <dgm:cxn modelId="{7225CE9F-F820-474A-A85D-9E8D5EFF1FD9}" type="presParOf" srcId="{80B63378-CFA0-4441-BB71-3608491869CE}" destId="{486F3347-8EC2-4626-ACAC-02E61A06484A}" srcOrd="0" destOrd="0" presId="urn:microsoft.com/office/officeart/2005/8/layout/pyramid1"/>
    <dgm:cxn modelId="{1E3DCBFB-37E4-4924-8595-1F272D4F65DF}" type="presParOf" srcId="{80B63378-CFA0-4441-BB71-3608491869CE}" destId="{527E209B-B152-471E-980F-FDC7A8BB3161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D2E3D23-C94B-49DD-8D58-F505FCBECF35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7D5E55C2-148F-498C-BE9D-9EB7066C218E}">
      <dgm:prSet phldrT="[Text]" custT="1"/>
      <dgm:spPr>
        <a:solidFill>
          <a:srgbClr val="00B050"/>
        </a:solidFill>
      </dgm:spPr>
      <dgm:t>
        <a:bodyPr/>
        <a:lstStyle/>
        <a:p>
          <a:endParaRPr lang="en-US" sz="1600" dirty="0" smtClean="0"/>
        </a:p>
        <a:p>
          <a:r>
            <a:rPr lang="en-US" sz="1600" dirty="0" smtClean="0"/>
            <a:t>The</a:t>
          </a:r>
        </a:p>
        <a:p>
          <a:r>
            <a:rPr lang="en-US" sz="1600" dirty="0" smtClean="0"/>
            <a:t>Company</a:t>
          </a:r>
          <a:endParaRPr lang="en-US" sz="1600" dirty="0"/>
        </a:p>
      </dgm:t>
    </dgm:pt>
    <dgm:pt modelId="{76FC4E37-0AC4-4F83-8D9F-350BDBEF6CC4}" type="parTrans" cxnId="{DAFAE590-47A3-43EA-97AB-6340336A6440}">
      <dgm:prSet/>
      <dgm:spPr/>
      <dgm:t>
        <a:bodyPr/>
        <a:lstStyle/>
        <a:p>
          <a:endParaRPr lang="en-US"/>
        </a:p>
      </dgm:t>
    </dgm:pt>
    <dgm:pt modelId="{97AAD8CE-A02E-482D-9F54-EC765E6A0122}" type="sibTrans" cxnId="{DAFAE590-47A3-43EA-97AB-6340336A6440}">
      <dgm:prSet/>
      <dgm:spPr/>
      <dgm:t>
        <a:bodyPr/>
        <a:lstStyle/>
        <a:p>
          <a:endParaRPr lang="en-US"/>
        </a:p>
      </dgm:t>
    </dgm:pt>
    <dgm:pt modelId="{BC210BB4-CAFB-4277-B633-9C9EA2661D00}">
      <dgm:prSet phldrT="[Text]" custT="1"/>
      <dgm:spPr>
        <a:solidFill>
          <a:srgbClr val="FFFF00"/>
        </a:solidFill>
      </dgm:spPr>
      <dgm:t>
        <a:bodyPr/>
        <a:lstStyle/>
        <a:p>
          <a:endParaRPr lang="en-US" sz="1400" dirty="0" smtClean="0"/>
        </a:p>
        <a:p>
          <a:r>
            <a:rPr lang="en-US" sz="1600" dirty="0" smtClean="0"/>
            <a:t>The Team</a:t>
          </a:r>
          <a:endParaRPr lang="en-US" sz="1600" dirty="0"/>
        </a:p>
      </dgm:t>
    </dgm:pt>
    <dgm:pt modelId="{8BFE3983-FE65-477D-B60C-8AB0E6CE6B1D}" type="parTrans" cxnId="{971D35B8-4B1F-4D36-A71B-CFA36A57585C}">
      <dgm:prSet/>
      <dgm:spPr/>
      <dgm:t>
        <a:bodyPr/>
        <a:lstStyle/>
        <a:p>
          <a:endParaRPr lang="en-US"/>
        </a:p>
      </dgm:t>
    </dgm:pt>
    <dgm:pt modelId="{B19E1266-C7EF-453A-AA06-74C6F36E033C}" type="sibTrans" cxnId="{971D35B8-4B1F-4D36-A71B-CFA36A57585C}">
      <dgm:prSet/>
      <dgm:spPr/>
      <dgm:t>
        <a:bodyPr/>
        <a:lstStyle/>
        <a:p>
          <a:endParaRPr lang="en-US"/>
        </a:p>
      </dgm:t>
    </dgm:pt>
    <dgm:pt modelId="{741026E4-CEE7-49FF-8D97-ECDBD99067DA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1400" dirty="0" smtClean="0"/>
            <a:t>The Individual</a:t>
          </a:r>
          <a:endParaRPr lang="en-US" sz="1400" dirty="0"/>
        </a:p>
      </dgm:t>
    </dgm:pt>
    <dgm:pt modelId="{6DF01ACE-7152-483B-995D-802AED6478F3}" type="parTrans" cxnId="{766D816D-0664-4323-B8B8-6E935F14D52D}">
      <dgm:prSet/>
      <dgm:spPr/>
      <dgm:t>
        <a:bodyPr/>
        <a:lstStyle/>
        <a:p>
          <a:endParaRPr lang="en-US"/>
        </a:p>
      </dgm:t>
    </dgm:pt>
    <dgm:pt modelId="{2BA39B24-83D1-495F-81ED-A2AEB46205D4}" type="sibTrans" cxnId="{766D816D-0664-4323-B8B8-6E935F14D52D}">
      <dgm:prSet/>
      <dgm:spPr/>
      <dgm:t>
        <a:bodyPr/>
        <a:lstStyle/>
        <a:p>
          <a:endParaRPr lang="en-US"/>
        </a:p>
      </dgm:t>
    </dgm:pt>
    <dgm:pt modelId="{F4594650-1026-4B59-87CB-3F68234AB8D1}" type="pres">
      <dgm:prSet presAssocID="{6D2E3D23-C94B-49DD-8D58-F505FCBECF35}" presName="Name0" presStyleCnt="0">
        <dgm:presLayoutVars>
          <dgm:dir/>
          <dgm:animLvl val="lvl"/>
          <dgm:resizeHandles val="exact"/>
        </dgm:presLayoutVars>
      </dgm:prSet>
      <dgm:spPr/>
    </dgm:pt>
    <dgm:pt modelId="{51A344EB-60B1-4078-B53A-30E74454280B}" type="pres">
      <dgm:prSet presAssocID="{7D5E55C2-148F-498C-BE9D-9EB7066C218E}" presName="Name8" presStyleCnt="0"/>
      <dgm:spPr/>
    </dgm:pt>
    <dgm:pt modelId="{0BE01ADC-55ED-46C4-97B9-18F2AAFB9712}" type="pres">
      <dgm:prSet presAssocID="{7D5E55C2-148F-498C-BE9D-9EB7066C218E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FD2649-5547-4DFD-B98B-6478830B51C2}" type="pres">
      <dgm:prSet presAssocID="{7D5E55C2-148F-498C-BE9D-9EB7066C218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026315-ED55-4F3F-99A5-E9199DE6F5DE}" type="pres">
      <dgm:prSet presAssocID="{BC210BB4-CAFB-4277-B633-9C9EA2661D00}" presName="Name8" presStyleCnt="0"/>
      <dgm:spPr/>
    </dgm:pt>
    <dgm:pt modelId="{675E8B74-BBD6-4EA8-B233-4FBAF4B7890D}" type="pres">
      <dgm:prSet presAssocID="{BC210BB4-CAFB-4277-B633-9C9EA2661D00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13BCA7-4B5E-44C9-97A1-BC2EA843CB8B}" type="pres">
      <dgm:prSet presAssocID="{BC210BB4-CAFB-4277-B633-9C9EA2661D0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B63378-CFA0-4441-BB71-3608491869CE}" type="pres">
      <dgm:prSet presAssocID="{741026E4-CEE7-49FF-8D97-ECDBD99067DA}" presName="Name8" presStyleCnt="0"/>
      <dgm:spPr/>
    </dgm:pt>
    <dgm:pt modelId="{486F3347-8EC2-4626-ACAC-02E61A06484A}" type="pres">
      <dgm:prSet presAssocID="{741026E4-CEE7-49FF-8D97-ECDBD99067DA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7E209B-B152-471E-980F-FDC7A8BB3161}" type="pres">
      <dgm:prSet presAssocID="{741026E4-CEE7-49FF-8D97-ECDBD99067D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5292B2D-8D18-4767-9173-CFC1E7BBE1EB}" type="presOf" srcId="{6D2E3D23-C94B-49DD-8D58-F505FCBECF35}" destId="{F4594650-1026-4B59-87CB-3F68234AB8D1}" srcOrd="0" destOrd="0" presId="urn:microsoft.com/office/officeart/2005/8/layout/pyramid1"/>
    <dgm:cxn modelId="{F8A1C5ED-8122-4CB6-BB41-6C0F690D9DEA}" type="presOf" srcId="{7D5E55C2-148F-498C-BE9D-9EB7066C218E}" destId="{3FFD2649-5547-4DFD-B98B-6478830B51C2}" srcOrd="1" destOrd="0" presId="urn:microsoft.com/office/officeart/2005/8/layout/pyramid1"/>
    <dgm:cxn modelId="{6D0D3A81-0B9A-41B2-A74B-5C58F84AC7F7}" type="presOf" srcId="{741026E4-CEE7-49FF-8D97-ECDBD99067DA}" destId="{486F3347-8EC2-4626-ACAC-02E61A06484A}" srcOrd="0" destOrd="0" presId="urn:microsoft.com/office/officeart/2005/8/layout/pyramid1"/>
    <dgm:cxn modelId="{DAFAE590-47A3-43EA-97AB-6340336A6440}" srcId="{6D2E3D23-C94B-49DD-8D58-F505FCBECF35}" destId="{7D5E55C2-148F-498C-BE9D-9EB7066C218E}" srcOrd="0" destOrd="0" parTransId="{76FC4E37-0AC4-4F83-8D9F-350BDBEF6CC4}" sibTransId="{97AAD8CE-A02E-482D-9F54-EC765E6A0122}"/>
    <dgm:cxn modelId="{971D35B8-4B1F-4D36-A71B-CFA36A57585C}" srcId="{6D2E3D23-C94B-49DD-8D58-F505FCBECF35}" destId="{BC210BB4-CAFB-4277-B633-9C9EA2661D00}" srcOrd="1" destOrd="0" parTransId="{8BFE3983-FE65-477D-B60C-8AB0E6CE6B1D}" sibTransId="{B19E1266-C7EF-453A-AA06-74C6F36E033C}"/>
    <dgm:cxn modelId="{767F7AE3-1DA7-457E-9260-2EA553C8124F}" type="presOf" srcId="{BC210BB4-CAFB-4277-B633-9C9EA2661D00}" destId="{675E8B74-BBD6-4EA8-B233-4FBAF4B7890D}" srcOrd="0" destOrd="0" presId="urn:microsoft.com/office/officeart/2005/8/layout/pyramid1"/>
    <dgm:cxn modelId="{766D816D-0664-4323-B8B8-6E935F14D52D}" srcId="{6D2E3D23-C94B-49DD-8D58-F505FCBECF35}" destId="{741026E4-CEE7-49FF-8D97-ECDBD99067DA}" srcOrd="2" destOrd="0" parTransId="{6DF01ACE-7152-483B-995D-802AED6478F3}" sibTransId="{2BA39B24-83D1-495F-81ED-A2AEB46205D4}"/>
    <dgm:cxn modelId="{3943E97F-F4A1-474E-B716-B8EF9055FCCA}" type="presOf" srcId="{741026E4-CEE7-49FF-8D97-ECDBD99067DA}" destId="{527E209B-B152-471E-980F-FDC7A8BB3161}" srcOrd="1" destOrd="0" presId="urn:microsoft.com/office/officeart/2005/8/layout/pyramid1"/>
    <dgm:cxn modelId="{5AC83F7C-5109-4229-B547-491DAC0B1A35}" type="presOf" srcId="{7D5E55C2-148F-498C-BE9D-9EB7066C218E}" destId="{0BE01ADC-55ED-46C4-97B9-18F2AAFB9712}" srcOrd="0" destOrd="0" presId="urn:microsoft.com/office/officeart/2005/8/layout/pyramid1"/>
    <dgm:cxn modelId="{60614883-6A9B-4855-85CB-69FE6E22FB97}" type="presOf" srcId="{BC210BB4-CAFB-4277-B633-9C9EA2661D00}" destId="{5913BCA7-4B5E-44C9-97A1-BC2EA843CB8B}" srcOrd="1" destOrd="0" presId="urn:microsoft.com/office/officeart/2005/8/layout/pyramid1"/>
    <dgm:cxn modelId="{1F7D2D23-E10C-4D6E-BDC8-F531B6F19CC3}" type="presParOf" srcId="{F4594650-1026-4B59-87CB-3F68234AB8D1}" destId="{51A344EB-60B1-4078-B53A-30E74454280B}" srcOrd="0" destOrd="0" presId="urn:microsoft.com/office/officeart/2005/8/layout/pyramid1"/>
    <dgm:cxn modelId="{02E07AE3-3A07-49E4-8280-7514FCDB5FDA}" type="presParOf" srcId="{51A344EB-60B1-4078-B53A-30E74454280B}" destId="{0BE01ADC-55ED-46C4-97B9-18F2AAFB9712}" srcOrd="0" destOrd="0" presId="urn:microsoft.com/office/officeart/2005/8/layout/pyramid1"/>
    <dgm:cxn modelId="{8584727B-CFEB-4CBA-864A-9FF208D91406}" type="presParOf" srcId="{51A344EB-60B1-4078-B53A-30E74454280B}" destId="{3FFD2649-5547-4DFD-B98B-6478830B51C2}" srcOrd="1" destOrd="0" presId="urn:microsoft.com/office/officeart/2005/8/layout/pyramid1"/>
    <dgm:cxn modelId="{D3021EB9-8520-476C-B594-BBFD9FBE7A28}" type="presParOf" srcId="{F4594650-1026-4B59-87CB-3F68234AB8D1}" destId="{8A026315-ED55-4F3F-99A5-E9199DE6F5DE}" srcOrd="1" destOrd="0" presId="urn:microsoft.com/office/officeart/2005/8/layout/pyramid1"/>
    <dgm:cxn modelId="{3CA36614-0156-4ABD-AD17-5DA6A2C6ACF3}" type="presParOf" srcId="{8A026315-ED55-4F3F-99A5-E9199DE6F5DE}" destId="{675E8B74-BBD6-4EA8-B233-4FBAF4B7890D}" srcOrd="0" destOrd="0" presId="urn:microsoft.com/office/officeart/2005/8/layout/pyramid1"/>
    <dgm:cxn modelId="{C51A63A7-9F9E-478E-9664-19C6C9ABE8EA}" type="presParOf" srcId="{8A026315-ED55-4F3F-99A5-E9199DE6F5DE}" destId="{5913BCA7-4B5E-44C9-97A1-BC2EA843CB8B}" srcOrd="1" destOrd="0" presId="urn:microsoft.com/office/officeart/2005/8/layout/pyramid1"/>
    <dgm:cxn modelId="{F71A7B33-1598-471F-8CDE-7083F98DFBEB}" type="presParOf" srcId="{F4594650-1026-4B59-87CB-3F68234AB8D1}" destId="{80B63378-CFA0-4441-BB71-3608491869CE}" srcOrd="2" destOrd="0" presId="urn:microsoft.com/office/officeart/2005/8/layout/pyramid1"/>
    <dgm:cxn modelId="{77D59E90-D36C-43A0-85CA-9DF0116460DB}" type="presParOf" srcId="{80B63378-CFA0-4441-BB71-3608491869CE}" destId="{486F3347-8EC2-4626-ACAC-02E61A06484A}" srcOrd="0" destOrd="0" presId="urn:microsoft.com/office/officeart/2005/8/layout/pyramid1"/>
    <dgm:cxn modelId="{7027E7C7-28FA-44B6-9588-2D35AB709365}" type="presParOf" srcId="{80B63378-CFA0-4441-BB71-3608491869CE}" destId="{527E209B-B152-471E-980F-FDC7A8BB3161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D2E3D23-C94B-49DD-8D58-F505FCBECF35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7D5E55C2-148F-498C-BE9D-9EB7066C218E}">
      <dgm:prSet phldrT="[Text]" custT="1"/>
      <dgm:spPr>
        <a:solidFill>
          <a:srgbClr val="00B050"/>
        </a:solidFill>
      </dgm:spPr>
      <dgm:t>
        <a:bodyPr/>
        <a:lstStyle/>
        <a:p>
          <a:endParaRPr lang="en-US" sz="1600" dirty="0" smtClean="0"/>
        </a:p>
        <a:p>
          <a:r>
            <a:rPr lang="en-US" sz="1600" dirty="0" smtClean="0"/>
            <a:t>The</a:t>
          </a:r>
        </a:p>
        <a:p>
          <a:r>
            <a:rPr lang="en-US" sz="1600" dirty="0" smtClean="0"/>
            <a:t>Company</a:t>
          </a:r>
          <a:endParaRPr lang="en-US" sz="1600" dirty="0"/>
        </a:p>
      </dgm:t>
    </dgm:pt>
    <dgm:pt modelId="{76FC4E37-0AC4-4F83-8D9F-350BDBEF6CC4}" type="parTrans" cxnId="{DAFAE590-47A3-43EA-97AB-6340336A6440}">
      <dgm:prSet/>
      <dgm:spPr/>
      <dgm:t>
        <a:bodyPr/>
        <a:lstStyle/>
        <a:p>
          <a:endParaRPr lang="en-US"/>
        </a:p>
      </dgm:t>
    </dgm:pt>
    <dgm:pt modelId="{97AAD8CE-A02E-482D-9F54-EC765E6A0122}" type="sibTrans" cxnId="{DAFAE590-47A3-43EA-97AB-6340336A6440}">
      <dgm:prSet/>
      <dgm:spPr/>
      <dgm:t>
        <a:bodyPr/>
        <a:lstStyle/>
        <a:p>
          <a:endParaRPr lang="en-US"/>
        </a:p>
      </dgm:t>
    </dgm:pt>
    <dgm:pt modelId="{BC210BB4-CAFB-4277-B633-9C9EA2661D00}">
      <dgm:prSet phldrT="[Text]" custT="1"/>
      <dgm:spPr>
        <a:solidFill>
          <a:srgbClr val="FFFF00"/>
        </a:solidFill>
      </dgm:spPr>
      <dgm:t>
        <a:bodyPr/>
        <a:lstStyle/>
        <a:p>
          <a:r>
            <a:rPr lang="en-US" sz="1600" dirty="0" smtClean="0"/>
            <a:t>The Team</a:t>
          </a:r>
          <a:endParaRPr lang="en-US" sz="1600" dirty="0"/>
        </a:p>
      </dgm:t>
    </dgm:pt>
    <dgm:pt modelId="{8BFE3983-FE65-477D-B60C-8AB0E6CE6B1D}" type="parTrans" cxnId="{971D35B8-4B1F-4D36-A71B-CFA36A57585C}">
      <dgm:prSet/>
      <dgm:spPr/>
      <dgm:t>
        <a:bodyPr/>
        <a:lstStyle/>
        <a:p>
          <a:endParaRPr lang="en-US"/>
        </a:p>
      </dgm:t>
    </dgm:pt>
    <dgm:pt modelId="{B19E1266-C7EF-453A-AA06-74C6F36E033C}" type="sibTrans" cxnId="{971D35B8-4B1F-4D36-A71B-CFA36A57585C}">
      <dgm:prSet/>
      <dgm:spPr/>
      <dgm:t>
        <a:bodyPr/>
        <a:lstStyle/>
        <a:p>
          <a:endParaRPr lang="en-US"/>
        </a:p>
      </dgm:t>
    </dgm:pt>
    <dgm:pt modelId="{741026E4-CEE7-49FF-8D97-ECDBD99067DA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1600" dirty="0" smtClean="0"/>
            <a:t>The individual</a:t>
          </a:r>
          <a:endParaRPr lang="en-US" sz="1600" dirty="0"/>
        </a:p>
      </dgm:t>
    </dgm:pt>
    <dgm:pt modelId="{6DF01ACE-7152-483B-995D-802AED6478F3}" type="parTrans" cxnId="{766D816D-0664-4323-B8B8-6E935F14D52D}">
      <dgm:prSet/>
      <dgm:spPr/>
      <dgm:t>
        <a:bodyPr/>
        <a:lstStyle/>
        <a:p>
          <a:endParaRPr lang="en-US"/>
        </a:p>
      </dgm:t>
    </dgm:pt>
    <dgm:pt modelId="{2BA39B24-83D1-495F-81ED-A2AEB46205D4}" type="sibTrans" cxnId="{766D816D-0664-4323-B8B8-6E935F14D52D}">
      <dgm:prSet/>
      <dgm:spPr/>
      <dgm:t>
        <a:bodyPr/>
        <a:lstStyle/>
        <a:p>
          <a:endParaRPr lang="en-US"/>
        </a:p>
      </dgm:t>
    </dgm:pt>
    <dgm:pt modelId="{F4594650-1026-4B59-87CB-3F68234AB8D1}" type="pres">
      <dgm:prSet presAssocID="{6D2E3D23-C94B-49DD-8D58-F505FCBECF35}" presName="Name0" presStyleCnt="0">
        <dgm:presLayoutVars>
          <dgm:dir/>
          <dgm:animLvl val="lvl"/>
          <dgm:resizeHandles val="exact"/>
        </dgm:presLayoutVars>
      </dgm:prSet>
      <dgm:spPr/>
    </dgm:pt>
    <dgm:pt modelId="{51A344EB-60B1-4078-B53A-30E74454280B}" type="pres">
      <dgm:prSet presAssocID="{7D5E55C2-148F-498C-BE9D-9EB7066C218E}" presName="Name8" presStyleCnt="0"/>
      <dgm:spPr/>
    </dgm:pt>
    <dgm:pt modelId="{0BE01ADC-55ED-46C4-97B9-18F2AAFB9712}" type="pres">
      <dgm:prSet presAssocID="{7D5E55C2-148F-498C-BE9D-9EB7066C218E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FD2649-5547-4DFD-B98B-6478830B51C2}" type="pres">
      <dgm:prSet presAssocID="{7D5E55C2-148F-498C-BE9D-9EB7066C218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026315-ED55-4F3F-99A5-E9199DE6F5DE}" type="pres">
      <dgm:prSet presAssocID="{BC210BB4-CAFB-4277-B633-9C9EA2661D00}" presName="Name8" presStyleCnt="0"/>
      <dgm:spPr/>
    </dgm:pt>
    <dgm:pt modelId="{675E8B74-BBD6-4EA8-B233-4FBAF4B7890D}" type="pres">
      <dgm:prSet presAssocID="{BC210BB4-CAFB-4277-B633-9C9EA2661D00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13BCA7-4B5E-44C9-97A1-BC2EA843CB8B}" type="pres">
      <dgm:prSet presAssocID="{BC210BB4-CAFB-4277-B633-9C9EA2661D0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B63378-CFA0-4441-BB71-3608491869CE}" type="pres">
      <dgm:prSet presAssocID="{741026E4-CEE7-49FF-8D97-ECDBD99067DA}" presName="Name8" presStyleCnt="0"/>
      <dgm:spPr/>
    </dgm:pt>
    <dgm:pt modelId="{486F3347-8EC2-4626-ACAC-02E61A06484A}" type="pres">
      <dgm:prSet presAssocID="{741026E4-CEE7-49FF-8D97-ECDBD99067DA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7E209B-B152-471E-980F-FDC7A8BB3161}" type="pres">
      <dgm:prSet presAssocID="{741026E4-CEE7-49FF-8D97-ECDBD99067D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C338B49-8F26-4ED7-B583-CCFD74378652}" type="presOf" srcId="{7D5E55C2-148F-498C-BE9D-9EB7066C218E}" destId="{0BE01ADC-55ED-46C4-97B9-18F2AAFB9712}" srcOrd="0" destOrd="0" presId="urn:microsoft.com/office/officeart/2005/8/layout/pyramid1"/>
    <dgm:cxn modelId="{A1C5C277-4278-4FEE-95E3-3F8FC26C4D8A}" type="presOf" srcId="{741026E4-CEE7-49FF-8D97-ECDBD99067DA}" destId="{527E209B-B152-471E-980F-FDC7A8BB3161}" srcOrd="1" destOrd="0" presId="urn:microsoft.com/office/officeart/2005/8/layout/pyramid1"/>
    <dgm:cxn modelId="{75FC0AFE-783C-4EB5-809E-533D1431F4C5}" type="presOf" srcId="{BC210BB4-CAFB-4277-B633-9C9EA2661D00}" destId="{675E8B74-BBD6-4EA8-B233-4FBAF4B7890D}" srcOrd="0" destOrd="0" presId="urn:microsoft.com/office/officeart/2005/8/layout/pyramid1"/>
    <dgm:cxn modelId="{2ED9BA8C-AAB8-46C3-BB2D-AE00CBB8EB68}" type="presOf" srcId="{7D5E55C2-148F-498C-BE9D-9EB7066C218E}" destId="{3FFD2649-5547-4DFD-B98B-6478830B51C2}" srcOrd="1" destOrd="0" presId="urn:microsoft.com/office/officeart/2005/8/layout/pyramid1"/>
    <dgm:cxn modelId="{CFA701E6-3DEB-4692-A3AF-F395C57C874B}" type="presOf" srcId="{741026E4-CEE7-49FF-8D97-ECDBD99067DA}" destId="{486F3347-8EC2-4626-ACAC-02E61A06484A}" srcOrd="0" destOrd="0" presId="urn:microsoft.com/office/officeart/2005/8/layout/pyramid1"/>
    <dgm:cxn modelId="{AE6710FC-6127-4941-8CD4-671E611A2EE3}" type="presOf" srcId="{BC210BB4-CAFB-4277-B633-9C9EA2661D00}" destId="{5913BCA7-4B5E-44C9-97A1-BC2EA843CB8B}" srcOrd="1" destOrd="0" presId="urn:microsoft.com/office/officeart/2005/8/layout/pyramid1"/>
    <dgm:cxn modelId="{DAFAE590-47A3-43EA-97AB-6340336A6440}" srcId="{6D2E3D23-C94B-49DD-8D58-F505FCBECF35}" destId="{7D5E55C2-148F-498C-BE9D-9EB7066C218E}" srcOrd="0" destOrd="0" parTransId="{76FC4E37-0AC4-4F83-8D9F-350BDBEF6CC4}" sibTransId="{97AAD8CE-A02E-482D-9F54-EC765E6A0122}"/>
    <dgm:cxn modelId="{971D35B8-4B1F-4D36-A71B-CFA36A57585C}" srcId="{6D2E3D23-C94B-49DD-8D58-F505FCBECF35}" destId="{BC210BB4-CAFB-4277-B633-9C9EA2661D00}" srcOrd="1" destOrd="0" parTransId="{8BFE3983-FE65-477D-B60C-8AB0E6CE6B1D}" sibTransId="{B19E1266-C7EF-453A-AA06-74C6F36E033C}"/>
    <dgm:cxn modelId="{766D816D-0664-4323-B8B8-6E935F14D52D}" srcId="{6D2E3D23-C94B-49DD-8D58-F505FCBECF35}" destId="{741026E4-CEE7-49FF-8D97-ECDBD99067DA}" srcOrd="2" destOrd="0" parTransId="{6DF01ACE-7152-483B-995D-802AED6478F3}" sibTransId="{2BA39B24-83D1-495F-81ED-A2AEB46205D4}"/>
    <dgm:cxn modelId="{DE42B064-F257-4A41-ABB2-5BC3AABA553D}" type="presOf" srcId="{6D2E3D23-C94B-49DD-8D58-F505FCBECF35}" destId="{F4594650-1026-4B59-87CB-3F68234AB8D1}" srcOrd="0" destOrd="0" presId="urn:microsoft.com/office/officeart/2005/8/layout/pyramid1"/>
    <dgm:cxn modelId="{434AB889-3533-4EE1-AF48-6745DCF6C213}" type="presParOf" srcId="{F4594650-1026-4B59-87CB-3F68234AB8D1}" destId="{51A344EB-60B1-4078-B53A-30E74454280B}" srcOrd="0" destOrd="0" presId="urn:microsoft.com/office/officeart/2005/8/layout/pyramid1"/>
    <dgm:cxn modelId="{C36C47CB-C872-46F4-8488-F75A123397FC}" type="presParOf" srcId="{51A344EB-60B1-4078-B53A-30E74454280B}" destId="{0BE01ADC-55ED-46C4-97B9-18F2AAFB9712}" srcOrd="0" destOrd="0" presId="urn:microsoft.com/office/officeart/2005/8/layout/pyramid1"/>
    <dgm:cxn modelId="{E4A38A88-DB53-4E6F-80E7-C62D7F9C044E}" type="presParOf" srcId="{51A344EB-60B1-4078-B53A-30E74454280B}" destId="{3FFD2649-5547-4DFD-B98B-6478830B51C2}" srcOrd="1" destOrd="0" presId="urn:microsoft.com/office/officeart/2005/8/layout/pyramid1"/>
    <dgm:cxn modelId="{AC2E3465-9392-4524-A15E-CF51AEFE80B5}" type="presParOf" srcId="{F4594650-1026-4B59-87CB-3F68234AB8D1}" destId="{8A026315-ED55-4F3F-99A5-E9199DE6F5DE}" srcOrd="1" destOrd="0" presId="urn:microsoft.com/office/officeart/2005/8/layout/pyramid1"/>
    <dgm:cxn modelId="{C437176F-C5D2-4FCE-BE9D-9F342CBDB32D}" type="presParOf" srcId="{8A026315-ED55-4F3F-99A5-E9199DE6F5DE}" destId="{675E8B74-BBD6-4EA8-B233-4FBAF4B7890D}" srcOrd="0" destOrd="0" presId="urn:microsoft.com/office/officeart/2005/8/layout/pyramid1"/>
    <dgm:cxn modelId="{57DA97A4-0E77-4F84-BCD3-282C85DE8E6E}" type="presParOf" srcId="{8A026315-ED55-4F3F-99A5-E9199DE6F5DE}" destId="{5913BCA7-4B5E-44C9-97A1-BC2EA843CB8B}" srcOrd="1" destOrd="0" presId="urn:microsoft.com/office/officeart/2005/8/layout/pyramid1"/>
    <dgm:cxn modelId="{79FCF190-6F19-49DF-884C-907204CE8239}" type="presParOf" srcId="{F4594650-1026-4B59-87CB-3F68234AB8D1}" destId="{80B63378-CFA0-4441-BB71-3608491869CE}" srcOrd="2" destOrd="0" presId="urn:microsoft.com/office/officeart/2005/8/layout/pyramid1"/>
    <dgm:cxn modelId="{51E0D25D-27AB-432B-BB85-B7DF385236EA}" type="presParOf" srcId="{80B63378-CFA0-4441-BB71-3608491869CE}" destId="{486F3347-8EC2-4626-ACAC-02E61A06484A}" srcOrd="0" destOrd="0" presId="urn:microsoft.com/office/officeart/2005/8/layout/pyramid1"/>
    <dgm:cxn modelId="{54DC13AF-B258-4476-B6AB-F6F5A4BBDC4A}" type="presParOf" srcId="{80B63378-CFA0-4441-BB71-3608491869CE}" destId="{527E209B-B152-471E-980F-FDC7A8BB3161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D2E3D23-C94B-49DD-8D58-F505FCBECF35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7D5E55C2-148F-498C-BE9D-9EB7066C218E}">
      <dgm:prSet phldrT="[Text]" custT="1"/>
      <dgm:spPr>
        <a:solidFill>
          <a:srgbClr val="00B050"/>
        </a:solidFill>
      </dgm:spPr>
      <dgm:t>
        <a:bodyPr/>
        <a:lstStyle/>
        <a:p>
          <a:endParaRPr lang="en-US" sz="1600" dirty="0" smtClean="0"/>
        </a:p>
        <a:p>
          <a:r>
            <a:rPr lang="en-US" sz="1600" dirty="0" smtClean="0"/>
            <a:t>The</a:t>
          </a:r>
        </a:p>
        <a:p>
          <a:r>
            <a:rPr lang="en-US" sz="1600" dirty="0" smtClean="0"/>
            <a:t>Company</a:t>
          </a:r>
          <a:endParaRPr lang="en-US" sz="1600" dirty="0"/>
        </a:p>
      </dgm:t>
    </dgm:pt>
    <dgm:pt modelId="{76FC4E37-0AC4-4F83-8D9F-350BDBEF6CC4}" type="parTrans" cxnId="{DAFAE590-47A3-43EA-97AB-6340336A6440}">
      <dgm:prSet/>
      <dgm:spPr/>
      <dgm:t>
        <a:bodyPr/>
        <a:lstStyle/>
        <a:p>
          <a:endParaRPr lang="en-US"/>
        </a:p>
      </dgm:t>
    </dgm:pt>
    <dgm:pt modelId="{97AAD8CE-A02E-482D-9F54-EC765E6A0122}" type="sibTrans" cxnId="{DAFAE590-47A3-43EA-97AB-6340336A6440}">
      <dgm:prSet/>
      <dgm:spPr/>
      <dgm:t>
        <a:bodyPr/>
        <a:lstStyle/>
        <a:p>
          <a:endParaRPr lang="en-US"/>
        </a:p>
      </dgm:t>
    </dgm:pt>
    <dgm:pt modelId="{BC210BB4-CAFB-4277-B633-9C9EA2661D00}">
      <dgm:prSet phldrT="[Text]" custT="1"/>
      <dgm:spPr>
        <a:solidFill>
          <a:srgbClr val="FFFF00"/>
        </a:solidFill>
      </dgm:spPr>
      <dgm:t>
        <a:bodyPr/>
        <a:lstStyle/>
        <a:p>
          <a:r>
            <a:rPr lang="en-US" sz="1600" dirty="0" smtClean="0"/>
            <a:t>The Team</a:t>
          </a:r>
          <a:endParaRPr lang="en-US" sz="1600" dirty="0"/>
        </a:p>
      </dgm:t>
    </dgm:pt>
    <dgm:pt modelId="{8BFE3983-FE65-477D-B60C-8AB0E6CE6B1D}" type="parTrans" cxnId="{971D35B8-4B1F-4D36-A71B-CFA36A57585C}">
      <dgm:prSet/>
      <dgm:spPr/>
      <dgm:t>
        <a:bodyPr/>
        <a:lstStyle/>
        <a:p>
          <a:endParaRPr lang="en-US"/>
        </a:p>
      </dgm:t>
    </dgm:pt>
    <dgm:pt modelId="{B19E1266-C7EF-453A-AA06-74C6F36E033C}" type="sibTrans" cxnId="{971D35B8-4B1F-4D36-A71B-CFA36A57585C}">
      <dgm:prSet/>
      <dgm:spPr/>
      <dgm:t>
        <a:bodyPr/>
        <a:lstStyle/>
        <a:p>
          <a:endParaRPr lang="en-US"/>
        </a:p>
      </dgm:t>
    </dgm:pt>
    <dgm:pt modelId="{741026E4-CEE7-49FF-8D97-ECDBD99067DA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1400" dirty="0" smtClean="0"/>
            <a:t>The individual who reports to the manager</a:t>
          </a:r>
          <a:endParaRPr lang="en-US" sz="1400" dirty="0"/>
        </a:p>
      </dgm:t>
    </dgm:pt>
    <dgm:pt modelId="{6DF01ACE-7152-483B-995D-802AED6478F3}" type="parTrans" cxnId="{766D816D-0664-4323-B8B8-6E935F14D52D}">
      <dgm:prSet/>
      <dgm:spPr/>
      <dgm:t>
        <a:bodyPr/>
        <a:lstStyle/>
        <a:p>
          <a:endParaRPr lang="en-US"/>
        </a:p>
      </dgm:t>
    </dgm:pt>
    <dgm:pt modelId="{2BA39B24-83D1-495F-81ED-A2AEB46205D4}" type="sibTrans" cxnId="{766D816D-0664-4323-B8B8-6E935F14D52D}">
      <dgm:prSet/>
      <dgm:spPr/>
      <dgm:t>
        <a:bodyPr/>
        <a:lstStyle/>
        <a:p>
          <a:endParaRPr lang="en-US"/>
        </a:p>
      </dgm:t>
    </dgm:pt>
    <dgm:pt modelId="{F4594650-1026-4B59-87CB-3F68234AB8D1}" type="pres">
      <dgm:prSet presAssocID="{6D2E3D23-C94B-49DD-8D58-F505FCBECF35}" presName="Name0" presStyleCnt="0">
        <dgm:presLayoutVars>
          <dgm:dir/>
          <dgm:animLvl val="lvl"/>
          <dgm:resizeHandles val="exact"/>
        </dgm:presLayoutVars>
      </dgm:prSet>
      <dgm:spPr/>
    </dgm:pt>
    <dgm:pt modelId="{51A344EB-60B1-4078-B53A-30E74454280B}" type="pres">
      <dgm:prSet presAssocID="{7D5E55C2-148F-498C-BE9D-9EB7066C218E}" presName="Name8" presStyleCnt="0"/>
      <dgm:spPr/>
    </dgm:pt>
    <dgm:pt modelId="{0BE01ADC-55ED-46C4-97B9-18F2AAFB9712}" type="pres">
      <dgm:prSet presAssocID="{7D5E55C2-148F-498C-BE9D-9EB7066C218E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FD2649-5547-4DFD-B98B-6478830B51C2}" type="pres">
      <dgm:prSet presAssocID="{7D5E55C2-148F-498C-BE9D-9EB7066C218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026315-ED55-4F3F-99A5-E9199DE6F5DE}" type="pres">
      <dgm:prSet presAssocID="{BC210BB4-CAFB-4277-B633-9C9EA2661D00}" presName="Name8" presStyleCnt="0"/>
      <dgm:spPr/>
    </dgm:pt>
    <dgm:pt modelId="{675E8B74-BBD6-4EA8-B233-4FBAF4B7890D}" type="pres">
      <dgm:prSet presAssocID="{BC210BB4-CAFB-4277-B633-9C9EA2661D00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13BCA7-4B5E-44C9-97A1-BC2EA843CB8B}" type="pres">
      <dgm:prSet presAssocID="{BC210BB4-CAFB-4277-B633-9C9EA2661D0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B63378-CFA0-4441-BB71-3608491869CE}" type="pres">
      <dgm:prSet presAssocID="{741026E4-CEE7-49FF-8D97-ECDBD99067DA}" presName="Name8" presStyleCnt="0"/>
      <dgm:spPr/>
    </dgm:pt>
    <dgm:pt modelId="{486F3347-8EC2-4626-ACAC-02E61A06484A}" type="pres">
      <dgm:prSet presAssocID="{741026E4-CEE7-49FF-8D97-ECDBD99067DA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7E209B-B152-471E-980F-FDC7A8BB3161}" type="pres">
      <dgm:prSet presAssocID="{741026E4-CEE7-49FF-8D97-ECDBD99067D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39577B0-C7F9-4B71-9BE2-F4C7A2974BA4}" type="presOf" srcId="{741026E4-CEE7-49FF-8D97-ECDBD99067DA}" destId="{486F3347-8EC2-4626-ACAC-02E61A06484A}" srcOrd="0" destOrd="0" presId="urn:microsoft.com/office/officeart/2005/8/layout/pyramid1"/>
    <dgm:cxn modelId="{1AE8D037-73C9-4600-A8BF-8B28EC762A6E}" type="presOf" srcId="{7D5E55C2-148F-498C-BE9D-9EB7066C218E}" destId="{0BE01ADC-55ED-46C4-97B9-18F2AAFB9712}" srcOrd="0" destOrd="0" presId="urn:microsoft.com/office/officeart/2005/8/layout/pyramid1"/>
    <dgm:cxn modelId="{DAFAE590-47A3-43EA-97AB-6340336A6440}" srcId="{6D2E3D23-C94B-49DD-8D58-F505FCBECF35}" destId="{7D5E55C2-148F-498C-BE9D-9EB7066C218E}" srcOrd="0" destOrd="0" parTransId="{76FC4E37-0AC4-4F83-8D9F-350BDBEF6CC4}" sibTransId="{97AAD8CE-A02E-482D-9F54-EC765E6A0122}"/>
    <dgm:cxn modelId="{971D35B8-4B1F-4D36-A71B-CFA36A57585C}" srcId="{6D2E3D23-C94B-49DD-8D58-F505FCBECF35}" destId="{BC210BB4-CAFB-4277-B633-9C9EA2661D00}" srcOrd="1" destOrd="0" parTransId="{8BFE3983-FE65-477D-B60C-8AB0E6CE6B1D}" sibTransId="{B19E1266-C7EF-453A-AA06-74C6F36E033C}"/>
    <dgm:cxn modelId="{121D9B38-D85A-4548-8F01-E2003340FE06}" type="presOf" srcId="{741026E4-CEE7-49FF-8D97-ECDBD99067DA}" destId="{527E209B-B152-471E-980F-FDC7A8BB3161}" srcOrd="1" destOrd="0" presId="urn:microsoft.com/office/officeart/2005/8/layout/pyramid1"/>
    <dgm:cxn modelId="{0BE439AB-34D7-4C94-96A7-64D0C47439BC}" type="presOf" srcId="{6D2E3D23-C94B-49DD-8D58-F505FCBECF35}" destId="{F4594650-1026-4B59-87CB-3F68234AB8D1}" srcOrd="0" destOrd="0" presId="urn:microsoft.com/office/officeart/2005/8/layout/pyramid1"/>
    <dgm:cxn modelId="{289262A8-5125-4B2B-B1A0-AF325F7CEB5F}" type="presOf" srcId="{BC210BB4-CAFB-4277-B633-9C9EA2661D00}" destId="{5913BCA7-4B5E-44C9-97A1-BC2EA843CB8B}" srcOrd="1" destOrd="0" presId="urn:microsoft.com/office/officeart/2005/8/layout/pyramid1"/>
    <dgm:cxn modelId="{0758DF5E-A2CA-44DD-AB8B-1B3F00F464C7}" type="presOf" srcId="{BC210BB4-CAFB-4277-B633-9C9EA2661D00}" destId="{675E8B74-BBD6-4EA8-B233-4FBAF4B7890D}" srcOrd="0" destOrd="0" presId="urn:microsoft.com/office/officeart/2005/8/layout/pyramid1"/>
    <dgm:cxn modelId="{766D816D-0664-4323-B8B8-6E935F14D52D}" srcId="{6D2E3D23-C94B-49DD-8D58-F505FCBECF35}" destId="{741026E4-CEE7-49FF-8D97-ECDBD99067DA}" srcOrd="2" destOrd="0" parTransId="{6DF01ACE-7152-483B-995D-802AED6478F3}" sibTransId="{2BA39B24-83D1-495F-81ED-A2AEB46205D4}"/>
    <dgm:cxn modelId="{AB2A1821-6686-4D0F-9A29-6032BE6AB314}" type="presOf" srcId="{7D5E55C2-148F-498C-BE9D-9EB7066C218E}" destId="{3FFD2649-5547-4DFD-B98B-6478830B51C2}" srcOrd="1" destOrd="0" presId="urn:microsoft.com/office/officeart/2005/8/layout/pyramid1"/>
    <dgm:cxn modelId="{670BCD72-8552-411C-B62A-95366096FE49}" type="presParOf" srcId="{F4594650-1026-4B59-87CB-3F68234AB8D1}" destId="{51A344EB-60B1-4078-B53A-30E74454280B}" srcOrd="0" destOrd="0" presId="urn:microsoft.com/office/officeart/2005/8/layout/pyramid1"/>
    <dgm:cxn modelId="{F78E85B2-B51C-4DF3-90EA-6DE81B603608}" type="presParOf" srcId="{51A344EB-60B1-4078-B53A-30E74454280B}" destId="{0BE01ADC-55ED-46C4-97B9-18F2AAFB9712}" srcOrd="0" destOrd="0" presId="urn:microsoft.com/office/officeart/2005/8/layout/pyramid1"/>
    <dgm:cxn modelId="{E40CA8A4-8F97-4E0A-84CF-BA6428B7C5F2}" type="presParOf" srcId="{51A344EB-60B1-4078-B53A-30E74454280B}" destId="{3FFD2649-5547-4DFD-B98B-6478830B51C2}" srcOrd="1" destOrd="0" presId="urn:microsoft.com/office/officeart/2005/8/layout/pyramid1"/>
    <dgm:cxn modelId="{3BF23CDD-5022-41DA-8FCA-0B986CFB217C}" type="presParOf" srcId="{F4594650-1026-4B59-87CB-3F68234AB8D1}" destId="{8A026315-ED55-4F3F-99A5-E9199DE6F5DE}" srcOrd="1" destOrd="0" presId="urn:microsoft.com/office/officeart/2005/8/layout/pyramid1"/>
    <dgm:cxn modelId="{12F75AD5-2D92-4439-A3E0-9D54F9EF396A}" type="presParOf" srcId="{8A026315-ED55-4F3F-99A5-E9199DE6F5DE}" destId="{675E8B74-BBD6-4EA8-B233-4FBAF4B7890D}" srcOrd="0" destOrd="0" presId="urn:microsoft.com/office/officeart/2005/8/layout/pyramid1"/>
    <dgm:cxn modelId="{2A820DFB-BEB9-4E61-9EC4-F8915129A661}" type="presParOf" srcId="{8A026315-ED55-4F3F-99A5-E9199DE6F5DE}" destId="{5913BCA7-4B5E-44C9-97A1-BC2EA843CB8B}" srcOrd="1" destOrd="0" presId="urn:microsoft.com/office/officeart/2005/8/layout/pyramid1"/>
    <dgm:cxn modelId="{F5D3E156-B6AE-4304-97BA-F3A983771ACD}" type="presParOf" srcId="{F4594650-1026-4B59-87CB-3F68234AB8D1}" destId="{80B63378-CFA0-4441-BB71-3608491869CE}" srcOrd="2" destOrd="0" presId="urn:microsoft.com/office/officeart/2005/8/layout/pyramid1"/>
    <dgm:cxn modelId="{CF05C534-AAF9-4E95-93A2-D9762AC254E9}" type="presParOf" srcId="{80B63378-CFA0-4441-BB71-3608491869CE}" destId="{486F3347-8EC2-4626-ACAC-02E61A06484A}" srcOrd="0" destOrd="0" presId="urn:microsoft.com/office/officeart/2005/8/layout/pyramid1"/>
    <dgm:cxn modelId="{D22F1C51-D5F0-4B40-A385-4C0F0B1A8BF9}" type="presParOf" srcId="{80B63378-CFA0-4441-BB71-3608491869CE}" destId="{527E209B-B152-471E-980F-FDC7A8BB3161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D2E3D23-C94B-49DD-8D58-F505FCBECF35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7D5E55C2-148F-498C-BE9D-9EB7066C218E}">
      <dgm:prSet phldrT="[Text]" custT="1"/>
      <dgm:spPr>
        <a:solidFill>
          <a:srgbClr val="00B050"/>
        </a:solidFill>
      </dgm:spPr>
      <dgm:t>
        <a:bodyPr/>
        <a:lstStyle/>
        <a:p>
          <a:endParaRPr lang="en-US" sz="1600" dirty="0" smtClean="0"/>
        </a:p>
        <a:p>
          <a:r>
            <a:rPr lang="en-US" sz="1600" dirty="0" smtClean="0"/>
            <a:t>By </a:t>
          </a:r>
        </a:p>
        <a:p>
          <a:r>
            <a:rPr lang="en-US" sz="1600" dirty="0" smtClean="0"/>
            <a:t>the</a:t>
          </a:r>
        </a:p>
        <a:p>
          <a:r>
            <a:rPr lang="en-US" sz="1600" dirty="0" smtClean="0"/>
            <a:t>Company</a:t>
          </a:r>
          <a:endParaRPr lang="en-US" sz="1600" dirty="0"/>
        </a:p>
      </dgm:t>
    </dgm:pt>
    <dgm:pt modelId="{76FC4E37-0AC4-4F83-8D9F-350BDBEF6CC4}" type="parTrans" cxnId="{DAFAE590-47A3-43EA-97AB-6340336A6440}">
      <dgm:prSet/>
      <dgm:spPr/>
      <dgm:t>
        <a:bodyPr/>
        <a:lstStyle/>
        <a:p>
          <a:endParaRPr lang="en-US"/>
        </a:p>
      </dgm:t>
    </dgm:pt>
    <dgm:pt modelId="{97AAD8CE-A02E-482D-9F54-EC765E6A0122}" type="sibTrans" cxnId="{DAFAE590-47A3-43EA-97AB-6340336A6440}">
      <dgm:prSet/>
      <dgm:spPr/>
      <dgm:t>
        <a:bodyPr/>
        <a:lstStyle/>
        <a:p>
          <a:endParaRPr lang="en-US"/>
        </a:p>
      </dgm:t>
    </dgm:pt>
    <dgm:pt modelId="{BC210BB4-CAFB-4277-B633-9C9EA2661D00}">
      <dgm:prSet phldrT="[Text]" custT="1"/>
      <dgm:spPr>
        <a:solidFill>
          <a:srgbClr val="FFFF00"/>
        </a:solidFill>
      </dgm:spPr>
      <dgm:t>
        <a:bodyPr/>
        <a:lstStyle/>
        <a:p>
          <a:r>
            <a:rPr lang="en-US" sz="1600" dirty="0" smtClean="0"/>
            <a:t>By the Team</a:t>
          </a:r>
          <a:endParaRPr lang="en-US" sz="1600" dirty="0"/>
        </a:p>
      </dgm:t>
    </dgm:pt>
    <dgm:pt modelId="{8BFE3983-FE65-477D-B60C-8AB0E6CE6B1D}" type="parTrans" cxnId="{971D35B8-4B1F-4D36-A71B-CFA36A57585C}">
      <dgm:prSet/>
      <dgm:spPr/>
      <dgm:t>
        <a:bodyPr/>
        <a:lstStyle/>
        <a:p>
          <a:endParaRPr lang="en-US"/>
        </a:p>
      </dgm:t>
    </dgm:pt>
    <dgm:pt modelId="{B19E1266-C7EF-453A-AA06-74C6F36E033C}" type="sibTrans" cxnId="{971D35B8-4B1F-4D36-A71B-CFA36A57585C}">
      <dgm:prSet/>
      <dgm:spPr/>
      <dgm:t>
        <a:bodyPr/>
        <a:lstStyle/>
        <a:p>
          <a:endParaRPr lang="en-US"/>
        </a:p>
      </dgm:t>
    </dgm:pt>
    <dgm:pt modelId="{741026E4-CEE7-49FF-8D97-ECDBD99067DA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1600" dirty="0" smtClean="0"/>
            <a:t>As an individual</a:t>
          </a:r>
          <a:endParaRPr lang="en-US" sz="1600" dirty="0"/>
        </a:p>
      </dgm:t>
    </dgm:pt>
    <dgm:pt modelId="{6DF01ACE-7152-483B-995D-802AED6478F3}" type="parTrans" cxnId="{766D816D-0664-4323-B8B8-6E935F14D52D}">
      <dgm:prSet/>
      <dgm:spPr/>
      <dgm:t>
        <a:bodyPr/>
        <a:lstStyle/>
        <a:p>
          <a:endParaRPr lang="en-US"/>
        </a:p>
      </dgm:t>
    </dgm:pt>
    <dgm:pt modelId="{2BA39B24-83D1-495F-81ED-A2AEB46205D4}" type="sibTrans" cxnId="{766D816D-0664-4323-B8B8-6E935F14D52D}">
      <dgm:prSet/>
      <dgm:spPr/>
      <dgm:t>
        <a:bodyPr/>
        <a:lstStyle/>
        <a:p>
          <a:endParaRPr lang="en-US"/>
        </a:p>
      </dgm:t>
    </dgm:pt>
    <dgm:pt modelId="{F4594650-1026-4B59-87CB-3F68234AB8D1}" type="pres">
      <dgm:prSet presAssocID="{6D2E3D23-C94B-49DD-8D58-F505FCBECF35}" presName="Name0" presStyleCnt="0">
        <dgm:presLayoutVars>
          <dgm:dir/>
          <dgm:animLvl val="lvl"/>
          <dgm:resizeHandles val="exact"/>
        </dgm:presLayoutVars>
      </dgm:prSet>
      <dgm:spPr/>
    </dgm:pt>
    <dgm:pt modelId="{51A344EB-60B1-4078-B53A-30E74454280B}" type="pres">
      <dgm:prSet presAssocID="{7D5E55C2-148F-498C-BE9D-9EB7066C218E}" presName="Name8" presStyleCnt="0"/>
      <dgm:spPr/>
    </dgm:pt>
    <dgm:pt modelId="{0BE01ADC-55ED-46C4-97B9-18F2AAFB9712}" type="pres">
      <dgm:prSet presAssocID="{7D5E55C2-148F-498C-BE9D-9EB7066C218E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FD2649-5547-4DFD-B98B-6478830B51C2}" type="pres">
      <dgm:prSet presAssocID="{7D5E55C2-148F-498C-BE9D-9EB7066C218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026315-ED55-4F3F-99A5-E9199DE6F5DE}" type="pres">
      <dgm:prSet presAssocID="{BC210BB4-CAFB-4277-B633-9C9EA2661D00}" presName="Name8" presStyleCnt="0"/>
      <dgm:spPr/>
    </dgm:pt>
    <dgm:pt modelId="{675E8B74-BBD6-4EA8-B233-4FBAF4B7890D}" type="pres">
      <dgm:prSet presAssocID="{BC210BB4-CAFB-4277-B633-9C9EA2661D00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13BCA7-4B5E-44C9-97A1-BC2EA843CB8B}" type="pres">
      <dgm:prSet presAssocID="{BC210BB4-CAFB-4277-B633-9C9EA2661D0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B63378-CFA0-4441-BB71-3608491869CE}" type="pres">
      <dgm:prSet presAssocID="{741026E4-CEE7-49FF-8D97-ECDBD99067DA}" presName="Name8" presStyleCnt="0"/>
      <dgm:spPr/>
    </dgm:pt>
    <dgm:pt modelId="{486F3347-8EC2-4626-ACAC-02E61A06484A}" type="pres">
      <dgm:prSet presAssocID="{741026E4-CEE7-49FF-8D97-ECDBD99067DA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7E209B-B152-471E-980F-FDC7A8BB3161}" type="pres">
      <dgm:prSet presAssocID="{741026E4-CEE7-49FF-8D97-ECDBD99067D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7F13976-8BB0-479D-9B79-69EF327C1ED5}" type="presOf" srcId="{741026E4-CEE7-49FF-8D97-ECDBD99067DA}" destId="{527E209B-B152-471E-980F-FDC7A8BB3161}" srcOrd="1" destOrd="0" presId="urn:microsoft.com/office/officeart/2005/8/layout/pyramid1"/>
    <dgm:cxn modelId="{26263922-71E9-40DB-8C8D-1E18159006FA}" type="presOf" srcId="{BC210BB4-CAFB-4277-B633-9C9EA2661D00}" destId="{675E8B74-BBD6-4EA8-B233-4FBAF4B7890D}" srcOrd="0" destOrd="0" presId="urn:microsoft.com/office/officeart/2005/8/layout/pyramid1"/>
    <dgm:cxn modelId="{DAFAE590-47A3-43EA-97AB-6340336A6440}" srcId="{6D2E3D23-C94B-49DD-8D58-F505FCBECF35}" destId="{7D5E55C2-148F-498C-BE9D-9EB7066C218E}" srcOrd="0" destOrd="0" parTransId="{76FC4E37-0AC4-4F83-8D9F-350BDBEF6CC4}" sibTransId="{97AAD8CE-A02E-482D-9F54-EC765E6A0122}"/>
    <dgm:cxn modelId="{971D35B8-4B1F-4D36-A71B-CFA36A57585C}" srcId="{6D2E3D23-C94B-49DD-8D58-F505FCBECF35}" destId="{BC210BB4-CAFB-4277-B633-9C9EA2661D00}" srcOrd="1" destOrd="0" parTransId="{8BFE3983-FE65-477D-B60C-8AB0E6CE6B1D}" sibTransId="{B19E1266-C7EF-453A-AA06-74C6F36E033C}"/>
    <dgm:cxn modelId="{FC30C60A-4194-498B-84D5-9051530BF003}" type="presOf" srcId="{741026E4-CEE7-49FF-8D97-ECDBD99067DA}" destId="{486F3347-8EC2-4626-ACAC-02E61A06484A}" srcOrd="0" destOrd="0" presId="urn:microsoft.com/office/officeart/2005/8/layout/pyramid1"/>
    <dgm:cxn modelId="{D9591345-F840-43B3-BA91-94E52E63DB26}" type="presOf" srcId="{7D5E55C2-148F-498C-BE9D-9EB7066C218E}" destId="{0BE01ADC-55ED-46C4-97B9-18F2AAFB9712}" srcOrd="0" destOrd="0" presId="urn:microsoft.com/office/officeart/2005/8/layout/pyramid1"/>
    <dgm:cxn modelId="{99EEEF76-B680-494A-8A13-168D793948F6}" type="presOf" srcId="{7D5E55C2-148F-498C-BE9D-9EB7066C218E}" destId="{3FFD2649-5547-4DFD-B98B-6478830B51C2}" srcOrd="1" destOrd="0" presId="urn:microsoft.com/office/officeart/2005/8/layout/pyramid1"/>
    <dgm:cxn modelId="{9FDC3D1A-E1E6-4BD0-AC07-B7C397BA4D29}" type="presOf" srcId="{6D2E3D23-C94B-49DD-8D58-F505FCBECF35}" destId="{F4594650-1026-4B59-87CB-3F68234AB8D1}" srcOrd="0" destOrd="0" presId="urn:microsoft.com/office/officeart/2005/8/layout/pyramid1"/>
    <dgm:cxn modelId="{BEA59E35-06AA-4E58-ACE1-A83041366C4B}" type="presOf" srcId="{BC210BB4-CAFB-4277-B633-9C9EA2661D00}" destId="{5913BCA7-4B5E-44C9-97A1-BC2EA843CB8B}" srcOrd="1" destOrd="0" presId="urn:microsoft.com/office/officeart/2005/8/layout/pyramid1"/>
    <dgm:cxn modelId="{766D816D-0664-4323-B8B8-6E935F14D52D}" srcId="{6D2E3D23-C94B-49DD-8D58-F505FCBECF35}" destId="{741026E4-CEE7-49FF-8D97-ECDBD99067DA}" srcOrd="2" destOrd="0" parTransId="{6DF01ACE-7152-483B-995D-802AED6478F3}" sibTransId="{2BA39B24-83D1-495F-81ED-A2AEB46205D4}"/>
    <dgm:cxn modelId="{A16D9A9D-C283-4B74-8AD7-D90CADEFB902}" type="presParOf" srcId="{F4594650-1026-4B59-87CB-3F68234AB8D1}" destId="{51A344EB-60B1-4078-B53A-30E74454280B}" srcOrd="0" destOrd="0" presId="urn:microsoft.com/office/officeart/2005/8/layout/pyramid1"/>
    <dgm:cxn modelId="{024DE53D-2F93-456A-B786-3A4F7B852010}" type="presParOf" srcId="{51A344EB-60B1-4078-B53A-30E74454280B}" destId="{0BE01ADC-55ED-46C4-97B9-18F2AAFB9712}" srcOrd="0" destOrd="0" presId="urn:microsoft.com/office/officeart/2005/8/layout/pyramid1"/>
    <dgm:cxn modelId="{41B96653-A137-4CB1-811B-37BAD27A582A}" type="presParOf" srcId="{51A344EB-60B1-4078-B53A-30E74454280B}" destId="{3FFD2649-5547-4DFD-B98B-6478830B51C2}" srcOrd="1" destOrd="0" presId="urn:microsoft.com/office/officeart/2005/8/layout/pyramid1"/>
    <dgm:cxn modelId="{3C4A3402-C9C6-4CE2-9448-7E592952F751}" type="presParOf" srcId="{F4594650-1026-4B59-87CB-3F68234AB8D1}" destId="{8A026315-ED55-4F3F-99A5-E9199DE6F5DE}" srcOrd="1" destOrd="0" presId="urn:microsoft.com/office/officeart/2005/8/layout/pyramid1"/>
    <dgm:cxn modelId="{44972B59-7FBE-42ED-A6BF-2A04242086F3}" type="presParOf" srcId="{8A026315-ED55-4F3F-99A5-E9199DE6F5DE}" destId="{675E8B74-BBD6-4EA8-B233-4FBAF4B7890D}" srcOrd="0" destOrd="0" presId="urn:microsoft.com/office/officeart/2005/8/layout/pyramid1"/>
    <dgm:cxn modelId="{149EC8F2-593A-4271-BBFA-D8125DDC54B5}" type="presParOf" srcId="{8A026315-ED55-4F3F-99A5-E9199DE6F5DE}" destId="{5913BCA7-4B5E-44C9-97A1-BC2EA843CB8B}" srcOrd="1" destOrd="0" presId="urn:microsoft.com/office/officeart/2005/8/layout/pyramid1"/>
    <dgm:cxn modelId="{8CE012AD-A41D-4782-B858-34B1981E1B2E}" type="presParOf" srcId="{F4594650-1026-4B59-87CB-3F68234AB8D1}" destId="{80B63378-CFA0-4441-BB71-3608491869CE}" srcOrd="2" destOrd="0" presId="urn:microsoft.com/office/officeart/2005/8/layout/pyramid1"/>
    <dgm:cxn modelId="{62B4E3DE-7A0F-4C68-8EB2-F33C105B3C99}" type="presParOf" srcId="{80B63378-CFA0-4441-BB71-3608491869CE}" destId="{486F3347-8EC2-4626-ACAC-02E61A06484A}" srcOrd="0" destOrd="0" presId="urn:microsoft.com/office/officeart/2005/8/layout/pyramid1"/>
    <dgm:cxn modelId="{A1EEB457-2837-46F5-A5B8-1D9BFDBC7655}" type="presParOf" srcId="{80B63378-CFA0-4441-BB71-3608491869CE}" destId="{527E209B-B152-471E-980F-FDC7A8BB3161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0149A5D-DEC7-47DE-8ED7-D1C9122087C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3D01A18-B735-4702-8FE3-75B14202C53F}">
      <dgm:prSet phldrT="[Text]" custT="1"/>
      <dgm:spPr>
        <a:solidFill>
          <a:srgbClr val="FFFF00"/>
        </a:solidFill>
        <a:ln>
          <a:solidFill>
            <a:schemeClr val="bg2"/>
          </a:solidFill>
        </a:ln>
      </dgm:spPr>
      <dgm:t>
        <a:bodyPr/>
        <a:lstStyle/>
        <a:p>
          <a:r>
            <a:rPr lang="en-US" sz="1600" dirty="0" smtClean="0">
              <a:solidFill>
                <a:schemeClr val="tx1"/>
              </a:solidFill>
            </a:rPr>
            <a:t>Production</a:t>
          </a:r>
          <a:endParaRPr lang="en-US" sz="1600" dirty="0">
            <a:solidFill>
              <a:schemeClr val="tx1"/>
            </a:solidFill>
          </a:endParaRPr>
        </a:p>
      </dgm:t>
    </dgm:pt>
    <dgm:pt modelId="{843670F0-BA99-47B6-92CA-5A2C55F9637F}" type="parTrans" cxnId="{52787693-FA8C-4989-B881-2B29DA5276A2}">
      <dgm:prSet/>
      <dgm:spPr/>
      <dgm:t>
        <a:bodyPr/>
        <a:lstStyle/>
        <a:p>
          <a:endParaRPr lang="en-US"/>
        </a:p>
      </dgm:t>
    </dgm:pt>
    <dgm:pt modelId="{0C09E7FC-8D3A-48E1-9D57-86F3B2F52481}" type="sibTrans" cxnId="{52787693-FA8C-4989-B881-2B29DA5276A2}">
      <dgm:prSet/>
      <dgm:spPr>
        <a:solidFill>
          <a:srgbClr val="7030A0"/>
        </a:solidFill>
      </dgm:spPr>
      <dgm:t>
        <a:bodyPr/>
        <a:lstStyle/>
        <a:p>
          <a:endParaRPr lang="en-US"/>
        </a:p>
      </dgm:t>
    </dgm:pt>
    <dgm:pt modelId="{854C53E5-C274-4C17-9B3A-8EC4603953AD}">
      <dgm:prSet phldrT="[Text]" custT="1"/>
      <dgm:spPr>
        <a:solidFill>
          <a:srgbClr val="FFFF00"/>
        </a:solidFill>
        <a:ln>
          <a:solidFill>
            <a:schemeClr val="bg2"/>
          </a:solidFill>
        </a:ln>
      </dgm:spPr>
      <dgm:t>
        <a:bodyPr/>
        <a:lstStyle/>
        <a:p>
          <a:r>
            <a:rPr lang="en-US" sz="1600" dirty="0" smtClean="0">
              <a:solidFill>
                <a:schemeClr val="tx1"/>
              </a:solidFill>
            </a:rPr>
            <a:t>Sales &amp; Marketing</a:t>
          </a:r>
          <a:endParaRPr lang="en-US" sz="1600" dirty="0">
            <a:solidFill>
              <a:schemeClr val="tx1"/>
            </a:solidFill>
          </a:endParaRPr>
        </a:p>
      </dgm:t>
    </dgm:pt>
    <dgm:pt modelId="{554056FC-3112-469F-A169-008593EE1E31}" type="parTrans" cxnId="{F43CAD42-A7A8-4597-91C2-7CDC06C29159}">
      <dgm:prSet/>
      <dgm:spPr/>
      <dgm:t>
        <a:bodyPr/>
        <a:lstStyle/>
        <a:p>
          <a:endParaRPr lang="en-US"/>
        </a:p>
      </dgm:t>
    </dgm:pt>
    <dgm:pt modelId="{6930A64F-E06A-4CB8-8B3B-61B403ADB5B5}" type="sibTrans" cxnId="{F43CAD42-A7A8-4597-91C2-7CDC06C29159}">
      <dgm:prSet/>
      <dgm:spPr>
        <a:solidFill>
          <a:srgbClr val="7030A0"/>
        </a:solidFill>
      </dgm:spPr>
      <dgm:t>
        <a:bodyPr/>
        <a:lstStyle/>
        <a:p>
          <a:endParaRPr lang="en-US"/>
        </a:p>
      </dgm:t>
    </dgm:pt>
    <dgm:pt modelId="{5797468D-C73C-4737-8C97-14BD72BF1B57}">
      <dgm:prSet phldrT="[Text]" custT="1"/>
      <dgm:spPr>
        <a:solidFill>
          <a:srgbClr val="00B050"/>
        </a:solidFill>
        <a:ln>
          <a:solidFill>
            <a:schemeClr val="bg2"/>
          </a:solidFill>
        </a:ln>
      </dgm:spPr>
      <dgm:t>
        <a:bodyPr/>
        <a:lstStyle/>
        <a:p>
          <a:r>
            <a:rPr lang="en-US" sz="1600" dirty="0" smtClean="0">
              <a:solidFill>
                <a:schemeClr val="bg1"/>
              </a:solidFill>
            </a:rPr>
            <a:t>Customer Service</a:t>
          </a:r>
          <a:endParaRPr lang="en-US" sz="1600" dirty="0">
            <a:solidFill>
              <a:schemeClr val="bg1"/>
            </a:solidFill>
          </a:endParaRPr>
        </a:p>
      </dgm:t>
    </dgm:pt>
    <dgm:pt modelId="{28ACF161-43F6-473C-B171-7D5C27B154BE}" type="parTrans" cxnId="{B9C071E6-91E9-419D-ABD4-407E9A2F9070}">
      <dgm:prSet/>
      <dgm:spPr/>
      <dgm:t>
        <a:bodyPr/>
        <a:lstStyle/>
        <a:p>
          <a:endParaRPr lang="en-US"/>
        </a:p>
      </dgm:t>
    </dgm:pt>
    <dgm:pt modelId="{A72D382B-87E8-4CE2-9C0D-9E6D775122AB}" type="sibTrans" cxnId="{B9C071E6-91E9-419D-ABD4-407E9A2F9070}">
      <dgm:prSet/>
      <dgm:spPr/>
      <dgm:t>
        <a:bodyPr/>
        <a:lstStyle/>
        <a:p>
          <a:endParaRPr lang="en-US"/>
        </a:p>
      </dgm:t>
    </dgm:pt>
    <dgm:pt modelId="{42D677BD-50AA-4F47-B677-7AFFC60BEEC0}" type="pres">
      <dgm:prSet presAssocID="{F0149A5D-DEC7-47DE-8ED7-D1C9122087CE}" presName="Name0" presStyleCnt="0">
        <dgm:presLayoutVars>
          <dgm:dir/>
          <dgm:resizeHandles val="exact"/>
        </dgm:presLayoutVars>
      </dgm:prSet>
      <dgm:spPr/>
    </dgm:pt>
    <dgm:pt modelId="{AF595FC0-8EE6-44DA-B388-8788AB37D8F4}" type="pres">
      <dgm:prSet presAssocID="{53D01A18-B735-4702-8FE3-75B14202C53F}" presName="node" presStyleLbl="node1" presStyleIdx="0" presStyleCnt="3" custScaleX="62788" custScaleY="57266" custLinFactNeighborX="6312" custLinFactNeighborY="157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6F5DB9-F063-4042-864E-A48ACE9BB01F}" type="pres">
      <dgm:prSet presAssocID="{0C09E7FC-8D3A-48E1-9D57-86F3B2F52481}" presName="sibTrans" presStyleLbl="sibTrans2D1" presStyleIdx="0" presStyleCnt="2" custScaleX="72851" custScaleY="63849"/>
      <dgm:spPr/>
      <dgm:t>
        <a:bodyPr/>
        <a:lstStyle/>
        <a:p>
          <a:endParaRPr lang="en-US"/>
        </a:p>
      </dgm:t>
    </dgm:pt>
    <dgm:pt modelId="{50D5F28A-A06A-45F6-9BA5-EEF2B1278111}" type="pres">
      <dgm:prSet presAssocID="{0C09E7FC-8D3A-48E1-9D57-86F3B2F52481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D8D4679A-2237-465B-A4FD-9F5D923BD900}" type="pres">
      <dgm:prSet presAssocID="{854C53E5-C274-4C17-9B3A-8EC4603953AD}" presName="node" presStyleLbl="node1" presStyleIdx="1" presStyleCnt="3" custScaleX="62788" custScaleY="57266" custLinFactNeighborX="63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35970D-AE29-46FB-B96E-76084A360285}" type="pres">
      <dgm:prSet presAssocID="{6930A64F-E06A-4CB8-8B3B-61B403ADB5B5}" presName="sibTrans" presStyleLbl="sibTrans2D1" presStyleIdx="1" presStyleCnt="2" custScaleX="72851" custScaleY="63849"/>
      <dgm:spPr/>
      <dgm:t>
        <a:bodyPr/>
        <a:lstStyle/>
        <a:p>
          <a:endParaRPr lang="en-US"/>
        </a:p>
      </dgm:t>
    </dgm:pt>
    <dgm:pt modelId="{433C6C26-721C-4655-8956-C9A899D0D862}" type="pres">
      <dgm:prSet presAssocID="{6930A64F-E06A-4CB8-8B3B-61B403ADB5B5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B72F145E-B90D-4B22-B2B9-C4F7389849E0}" type="pres">
      <dgm:prSet presAssocID="{5797468D-C73C-4737-8C97-14BD72BF1B57}" presName="node" presStyleLbl="node1" presStyleIdx="2" presStyleCnt="3" custScaleX="62788" custScaleY="57266" custLinFactNeighborX="63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DAB3C61-087A-484D-B85D-DB3795A31C5C}" type="presOf" srcId="{854C53E5-C274-4C17-9B3A-8EC4603953AD}" destId="{D8D4679A-2237-465B-A4FD-9F5D923BD900}" srcOrd="0" destOrd="0" presId="urn:microsoft.com/office/officeart/2005/8/layout/process1"/>
    <dgm:cxn modelId="{7688B907-F26E-41FD-A301-7CBE67E9C800}" type="presOf" srcId="{0C09E7FC-8D3A-48E1-9D57-86F3B2F52481}" destId="{DC6F5DB9-F063-4042-864E-A48ACE9BB01F}" srcOrd="0" destOrd="0" presId="urn:microsoft.com/office/officeart/2005/8/layout/process1"/>
    <dgm:cxn modelId="{EAAE862A-F73B-466D-9873-1EF7FA2A7E5B}" type="presOf" srcId="{6930A64F-E06A-4CB8-8B3B-61B403ADB5B5}" destId="{433C6C26-721C-4655-8956-C9A899D0D862}" srcOrd="1" destOrd="0" presId="urn:microsoft.com/office/officeart/2005/8/layout/process1"/>
    <dgm:cxn modelId="{0748BED1-C0CE-4E5A-AA15-C0C1974F90A3}" type="presOf" srcId="{F0149A5D-DEC7-47DE-8ED7-D1C9122087CE}" destId="{42D677BD-50AA-4F47-B677-7AFFC60BEEC0}" srcOrd="0" destOrd="0" presId="urn:microsoft.com/office/officeart/2005/8/layout/process1"/>
    <dgm:cxn modelId="{A9B42984-1C28-45F9-9CEE-A4219A001C66}" type="presOf" srcId="{53D01A18-B735-4702-8FE3-75B14202C53F}" destId="{AF595FC0-8EE6-44DA-B388-8788AB37D8F4}" srcOrd="0" destOrd="0" presId="urn:microsoft.com/office/officeart/2005/8/layout/process1"/>
    <dgm:cxn modelId="{B9C071E6-91E9-419D-ABD4-407E9A2F9070}" srcId="{F0149A5D-DEC7-47DE-8ED7-D1C9122087CE}" destId="{5797468D-C73C-4737-8C97-14BD72BF1B57}" srcOrd="2" destOrd="0" parTransId="{28ACF161-43F6-473C-B171-7D5C27B154BE}" sibTransId="{A72D382B-87E8-4CE2-9C0D-9E6D775122AB}"/>
    <dgm:cxn modelId="{F43CAD42-A7A8-4597-91C2-7CDC06C29159}" srcId="{F0149A5D-DEC7-47DE-8ED7-D1C9122087CE}" destId="{854C53E5-C274-4C17-9B3A-8EC4603953AD}" srcOrd="1" destOrd="0" parTransId="{554056FC-3112-469F-A169-008593EE1E31}" sibTransId="{6930A64F-E06A-4CB8-8B3B-61B403ADB5B5}"/>
    <dgm:cxn modelId="{623BDC9E-47DE-4993-8243-BF933BB24186}" type="presOf" srcId="{0C09E7FC-8D3A-48E1-9D57-86F3B2F52481}" destId="{50D5F28A-A06A-45F6-9BA5-EEF2B1278111}" srcOrd="1" destOrd="0" presId="urn:microsoft.com/office/officeart/2005/8/layout/process1"/>
    <dgm:cxn modelId="{513658A9-A320-46E6-A830-C265FCC15202}" type="presOf" srcId="{6930A64F-E06A-4CB8-8B3B-61B403ADB5B5}" destId="{1C35970D-AE29-46FB-B96E-76084A360285}" srcOrd="0" destOrd="0" presId="urn:microsoft.com/office/officeart/2005/8/layout/process1"/>
    <dgm:cxn modelId="{52787693-FA8C-4989-B881-2B29DA5276A2}" srcId="{F0149A5D-DEC7-47DE-8ED7-D1C9122087CE}" destId="{53D01A18-B735-4702-8FE3-75B14202C53F}" srcOrd="0" destOrd="0" parTransId="{843670F0-BA99-47B6-92CA-5A2C55F9637F}" sibTransId="{0C09E7FC-8D3A-48E1-9D57-86F3B2F52481}"/>
    <dgm:cxn modelId="{3642DDD9-712F-4F13-84A0-7A1416A1D99E}" type="presOf" srcId="{5797468D-C73C-4737-8C97-14BD72BF1B57}" destId="{B72F145E-B90D-4B22-B2B9-C4F7389849E0}" srcOrd="0" destOrd="0" presId="urn:microsoft.com/office/officeart/2005/8/layout/process1"/>
    <dgm:cxn modelId="{E5D5217C-3E0B-4C60-B56E-FEDA66DB9F7F}" type="presParOf" srcId="{42D677BD-50AA-4F47-B677-7AFFC60BEEC0}" destId="{AF595FC0-8EE6-44DA-B388-8788AB37D8F4}" srcOrd="0" destOrd="0" presId="urn:microsoft.com/office/officeart/2005/8/layout/process1"/>
    <dgm:cxn modelId="{A0C88332-6318-4AA3-8F6B-EA7A7DE2F61F}" type="presParOf" srcId="{42D677BD-50AA-4F47-B677-7AFFC60BEEC0}" destId="{DC6F5DB9-F063-4042-864E-A48ACE9BB01F}" srcOrd="1" destOrd="0" presId="urn:microsoft.com/office/officeart/2005/8/layout/process1"/>
    <dgm:cxn modelId="{627DB2A0-36F6-42BA-8E2A-CAA5170C61EF}" type="presParOf" srcId="{DC6F5DB9-F063-4042-864E-A48ACE9BB01F}" destId="{50D5F28A-A06A-45F6-9BA5-EEF2B1278111}" srcOrd="0" destOrd="0" presId="urn:microsoft.com/office/officeart/2005/8/layout/process1"/>
    <dgm:cxn modelId="{A69B4A0D-56FE-4CBE-848B-47DFCBA29426}" type="presParOf" srcId="{42D677BD-50AA-4F47-B677-7AFFC60BEEC0}" destId="{D8D4679A-2237-465B-A4FD-9F5D923BD900}" srcOrd="2" destOrd="0" presId="urn:microsoft.com/office/officeart/2005/8/layout/process1"/>
    <dgm:cxn modelId="{33CB9704-D10D-49F2-8D13-54AF42610742}" type="presParOf" srcId="{42D677BD-50AA-4F47-B677-7AFFC60BEEC0}" destId="{1C35970D-AE29-46FB-B96E-76084A360285}" srcOrd="3" destOrd="0" presId="urn:microsoft.com/office/officeart/2005/8/layout/process1"/>
    <dgm:cxn modelId="{40F340AB-95AC-4878-AA0F-02FE715CF5A0}" type="presParOf" srcId="{1C35970D-AE29-46FB-B96E-76084A360285}" destId="{433C6C26-721C-4655-8956-C9A899D0D862}" srcOrd="0" destOrd="0" presId="urn:microsoft.com/office/officeart/2005/8/layout/process1"/>
    <dgm:cxn modelId="{3363B214-B0B2-4F02-BE7B-A48CFEF7959E}" type="presParOf" srcId="{42D677BD-50AA-4F47-B677-7AFFC60BEEC0}" destId="{B72F145E-B90D-4B22-B2B9-C4F7389849E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A30A213-CF8B-4F04-B197-DE78DC7DF570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CF6FBB-C91D-456C-B09B-428BBE7FE2FA}">
      <dgm:prSet phldrT="[Text]" custT="1"/>
      <dgm:spPr>
        <a:solidFill>
          <a:srgbClr val="FFFF00"/>
        </a:solidFill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en-US" sz="1800" dirty="0" smtClean="0"/>
            <a:t>Engagement</a:t>
          </a:r>
        </a:p>
        <a:p>
          <a:r>
            <a:rPr lang="en-US" sz="1100" dirty="0" smtClean="0"/>
            <a:t>Intellectual – Social- Emotional</a:t>
          </a:r>
          <a:endParaRPr lang="en-US" sz="1100" dirty="0"/>
        </a:p>
      </dgm:t>
    </dgm:pt>
    <dgm:pt modelId="{8BEC5DAE-9447-426D-A489-9EEB5DC2F70A}" type="parTrans" cxnId="{C226D7E6-C735-44E7-80FC-B69C5ED7DA0D}">
      <dgm:prSet/>
      <dgm:spPr/>
      <dgm:t>
        <a:bodyPr/>
        <a:lstStyle/>
        <a:p>
          <a:endParaRPr lang="en-US"/>
        </a:p>
      </dgm:t>
    </dgm:pt>
    <dgm:pt modelId="{DEC16B37-DD94-4F34-BD16-63EE43A85EB5}" type="sibTrans" cxnId="{C226D7E6-C735-44E7-80FC-B69C5ED7DA0D}">
      <dgm:prSet/>
      <dgm:spPr/>
      <dgm:t>
        <a:bodyPr/>
        <a:lstStyle/>
        <a:p>
          <a:endParaRPr lang="en-US"/>
        </a:p>
      </dgm:t>
    </dgm:pt>
    <dgm:pt modelId="{D1EB1B1E-013D-4CE1-B696-4629D72EF0FE}">
      <dgm:prSet phldrT="[Text]" custT="1"/>
      <dgm:spPr>
        <a:solidFill>
          <a:srgbClr val="FFC000"/>
        </a:solidFill>
        <a:ln>
          <a:solidFill>
            <a:schemeClr val="tx2"/>
          </a:solidFill>
        </a:ln>
      </dgm:spPr>
      <dgm:t>
        <a:bodyPr/>
        <a:lstStyle/>
        <a:p>
          <a:pPr algn="ctr"/>
          <a:endParaRPr lang="en-US" sz="2200" dirty="0" smtClean="0"/>
        </a:p>
        <a:p>
          <a:pPr algn="ctr"/>
          <a:r>
            <a:rPr lang="en-US" sz="2000" dirty="0" smtClean="0">
              <a:solidFill>
                <a:srgbClr val="464749"/>
              </a:solidFill>
            </a:rPr>
            <a:t>Connection</a:t>
          </a:r>
        </a:p>
        <a:p>
          <a:pPr algn="l"/>
          <a:r>
            <a:rPr lang="en-US" sz="1400" dirty="0" smtClean="0">
              <a:solidFill>
                <a:srgbClr val="464749"/>
              </a:solidFill>
            </a:rPr>
            <a:t>- </a:t>
          </a:r>
          <a:r>
            <a:rPr lang="en-US" sz="1200" dirty="0" smtClean="0">
              <a:solidFill>
                <a:srgbClr val="464749"/>
              </a:solidFill>
            </a:rPr>
            <a:t>Sense of Identification</a:t>
          </a:r>
        </a:p>
        <a:p>
          <a:pPr algn="l"/>
          <a:r>
            <a:rPr lang="en-US" sz="1200" dirty="0" smtClean="0">
              <a:solidFill>
                <a:srgbClr val="464749"/>
              </a:solidFill>
            </a:rPr>
            <a:t>- Pride in the Organization</a:t>
          </a:r>
        </a:p>
        <a:p>
          <a:pPr algn="l"/>
          <a:r>
            <a:rPr lang="en-US" sz="1200" dirty="0" smtClean="0">
              <a:solidFill>
                <a:srgbClr val="464749"/>
              </a:solidFill>
            </a:rPr>
            <a:t>- Common Purpose</a:t>
          </a:r>
        </a:p>
        <a:p>
          <a:pPr algn="l"/>
          <a:r>
            <a:rPr lang="en-US" sz="1200" dirty="0" smtClean="0">
              <a:solidFill>
                <a:srgbClr val="464749"/>
              </a:solidFill>
            </a:rPr>
            <a:t>- Shared Values</a:t>
          </a:r>
        </a:p>
      </dgm:t>
    </dgm:pt>
    <dgm:pt modelId="{1E8337EB-2CF8-456D-86BD-90C5720268D0}" type="parTrans" cxnId="{659BE30F-0674-45C0-BE8F-C3B44EB6EFFD}">
      <dgm:prSet/>
      <dgm:spPr/>
      <dgm:t>
        <a:bodyPr/>
        <a:lstStyle/>
        <a:p>
          <a:endParaRPr lang="en-US"/>
        </a:p>
      </dgm:t>
    </dgm:pt>
    <dgm:pt modelId="{7C267622-E85B-4F13-A3CF-147754431ED3}" type="sibTrans" cxnId="{659BE30F-0674-45C0-BE8F-C3B44EB6EFFD}">
      <dgm:prSet/>
      <dgm:spPr/>
      <dgm:t>
        <a:bodyPr/>
        <a:lstStyle/>
        <a:p>
          <a:endParaRPr lang="en-US"/>
        </a:p>
      </dgm:t>
    </dgm:pt>
    <dgm:pt modelId="{5B2E5ED7-CB7D-4100-9FAA-5E8A940CB61C}">
      <dgm:prSet phldrT="[Text]" custT="1"/>
      <dgm:spPr>
        <a:solidFill>
          <a:srgbClr val="7030A0"/>
        </a:solidFill>
        <a:ln>
          <a:solidFill>
            <a:schemeClr val="tx2"/>
          </a:solidFill>
        </a:ln>
      </dgm:spPr>
      <dgm:t>
        <a:bodyPr/>
        <a:lstStyle/>
        <a:p>
          <a:pPr algn="ctr"/>
          <a:endParaRPr lang="en-US" sz="900" dirty="0" smtClean="0"/>
        </a:p>
        <a:p>
          <a:pPr algn="ctr"/>
          <a:r>
            <a:rPr lang="en-US" sz="2000" dirty="0" smtClean="0"/>
            <a:t>Scope</a:t>
          </a:r>
        </a:p>
        <a:p>
          <a:pPr algn="l"/>
          <a:r>
            <a:rPr lang="en-US" sz="1600" dirty="0" smtClean="0"/>
            <a:t>- </a:t>
          </a:r>
          <a:r>
            <a:rPr lang="en-US" sz="1200" dirty="0" smtClean="0"/>
            <a:t>Autonomy and Mutual Trust</a:t>
          </a:r>
        </a:p>
        <a:p>
          <a:pPr algn="l"/>
          <a:r>
            <a:rPr lang="en-US" sz="1200" dirty="0" smtClean="0"/>
            <a:t>-  Growth and Accomplishment</a:t>
          </a:r>
        </a:p>
        <a:p>
          <a:pPr algn="l"/>
          <a:r>
            <a:rPr lang="en-US" sz="1200" dirty="0" smtClean="0"/>
            <a:t>-  Meaning and Purpose</a:t>
          </a:r>
          <a:endParaRPr lang="en-US" sz="1200" dirty="0"/>
        </a:p>
      </dgm:t>
    </dgm:pt>
    <dgm:pt modelId="{09510F0D-929E-4DF0-8913-340A08E26B3B}" type="parTrans" cxnId="{AFACAF9C-6CFF-4193-AF84-278C24AD215B}">
      <dgm:prSet/>
      <dgm:spPr/>
      <dgm:t>
        <a:bodyPr/>
        <a:lstStyle/>
        <a:p>
          <a:endParaRPr lang="en-US"/>
        </a:p>
      </dgm:t>
    </dgm:pt>
    <dgm:pt modelId="{4CDEEEDD-F033-4EE3-BCA5-20DAFD319BFC}" type="sibTrans" cxnId="{AFACAF9C-6CFF-4193-AF84-278C24AD215B}">
      <dgm:prSet/>
      <dgm:spPr/>
      <dgm:t>
        <a:bodyPr/>
        <a:lstStyle/>
        <a:p>
          <a:endParaRPr lang="en-US"/>
        </a:p>
      </dgm:t>
    </dgm:pt>
    <dgm:pt modelId="{404DBA6E-1895-465F-93E1-7F2CFF156CD8}">
      <dgm:prSet phldrT="[Text]" custT="1"/>
      <dgm:spPr>
        <a:solidFill>
          <a:srgbClr val="00B050"/>
        </a:solidFill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pPr algn="ctr"/>
          <a:r>
            <a:rPr lang="en-US" sz="2200" dirty="0" smtClean="0"/>
            <a:t>Voice</a:t>
          </a:r>
        </a:p>
        <a:p>
          <a:pPr algn="l"/>
          <a:r>
            <a:rPr lang="en-US" sz="1200" dirty="0" smtClean="0"/>
            <a:t>-  Being informed</a:t>
          </a:r>
        </a:p>
        <a:p>
          <a:pPr algn="l"/>
          <a:r>
            <a:rPr lang="en-US" sz="1200" dirty="0" smtClean="0"/>
            <a:t>-  Being heard</a:t>
          </a:r>
        </a:p>
        <a:p>
          <a:pPr algn="l"/>
          <a:r>
            <a:rPr lang="en-US" sz="1200" dirty="0" smtClean="0"/>
            <a:t>-  Being involved</a:t>
          </a:r>
        </a:p>
        <a:p>
          <a:pPr algn="l"/>
          <a:endParaRPr lang="en-US" sz="1200" dirty="0" smtClean="0"/>
        </a:p>
        <a:p>
          <a:pPr algn="l"/>
          <a:endParaRPr lang="en-US" sz="1200" dirty="0" smtClean="0"/>
        </a:p>
      </dgm:t>
    </dgm:pt>
    <dgm:pt modelId="{E388AA2A-CE91-4EDA-87F7-1EEE6E60F9D4}" type="parTrans" cxnId="{3722504B-306B-4460-A6E6-24192E824D6E}">
      <dgm:prSet/>
      <dgm:spPr/>
      <dgm:t>
        <a:bodyPr/>
        <a:lstStyle/>
        <a:p>
          <a:endParaRPr lang="en-US"/>
        </a:p>
      </dgm:t>
    </dgm:pt>
    <dgm:pt modelId="{5089F62E-F690-49A3-95BC-0E7AE9200E6E}" type="sibTrans" cxnId="{3722504B-306B-4460-A6E6-24192E824D6E}">
      <dgm:prSet/>
      <dgm:spPr/>
      <dgm:t>
        <a:bodyPr/>
        <a:lstStyle/>
        <a:p>
          <a:endParaRPr lang="en-US"/>
        </a:p>
      </dgm:t>
    </dgm:pt>
    <dgm:pt modelId="{FF25B760-03D0-4223-9BCC-CF074B8107D0}">
      <dgm:prSet phldrT="[Text]" custT="1"/>
      <dgm:spPr>
        <a:solidFill>
          <a:srgbClr val="00B0F0"/>
        </a:solidFill>
        <a:ln>
          <a:solidFill>
            <a:schemeClr val="tx2"/>
          </a:solidFill>
        </a:ln>
      </dgm:spPr>
      <dgm:t>
        <a:bodyPr/>
        <a:lstStyle/>
        <a:p>
          <a:pPr algn="ctr"/>
          <a:r>
            <a:rPr lang="en-US" sz="2200" dirty="0" smtClean="0">
              <a:solidFill>
                <a:srgbClr val="464748"/>
              </a:solidFill>
            </a:rPr>
            <a:t>Support</a:t>
          </a:r>
        </a:p>
        <a:p>
          <a:pPr algn="l"/>
          <a:r>
            <a:rPr lang="en-US" sz="1200" dirty="0" smtClean="0">
              <a:solidFill>
                <a:srgbClr val="464748"/>
              </a:solidFill>
            </a:rPr>
            <a:t>-  Being treated as an individual</a:t>
          </a:r>
        </a:p>
        <a:p>
          <a:pPr algn="l"/>
          <a:r>
            <a:rPr lang="en-US" sz="1200" dirty="0" smtClean="0">
              <a:solidFill>
                <a:srgbClr val="464748"/>
              </a:solidFill>
            </a:rPr>
            <a:t>-  Feeling valued and Fairly treated</a:t>
          </a:r>
        </a:p>
        <a:p>
          <a:pPr algn="l"/>
          <a:r>
            <a:rPr lang="en-US" sz="1200" dirty="0" smtClean="0">
              <a:solidFill>
                <a:srgbClr val="464748"/>
              </a:solidFill>
            </a:rPr>
            <a:t>-  Feeling enabled</a:t>
          </a:r>
        </a:p>
        <a:p>
          <a:pPr algn="l"/>
          <a:r>
            <a:rPr lang="en-US" sz="1200" dirty="0" smtClean="0">
              <a:solidFill>
                <a:srgbClr val="464748"/>
              </a:solidFill>
            </a:rPr>
            <a:t>-  Well being</a:t>
          </a:r>
        </a:p>
        <a:p>
          <a:pPr algn="l"/>
          <a:endParaRPr lang="en-US" sz="1200" dirty="0"/>
        </a:p>
      </dgm:t>
    </dgm:pt>
    <dgm:pt modelId="{D23CEC5F-3366-4241-B774-BE270E0BD5F3}" type="parTrans" cxnId="{4E569106-E940-4E05-B448-1A53CAF53CEB}">
      <dgm:prSet/>
      <dgm:spPr/>
      <dgm:t>
        <a:bodyPr/>
        <a:lstStyle/>
        <a:p>
          <a:endParaRPr lang="en-US"/>
        </a:p>
      </dgm:t>
    </dgm:pt>
    <dgm:pt modelId="{32006A06-832B-4765-907B-6767943B8A9D}" type="sibTrans" cxnId="{4E569106-E940-4E05-B448-1A53CAF53CEB}">
      <dgm:prSet/>
      <dgm:spPr/>
      <dgm:t>
        <a:bodyPr/>
        <a:lstStyle/>
        <a:p>
          <a:endParaRPr lang="en-US"/>
        </a:p>
      </dgm:t>
    </dgm:pt>
    <dgm:pt modelId="{07F15E03-D59A-4FE5-803F-9567CF21C85C}" type="pres">
      <dgm:prSet presAssocID="{AA30A213-CF8B-4F04-B197-DE78DC7DF570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42990F50-682B-4576-92EF-B6EFAAC3770F}" type="pres">
      <dgm:prSet presAssocID="{AA30A213-CF8B-4F04-B197-DE78DC7DF570}" presName="matrix" presStyleCnt="0"/>
      <dgm:spPr/>
    </dgm:pt>
    <dgm:pt modelId="{2181DC71-9C22-468A-A2C5-F160BC7B151C}" type="pres">
      <dgm:prSet presAssocID="{AA30A213-CF8B-4F04-B197-DE78DC7DF570}" presName="tile1" presStyleLbl="node1" presStyleIdx="0" presStyleCnt="4"/>
      <dgm:spPr/>
      <dgm:t>
        <a:bodyPr/>
        <a:lstStyle/>
        <a:p>
          <a:endParaRPr lang="en-US"/>
        </a:p>
      </dgm:t>
    </dgm:pt>
    <dgm:pt modelId="{F29F3F2C-FECE-46D4-9F07-BA8203D8A4AE}" type="pres">
      <dgm:prSet presAssocID="{AA30A213-CF8B-4F04-B197-DE78DC7DF570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DA47C-FB03-4E62-AFA7-FD99E740A348}" type="pres">
      <dgm:prSet presAssocID="{AA30A213-CF8B-4F04-B197-DE78DC7DF570}" presName="tile2" presStyleLbl="node1" presStyleIdx="1" presStyleCnt="4"/>
      <dgm:spPr/>
      <dgm:t>
        <a:bodyPr/>
        <a:lstStyle/>
        <a:p>
          <a:endParaRPr lang="en-US"/>
        </a:p>
      </dgm:t>
    </dgm:pt>
    <dgm:pt modelId="{4B94E4E8-F244-4684-81FF-57D2667322D1}" type="pres">
      <dgm:prSet presAssocID="{AA30A213-CF8B-4F04-B197-DE78DC7DF570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B3EFA7-96E2-4D5A-BADB-770E2DFF4F30}" type="pres">
      <dgm:prSet presAssocID="{AA30A213-CF8B-4F04-B197-DE78DC7DF570}" presName="tile3" presStyleLbl="node1" presStyleIdx="2" presStyleCnt="4"/>
      <dgm:spPr/>
      <dgm:t>
        <a:bodyPr/>
        <a:lstStyle/>
        <a:p>
          <a:endParaRPr lang="en-US"/>
        </a:p>
      </dgm:t>
    </dgm:pt>
    <dgm:pt modelId="{C9C73EA2-ECDD-49E2-9F43-E7C21EBCCEAD}" type="pres">
      <dgm:prSet presAssocID="{AA30A213-CF8B-4F04-B197-DE78DC7DF570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699CD1-06DC-44D7-9971-526C8A0A125E}" type="pres">
      <dgm:prSet presAssocID="{AA30A213-CF8B-4F04-B197-DE78DC7DF570}" presName="tile4" presStyleLbl="node1" presStyleIdx="3" presStyleCnt="4"/>
      <dgm:spPr/>
      <dgm:t>
        <a:bodyPr/>
        <a:lstStyle/>
        <a:p>
          <a:endParaRPr lang="en-US"/>
        </a:p>
      </dgm:t>
    </dgm:pt>
    <dgm:pt modelId="{818D3E53-4F09-4468-B39A-2752C203A681}" type="pres">
      <dgm:prSet presAssocID="{AA30A213-CF8B-4F04-B197-DE78DC7DF570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0CCBCA-1D80-4825-B6EF-2B46398A3B9D}" type="pres">
      <dgm:prSet presAssocID="{AA30A213-CF8B-4F04-B197-DE78DC7DF570}" presName="centerTile" presStyleLbl="fgShp" presStyleIdx="0" presStyleCnt="1" custScaleX="140626" custScaleY="84376">
        <dgm:presLayoutVars>
          <dgm:chMax val="0"/>
          <dgm:chPref val="0"/>
        </dgm:presLayoutVars>
      </dgm:prSet>
      <dgm:spPr/>
      <dgm:t>
        <a:bodyPr/>
        <a:lstStyle/>
        <a:p>
          <a:endParaRPr lang="en-GB"/>
        </a:p>
      </dgm:t>
    </dgm:pt>
  </dgm:ptLst>
  <dgm:cxnLst>
    <dgm:cxn modelId="{BCEDE9A5-2CBD-4DEC-99C4-39723EE2688E}" type="presOf" srcId="{5B2E5ED7-CB7D-4100-9FAA-5E8A940CB61C}" destId="{8FCDA47C-FB03-4E62-AFA7-FD99E740A348}" srcOrd="0" destOrd="0" presId="urn:microsoft.com/office/officeart/2005/8/layout/matrix1"/>
    <dgm:cxn modelId="{99B693EE-6EB2-45C0-A6C9-BE30AC99188B}" type="presOf" srcId="{AA30A213-CF8B-4F04-B197-DE78DC7DF570}" destId="{07F15E03-D59A-4FE5-803F-9567CF21C85C}" srcOrd="0" destOrd="0" presId="urn:microsoft.com/office/officeart/2005/8/layout/matrix1"/>
    <dgm:cxn modelId="{40343FB5-E34D-42B9-A47B-C6899F62A73D}" type="presOf" srcId="{04CF6FBB-C91D-456C-B09B-428BBE7FE2FA}" destId="{E60CCBCA-1D80-4825-B6EF-2B46398A3B9D}" srcOrd="0" destOrd="0" presId="urn:microsoft.com/office/officeart/2005/8/layout/matrix1"/>
    <dgm:cxn modelId="{6E868870-470C-45AA-95D4-FE726E4D0093}" type="presOf" srcId="{5B2E5ED7-CB7D-4100-9FAA-5E8A940CB61C}" destId="{4B94E4E8-F244-4684-81FF-57D2667322D1}" srcOrd="1" destOrd="0" presId="urn:microsoft.com/office/officeart/2005/8/layout/matrix1"/>
    <dgm:cxn modelId="{106F7ACB-5C76-4478-89CE-964027F40FF2}" type="presOf" srcId="{D1EB1B1E-013D-4CE1-B696-4629D72EF0FE}" destId="{F29F3F2C-FECE-46D4-9F07-BA8203D8A4AE}" srcOrd="1" destOrd="0" presId="urn:microsoft.com/office/officeart/2005/8/layout/matrix1"/>
    <dgm:cxn modelId="{659BE30F-0674-45C0-BE8F-C3B44EB6EFFD}" srcId="{04CF6FBB-C91D-456C-B09B-428BBE7FE2FA}" destId="{D1EB1B1E-013D-4CE1-B696-4629D72EF0FE}" srcOrd="0" destOrd="0" parTransId="{1E8337EB-2CF8-456D-86BD-90C5720268D0}" sibTransId="{7C267622-E85B-4F13-A3CF-147754431ED3}"/>
    <dgm:cxn modelId="{6CE7B060-81EB-46CC-8686-08E0DD1D0E43}" type="presOf" srcId="{404DBA6E-1895-465F-93E1-7F2CFF156CD8}" destId="{C9C73EA2-ECDD-49E2-9F43-E7C21EBCCEAD}" srcOrd="1" destOrd="0" presId="urn:microsoft.com/office/officeart/2005/8/layout/matrix1"/>
    <dgm:cxn modelId="{CDD1020F-32E5-4A7A-85B0-A7C07456BCBD}" type="presOf" srcId="{404DBA6E-1895-465F-93E1-7F2CFF156CD8}" destId="{74B3EFA7-96E2-4D5A-BADB-770E2DFF4F30}" srcOrd="0" destOrd="0" presId="urn:microsoft.com/office/officeart/2005/8/layout/matrix1"/>
    <dgm:cxn modelId="{0722DB52-7D94-4A19-9B56-2F1B82366484}" type="presOf" srcId="{D1EB1B1E-013D-4CE1-B696-4629D72EF0FE}" destId="{2181DC71-9C22-468A-A2C5-F160BC7B151C}" srcOrd="0" destOrd="0" presId="urn:microsoft.com/office/officeart/2005/8/layout/matrix1"/>
    <dgm:cxn modelId="{7B4CEB41-4F57-400A-969F-98FB1543FC5D}" type="presOf" srcId="{FF25B760-03D0-4223-9BCC-CF074B8107D0}" destId="{818D3E53-4F09-4468-B39A-2752C203A681}" srcOrd="1" destOrd="0" presId="urn:microsoft.com/office/officeart/2005/8/layout/matrix1"/>
    <dgm:cxn modelId="{C226D7E6-C735-44E7-80FC-B69C5ED7DA0D}" srcId="{AA30A213-CF8B-4F04-B197-DE78DC7DF570}" destId="{04CF6FBB-C91D-456C-B09B-428BBE7FE2FA}" srcOrd="0" destOrd="0" parTransId="{8BEC5DAE-9447-426D-A489-9EEB5DC2F70A}" sibTransId="{DEC16B37-DD94-4F34-BD16-63EE43A85EB5}"/>
    <dgm:cxn modelId="{42F91F10-C5FA-4533-83DA-55289AD4D188}" type="presOf" srcId="{FF25B760-03D0-4223-9BCC-CF074B8107D0}" destId="{A8699CD1-06DC-44D7-9971-526C8A0A125E}" srcOrd="0" destOrd="0" presId="urn:microsoft.com/office/officeart/2005/8/layout/matrix1"/>
    <dgm:cxn modelId="{4E569106-E940-4E05-B448-1A53CAF53CEB}" srcId="{04CF6FBB-C91D-456C-B09B-428BBE7FE2FA}" destId="{FF25B760-03D0-4223-9BCC-CF074B8107D0}" srcOrd="3" destOrd="0" parTransId="{D23CEC5F-3366-4241-B774-BE270E0BD5F3}" sibTransId="{32006A06-832B-4765-907B-6767943B8A9D}"/>
    <dgm:cxn modelId="{AFACAF9C-6CFF-4193-AF84-278C24AD215B}" srcId="{04CF6FBB-C91D-456C-B09B-428BBE7FE2FA}" destId="{5B2E5ED7-CB7D-4100-9FAA-5E8A940CB61C}" srcOrd="1" destOrd="0" parTransId="{09510F0D-929E-4DF0-8913-340A08E26B3B}" sibTransId="{4CDEEEDD-F033-4EE3-BCA5-20DAFD319BFC}"/>
    <dgm:cxn modelId="{3722504B-306B-4460-A6E6-24192E824D6E}" srcId="{04CF6FBB-C91D-456C-B09B-428BBE7FE2FA}" destId="{404DBA6E-1895-465F-93E1-7F2CFF156CD8}" srcOrd="2" destOrd="0" parTransId="{E388AA2A-CE91-4EDA-87F7-1EEE6E60F9D4}" sibTransId="{5089F62E-F690-49A3-95BC-0E7AE9200E6E}"/>
    <dgm:cxn modelId="{016AB960-8D28-4A2A-BE5C-D639D1BA7656}" type="presParOf" srcId="{07F15E03-D59A-4FE5-803F-9567CF21C85C}" destId="{42990F50-682B-4576-92EF-B6EFAAC3770F}" srcOrd="0" destOrd="0" presId="urn:microsoft.com/office/officeart/2005/8/layout/matrix1"/>
    <dgm:cxn modelId="{CE7B671E-C133-4D70-9859-422AAA9F7B1B}" type="presParOf" srcId="{42990F50-682B-4576-92EF-B6EFAAC3770F}" destId="{2181DC71-9C22-468A-A2C5-F160BC7B151C}" srcOrd="0" destOrd="0" presId="urn:microsoft.com/office/officeart/2005/8/layout/matrix1"/>
    <dgm:cxn modelId="{79D376E7-841B-4A44-B562-C4E4A2271FF9}" type="presParOf" srcId="{42990F50-682B-4576-92EF-B6EFAAC3770F}" destId="{F29F3F2C-FECE-46D4-9F07-BA8203D8A4AE}" srcOrd="1" destOrd="0" presId="urn:microsoft.com/office/officeart/2005/8/layout/matrix1"/>
    <dgm:cxn modelId="{ABE3D3AE-B01B-4BDD-BA5C-3FA47DA3BE54}" type="presParOf" srcId="{42990F50-682B-4576-92EF-B6EFAAC3770F}" destId="{8FCDA47C-FB03-4E62-AFA7-FD99E740A348}" srcOrd="2" destOrd="0" presId="urn:microsoft.com/office/officeart/2005/8/layout/matrix1"/>
    <dgm:cxn modelId="{DB9AFE53-8454-4553-91A0-DA9D37368F47}" type="presParOf" srcId="{42990F50-682B-4576-92EF-B6EFAAC3770F}" destId="{4B94E4E8-F244-4684-81FF-57D2667322D1}" srcOrd="3" destOrd="0" presId="urn:microsoft.com/office/officeart/2005/8/layout/matrix1"/>
    <dgm:cxn modelId="{ACC4EBCE-EAA1-4736-A0C3-44581E7E9C5D}" type="presParOf" srcId="{42990F50-682B-4576-92EF-B6EFAAC3770F}" destId="{74B3EFA7-96E2-4D5A-BADB-770E2DFF4F30}" srcOrd="4" destOrd="0" presId="urn:microsoft.com/office/officeart/2005/8/layout/matrix1"/>
    <dgm:cxn modelId="{023AFB0F-DDD7-472F-96A1-53097906ED73}" type="presParOf" srcId="{42990F50-682B-4576-92EF-B6EFAAC3770F}" destId="{C9C73EA2-ECDD-49E2-9F43-E7C21EBCCEAD}" srcOrd="5" destOrd="0" presId="urn:microsoft.com/office/officeart/2005/8/layout/matrix1"/>
    <dgm:cxn modelId="{9F55E309-C3A9-4E5C-8356-BAF437D79F68}" type="presParOf" srcId="{42990F50-682B-4576-92EF-B6EFAAC3770F}" destId="{A8699CD1-06DC-44D7-9971-526C8A0A125E}" srcOrd="6" destOrd="0" presId="urn:microsoft.com/office/officeart/2005/8/layout/matrix1"/>
    <dgm:cxn modelId="{57C5E125-CC5D-4DCE-A6C8-E672CDC3D77C}" type="presParOf" srcId="{42990F50-682B-4576-92EF-B6EFAAC3770F}" destId="{818D3E53-4F09-4468-B39A-2752C203A681}" srcOrd="7" destOrd="0" presId="urn:microsoft.com/office/officeart/2005/8/layout/matrix1"/>
    <dgm:cxn modelId="{1FA7281A-BCC6-416A-BE68-7A51E7332F9C}" type="presParOf" srcId="{07F15E03-D59A-4FE5-803F-9567CF21C85C}" destId="{E60CCBCA-1D80-4825-B6EF-2B46398A3B9D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A2CFA1-D503-4A09-BA35-A42BA7328A1C}" type="doc">
      <dgm:prSet loTypeId="urn:microsoft.com/office/officeart/2005/8/layout/venn1" loCatId="relationship" qsTypeId="urn:microsoft.com/office/officeart/2005/8/quickstyle/simple4" qsCatId="simple" csTypeId="urn:microsoft.com/office/officeart/2005/8/colors/accent1_2" csCatId="accent1" phldr="1"/>
      <dgm:spPr/>
    </dgm:pt>
    <dgm:pt modelId="{5D996B90-1BB5-4047-8E60-88E6B85D0034}">
      <dgm:prSet phldrT="[Text]" custT="1"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100" dirty="0" smtClean="0"/>
            <a:t>Self Awareness</a:t>
          </a:r>
          <a:endParaRPr lang="en-US" sz="1100" dirty="0"/>
        </a:p>
      </dgm:t>
    </dgm:pt>
    <dgm:pt modelId="{5F3DBF43-246A-42DF-B157-F5935EA3EE90}" type="parTrans" cxnId="{B256ACC5-DE05-42F0-85D0-9FD23A5A38B2}">
      <dgm:prSet/>
      <dgm:spPr/>
      <dgm:t>
        <a:bodyPr/>
        <a:lstStyle/>
        <a:p>
          <a:endParaRPr lang="en-US" sz="1200"/>
        </a:p>
      </dgm:t>
    </dgm:pt>
    <dgm:pt modelId="{FF113CAF-1BAC-4CE9-8D2C-EC4765E3D788}" type="sibTrans" cxnId="{B256ACC5-DE05-42F0-85D0-9FD23A5A38B2}">
      <dgm:prSet/>
      <dgm:spPr/>
      <dgm:t>
        <a:bodyPr/>
        <a:lstStyle/>
        <a:p>
          <a:endParaRPr lang="en-US" sz="1200"/>
        </a:p>
      </dgm:t>
    </dgm:pt>
    <dgm:pt modelId="{AC4A58A9-C1B1-46E8-AB05-04EE382D6115}" type="pres">
      <dgm:prSet presAssocID="{5DA2CFA1-D503-4A09-BA35-A42BA7328A1C}" presName="compositeShape" presStyleCnt="0">
        <dgm:presLayoutVars>
          <dgm:chMax val="7"/>
          <dgm:dir/>
          <dgm:resizeHandles val="exact"/>
        </dgm:presLayoutVars>
      </dgm:prSet>
      <dgm:spPr/>
    </dgm:pt>
    <dgm:pt modelId="{78BEE1CF-2AF6-4A87-AD37-9C52AC4C42CD}" type="pres">
      <dgm:prSet presAssocID="{5D996B90-1BB5-4047-8E60-88E6B85D0034}" presName="circ1TxSh" presStyleLbl="vennNode1" presStyleIdx="0" presStyleCnt="1" custLinFactNeighborX="1951" custLinFactNeighborY="-16949"/>
      <dgm:spPr/>
      <dgm:t>
        <a:bodyPr/>
        <a:lstStyle/>
        <a:p>
          <a:endParaRPr lang="en-US"/>
        </a:p>
      </dgm:t>
    </dgm:pt>
  </dgm:ptLst>
  <dgm:cxnLst>
    <dgm:cxn modelId="{17BC4B9D-9D08-4C71-B97D-85F77DAADABC}" type="presOf" srcId="{5D996B90-1BB5-4047-8E60-88E6B85D0034}" destId="{78BEE1CF-2AF6-4A87-AD37-9C52AC4C42CD}" srcOrd="0" destOrd="0" presId="urn:microsoft.com/office/officeart/2005/8/layout/venn1"/>
    <dgm:cxn modelId="{B256ACC5-DE05-42F0-85D0-9FD23A5A38B2}" srcId="{5DA2CFA1-D503-4A09-BA35-A42BA7328A1C}" destId="{5D996B90-1BB5-4047-8E60-88E6B85D0034}" srcOrd="0" destOrd="0" parTransId="{5F3DBF43-246A-42DF-B157-F5935EA3EE90}" sibTransId="{FF113CAF-1BAC-4CE9-8D2C-EC4765E3D788}"/>
    <dgm:cxn modelId="{0626E974-1745-459B-8A7D-D9DB98099FA6}" type="presOf" srcId="{5DA2CFA1-D503-4A09-BA35-A42BA7328A1C}" destId="{AC4A58A9-C1B1-46E8-AB05-04EE382D6115}" srcOrd="0" destOrd="0" presId="urn:microsoft.com/office/officeart/2005/8/layout/venn1"/>
    <dgm:cxn modelId="{01C70749-1359-4E31-A7FE-E1175ACE86CE}" type="presParOf" srcId="{AC4A58A9-C1B1-46E8-AB05-04EE382D6115}" destId="{78BEE1CF-2AF6-4A87-AD37-9C52AC4C42CD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A2CFA1-D503-4A09-BA35-A42BA7328A1C}" type="doc">
      <dgm:prSet loTypeId="urn:microsoft.com/office/officeart/2005/8/layout/venn1" loCatId="relationship" qsTypeId="urn:microsoft.com/office/officeart/2005/8/quickstyle/simple4" qsCatId="simple" csTypeId="urn:microsoft.com/office/officeart/2005/8/colors/accent1_2" csCatId="accent1" phldr="1"/>
      <dgm:spPr/>
    </dgm:pt>
    <dgm:pt modelId="{5D996B90-1BB5-4047-8E60-88E6B85D0034}">
      <dgm:prSet phldrT="[Text]" custT="1"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200" dirty="0" smtClean="0"/>
            <a:t>Self Awareness</a:t>
          </a:r>
          <a:endParaRPr lang="en-US" sz="1200" dirty="0"/>
        </a:p>
      </dgm:t>
    </dgm:pt>
    <dgm:pt modelId="{5F3DBF43-246A-42DF-B157-F5935EA3EE90}" type="parTrans" cxnId="{B256ACC5-DE05-42F0-85D0-9FD23A5A38B2}">
      <dgm:prSet/>
      <dgm:spPr/>
      <dgm:t>
        <a:bodyPr/>
        <a:lstStyle/>
        <a:p>
          <a:endParaRPr lang="en-US" sz="1400"/>
        </a:p>
      </dgm:t>
    </dgm:pt>
    <dgm:pt modelId="{FF113CAF-1BAC-4CE9-8D2C-EC4765E3D788}" type="sibTrans" cxnId="{B256ACC5-DE05-42F0-85D0-9FD23A5A38B2}">
      <dgm:prSet/>
      <dgm:spPr/>
      <dgm:t>
        <a:bodyPr/>
        <a:lstStyle/>
        <a:p>
          <a:endParaRPr lang="en-US" sz="1400"/>
        </a:p>
      </dgm:t>
    </dgm:pt>
    <dgm:pt modelId="{AC4A58A9-C1B1-46E8-AB05-04EE382D6115}" type="pres">
      <dgm:prSet presAssocID="{5DA2CFA1-D503-4A09-BA35-A42BA7328A1C}" presName="compositeShape" presStyleCnt="0">
        <dgm:presLayoutVars>
          <dgm:chMax val="7"/>
          <dgm:dir/>
          <dgm:resizeHandles val="exact"/>
        </dgm:presLayoutVars>
      </dgm:prSet>
      <dgm:spPr/>
    </dgm:pt>
    <dgm:pt modelId="{78BEE1CF-2AF6-4A87-AD37-9C52AC4C42CD}" type="pres">
      <dgm:prSet presAssocID="{5D996B90-1BB5-4047-8E60-88E6B85D0034}" presName="circ1TxSh" presStyleLbl="vennNode1" presStyleIdx="0" presStyleCnt="1"/>
      <dgm:spPr/>
      <dgm:t>
        <a:bodyPr/>
        <a:lstStyle/>
        <a:p>
          <a:endParaRPr lang="en-US"/>
        </a:p>
      </dgm:t>
    </dgm:pt>
  </dgm:ptLst>
  <dgm:cxnLst>
    <dgm:cxn modelId="{AE4E0213-9B44-4255-A2E6-443A0A462075}" type="presOf" srcId="{5DA2CFA1-D503-4A09-BA35-A42BA7328A1C}" destId="{AC4A58A9-C1B1-46E8-AB05-04EE382D6115}" srcOrd="0" destOrd="0" presId="urn:microsoft.com/office/officeart/2005/8/layout/venn1"/>
    <dgm:cxn modelId="{B256ACC5-DE05-42F0-85D0-9FD23A5A38B2}" srcId="{5DA2CFA1-D503-4A09-BA35-A42BA7328A1C}" destId="{5D996B90-1BB5-4047-8E60-88E6B85D0034}" srcOrd="0" destOrd="0" parTransId="{5F3DBF43-246A-42DF-B157-F5935EA3EE90}" sibTransId="{FF113CAF-1BAC-4CE9-8D2C-EC4765E3D788}"/>
    <dgm:cxn modelId="{ED8328FF-64FE-4B6D-B409-6BAABF382361}" type="presOf" srcId="{5D996B90-1BB5-4047-8E60-88E6B85D0034}" destId="{78BEE1CF-2AF6-4A87-AD37-9C52AC4C42CD}" srcOrd="0" destOrd="0" presId="urn:microsoft.com/office/officeart/2005/8/layout/venn1"/>
    <dgm:cxn modelId="{C39D8689-E90B-4249-B264-91621592AF7B}" type="presParOf" srcId="{AC4A58A9-C1B1-46E8-AB05-04EE382D6115}" destId="{78BEE1CF-2AF6-4A87-AD37-9C52AC4C42CD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A2CFA1-D503-4A09-BA35-A42BA7328A1C}" type="doc">
      <dgm:prSet loTypeId="urn:microsoft.com/office/officeart/2005/8/layout/venn1" loCatId="relationship" qsTypeId="urn:microsoft.com/office/officeart/2005/8/quickstyle/simple4" qsCatId="simple" csTypeId="urn:microsoft.com/office/officeart/2005/8/colors/accent1_2" csCatId="accent1" phldr="1"/>
      <dgm:spPr/>
    </dgm:pt>
    <dgm:pt modelId="{5D996B90-1BB5-4047-8E60-88E6B85D0034}">
      <dgm:prSet phldrT="[Text]" custT="1"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200" dirty="0" smtClean="0"/>
            <a:t>Self Awareness</a:t>
          </a:r>
          <a:endParaRPr lang="en-US" sz="1200" dirty="0"/>
        </a:p>
      </dgm:t>
    </dgm:pt>
    <dgm:pt modelId="{5F3DBF43-246A-42DF-B157-F5935EA3EE90}" type="parTrans" cxnId="{B256ACC5-DE05-42F0-85D0-9FD23A5A38B2}">
      <dgm:prSet/>
      <dgm:spPr/>
      <dgm:t>
        <a:bodyPr/>
        <a:lstStyle/>
        <a:p>
          <a:endParaRPr lang="en-US" sz="1400"/>
        </a:p>
      </dgm:t>
    </dgm:pt>
    <dgm:pt modelId="{FF113CAF-1BAC-4CE9-8D2C-EC4765E3D788}" type="sibTrans" cxnId="{B256ACC5-DE05-42F0-85D0-9FD23A5A38B2}">
      <dgm:prSet/>
      <dgm:spPr/>
      <dgm:t>
        <a:bodyPr/>
        <a:lstStyle/>
        <a:p>
          <a:endParaRPr lang="en-US" sz="1400"/>
        </a:p>
      </dgm:t>
    </dgm:pt>
    <dgm:pt modelId="{AC4A58A9-C1B1-46E8-AB05-04EE382D6115}" type="pres">
      <dgm:prSet presAssocID="{5DA2CFA1-D503-4A09-BA35-A42BA7328A1C}" presName="compositeShape" presStyleCnt="0">
        <dgm:presLayoutVars>
          <dgm:chMax val="7"/>
          <dgm:dir/>
          <dgm:resizeHandles val="exact"/>
        </dgm:presLayoutVars>
      </dgm:prSet>
      <dgm:spPr/>
    </dgm:pt>
    <dgm:pt modelId="{78BEE1CF-2AF6-4A87-AD37-9C52AC4C42CD}" type="pres">
      <dgm:prSet presAssocID="{5D996B90-1BB5-4047-8E60-88E6B85D0034}" presName="circ1TxSh" presStyleLbl="vennNode1" presStyleIdx="0" presStyleCnt="1"/>
      <dgm:spPr/>
      <dgm:t>
        <a:bodyPr/>
        <a:lstStyle/>
        <a:p>
          <a:endParaRPr lang="en-US"/>
        </a:p>
      </dgm:t>
    </dgm:pt>
  </dgm:ptLst>
  <dgm:cxnLst>
    <dgm:cxn modelId="{41A4DB7C-5297-4F9B-A069-94D6B74BF09F}" type="presOf" srcId="{5D996B90-1BB5-4047-8E60-88E6B85D0034}" destId="{78BEE1CF-2AF6-4A87-AD37-9C52AC4C42CD}" srcOrd="0" destOrd="0" presId="urn:microsoft.com/office/officeart/2005/8/layout/venn1"/>
    <dgm:cxn modelId="{B256ACC5-DE05-42F0-85D0-9FD23A5A38B2}" srcId="{5DA2CFA1-D503-4A09-BA35-A42BA7328A1C}" destId="{5D996B90-1BB5-4047-8E60-88E6B85D0034}" srcOrd="0" destOrd="0" parTransId="{5F3DBF43-246A-42DF-B157-F5935EA3EE90}" sibTransId="{FF113CAF-1BAC-4CE9-8D2C-EC4765E3D788}"/>
    <dgm:cxn modelId="{C4F055C1-9757-4DF3-85BC-5122554075A6}" type="presOf" srcId="{5DA2CFA1-D503-4A09-BA35-A42BA7328A1C}" destId="{AC4A58A9-C1B1-46E8-AB05-04EE382D6115}" srcOrd="0" destOrd="0" presId="urn:microsoft.com/office/officeart/2005/8/layout/venn1"/>
    <dgm:cxn modelId="{B7D7CAA1-A5F2-409A-9B0A-8956260ED99C}" type="presParOf" srcId="{AC4A58A9-C1B1-46E8-AB05-04EE382D6115}" destId="{78BEE1CF-2AF6-4A87-AD37-9C52AC4C42CD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DA2CFA1-D503-4A09-BA35-A42BA7328A1C}" type="doc">
      <dgm:prSet loTypeId="urn:microsoft.com/office/officeart/2005/8/layout/venn1" loCatId="relationship" qsTypeId="urn:microsoft.com/office/officeart/2005/8/quickstyle/simple4" qsCatId="simple" csTypeId="urn:microsoft.com/office/officeart/2005/8/colors/accent1_2" csCatId="accent1" phldr="1"/>
      <dgm:spPr/>
    </dgm:pt>
    <dgm:pt modelId="{5D996B90-1BB5-4047-8E60-88E6B85D0034}">
      <dgm:prSet phldrT="[Text]" custT="1"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200" dirty="0" smtClean="0"/>
            <a:t>Self Awareness</a:t>
          </a:r>
          <a:endParaRPr lang="en-US" sz="1200" dirty="0"/>
        </a:p>
      </dgm:t>
    </dgm:pt>
    <dgm:pt modelId="{5F3DBF43-246A-42DF-B157-F5935EA3EE90}" type="parTrans" cxnId="{B256ACC5-DE05-42F0-85D0-9FD23A5A38B2}">
      <dgm:prSet/>
      <dgm:spPr/>
      <dgm:t>
        <a:bodyPr/>
        <a:lstStyle/>
        <a:p>
          <a:endParaRPr lang="en-US" sz="1400"/>
        </a:p>
      </dgm:t>
    </dgm:pt>
    <dgm:pt modelId="{FF113CAF-1BAC-4CE9-8D2C-EC4765E3D788}" type="sibTrans" cxnId="{B256ACC5-DE05-42F0-85D0-9FD23A5A38B2}">
      <dgm:prSet/>
      <dgm:spPr/>
      <dgm:t>
        <a:bodyPr/>
        <a:lstStyle/>
        <a:p>
          <a:endParaRPr lang="en-US" sz="1400"/>
        </a:p>
      </dgm:t>
    </dgm:pt>
    <dgm:pt modelId="{AC4A58A9-C1B1-46E8-AB05-04EE382D6115}" type="pres">
      <dgm:prSet presAssocID="{5DA2CFA1-D503-4A09-BA35-A42BA7328A1C}" presName="compositeShape" presStyleCnt="0">
        <dgm:presLayoutVars>
          <dgm:chMax val="7"/>
          <dgm:dir/>
          <dgm:resizeHandles val="exact"/>
        </dgm:presLayoutVars>
      </dgm:prSet>
      <dgm:spPr/>
    </dgm:pt>
    <dgm:pt modelId="{78BEE1CF-2AF6-4A87-AD37-9C52AC4C42CD}" type="pres">
      <dgm:prSet presAssocID="{5D996B90-1BB5-4047-8E60-88E6B85D0034}" presName="circ1TxSh" presStyleLbl="vennNode1" presStyleIdx="0" presStyleCnt="1"/>
      <dgm:spPr/>
      <dgm:t>
        <a:bodyPr/>
        <a:lstStyle/>
        <a:p>
          <a:endParaRPr lang="en-US"/>
        </a:p>
      </dgm:t>
    </dgm:pt>
  </dgm:ptLst>
  <dgm:cxnLst>
    <dgm:cxn modelId="{D0B6B904-D670-4F2D-9A1D-E36A0A688200}" type="presOf" srcId="{5DA2CFA1-D503-4A09-BA35-A42BA7328A1C}" destId="{AC4A58A9-C1B1-46E8-AB05-04EE382D6115}" srcOrd="0" destOrd="0" presId="urn:microsoft.com/office/officeart/2005/8/layout/venn1"/>
    <dgm:cxn modelId="{B256ACC5-DE05-42F0-85D0-9FD23A5A38B2}" srcId="{5DA2CFA1-D503-4A09-BA35-A42BA7328A1C}" destId="{5D996B90-1BB5-4047-8E60-88E6B85D0034}" srcOrd="0" destOrd="0" parTransId="{5F3DBF43-246A-42DF-B157-F5935EA3EE90}" sibTransId="{FF113CAF-1BAC-4CE9-8D2C-EC4765E3D788}"/>
    <dgm:cxn modelId="{C36623C8-C2CA-40B3-85C7-7642789AEE33}" type="presOf" srcId="{5D996B90-1BB5-4047-8E60-88E6B85D0034}" destId="{78BEE1CF-2AF6-4A87-AD37-9C52AC4C42CD}" srcOrd="0" destOrd="0" presId="urn:microsoft.com/office/officeart/2005/8/layout/venn1"/>
    <dgm:cxn modelId="{BF9D9EA3-CAB4-4546-A09A-A20B11243ADA}" type="presParOf" srcId="{AC4A58A9-C1B1-46E8-AB05-04EE382D6115}" destId="{78BEE1CF-2AF6-4A87-AD37-9C52AC4C42CD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DA2CFA1-D503-4A09-BA35-A42BA7328A1C}" type="doc">
      <dgm:prSet loTypeId="urn:microsoft.com/office/officeart/2005/8/layout/venn1" loCatId="relationship" qsTypeId="urn:microsoft.com/office/officeart/2005/8/quickstyle/simple4" qsCatId="simple" csTypeId="urn:microsoft.com/office/officeart/2005/8/colors/accent1_2" csCatId="accent1" phldr="1"/>
      <dgm:spPr/>
    </dgm:pt>
    <dgm:pt modelId="{5D996B90-1BB5-4047-8E60-88E6B85D0034}">
      <dgm:prSet phldrT="[Text]" custT="1"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200" dirty="0" smtClean="0"/>
            <a:t>Self Awareness</a:t>
          </a:r>
          <a:endParaRPr lang="en-US" sz="1200" dirty="0"/>
        </a:p>
      </dgm:t>
    </dgm:pt>
    <dgm:pt modelId="{5F3DBF43-246A-42DF-B157-F5935EA3EE90}" type="parTrans" cxnId="{B256ACC5-DE05-42F0-85D0-9FD23A5A38B2}">
      <dgm:prSet/>
      <dgm:spPr/>
      <dgm:t>
        <a:bodyPr/>
        <a:lstStyle/>
        <a:p>
          <a:endParaRPr lang="en-US" sz="1400"/>
        </a:p>
      </dgm:t>
    </dgm:pt>
    <dgm:pt modelId="{FF113CAF-1BAC-4CE9-8D2C-EC4765E3D788}" type="sibTrans" cxnId="{B256ACC5-DE05-42F0-85D0-9FD23A5A38B2}">
      <dgm:prSet/>
      <dgm:spPr/>
      <dgm:t>
        <a:bodyPr/>
        <a:lstStyle/>
        <a:p>
          <a:endParaRPr lang="en-US" sz="1400"/>
        </a:p>
      </dgm:t>
    </dgm:pt>
    <dgm:pt modelId="{AC4A58A9-C1B1-46E8-AB05-04EE382D6115}" type="pres">
      <dgm:prSet presAssocID="{5DA2CFA1-D503-4A09-BA35-A42BA7328A1C}" presName="compositeShape" presStyleCnt="0">
        <dgm:presLayoutVars>
          <dgm:chMax val="7"/>
          <dgm:dir/>
          <dgm:resizeHandles val="exact"/>
        </dgm:presLayoutVars>
      </dgm:prSet>
      <dgm:spPr/>
    </dgm:pt>
    <dgm:pt modelId="{78BEE1CF-2AF6-4A87-AD37-9C52AC4C42CD}" type="pres">
      <dgm:prSet presAssocID="{5D996B90-1BB5-4047-8E60-88E6B85D0034}" presName="circ1TxSh" presStyleLbl="vennNode1" presStyleIdx="0" presStyleCnt="1"/>
      <dgm:spPr/>
      <dgm:t>
        <a:bodyPr/>
        <a:lstStyle/>
        <a:p>
          <a:endParaRPr lang="en-US"/>
        </a:p>
      </dgm:t>
    </dgm:pt>
  </dgm:ptLst>
  <dgm:cxnLst>
    <dgm:cxn modelId="{B256ACC5-DE05-42F0-85D0-9FD23A5A38B2}" srcId="{5DA2CFA1-D503-4A09-BA35-A42BA7328A1C}" destId="{5D996B90-1BB5-4047-8E60-88E6B85D0034}" srcOrd="0" destOrd="0" parTransId="{5F3DBF43-246A-42DF-B157-F5935EA3EE90}" sibTransId="{FF113CAF-1BAC-4CE9-8D2C-EC4765E3D788}"/>
    <dgm:cxn modelId="{87F3D2C4-6122-458A-9452-ED8198B8BAF8}" type="presOf" srcId="{5D996B90-1BB5-4047-8E60-88E6B85D0034}" destId="{78BEE1CF-2AF6-4A87-AD37-9C52AC4C42CD}" srcOrd="0" destOrd="0" presId="urn:microsoft.com/office/officeart/2005/8/layout/venn1"/>
    <dgm:cxn modelId="{6B1E4B2B-BFA8-4F9D-A6EA-47C321A25EE6}" type="presOf" srcId="{5DA2CFA1-D503-4A09-BA35-A42BA7328A1C}" destId="{AC4A58A9-C1B1-46E8-AB05-04EE382D6115}" srcOrd="0" destOrd="0" presId="urn:microsoft.com/office/officeart/2005/8/layout/venn1"/>
    <dgm:cxn modelId="{B6270C1F-D581-42F6-9946-0252C7D28E85}" type="presParOf" srcId="{AC4A58A9-C1B1-46E8-AB05-04EE382D6115}" destId="{78BEE1CF-2AF6-4A87-AD37-9C52AC4C42CD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8BBB48D-1D7B-4731-B901-2C1064FAF79D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D28114-F866-41D3-BE21-9E50234965E5}">
      <dgm:prSet phldrT="[Text]" custT="1"/>
      <dgm:spPr>
        <a:solidFill>
          <a:srgbClr val="FF0000"/>
        </a:solidFill>
        <a:ln>
          <a:solidFill>
            <a:schemeClr val="bg2"/>
          </a:solidFill>
        </a:ln>
      </dgm:spPr>
      <dgm:t>
        <a:bodyPr/>
        <a:lstStyle/>
        <a:p>
          <a:r>
            <a:rPr lang="en-US" sz="1800" dirty="0" smtClean="0"/>
            <a:t>Core Skills</a:t>
          </a:r>
          <a:endParaRPr lang="en-US" sz="1800" dirty="0"/>
        </a:p>
      </dgm:t>
    </dgm:pt>
    <dgm:pt modelId="{894BE118-5C8F-405B-B616-97135BFBC308}" type="parTrans" cxnId="{F056DA6B-1949-4714-9074-6F6A22BC82C9}">
      <dgm:prSet/>
      <dgm:spPr/>
      <dgm:t>
        <a:bodyPr/>
        <a:lstStyle/>
        <a:p>
          <a:endParaRPr lang="en-US"/>
        </a:p>
      </dgm:t>
    </dgm:pt>
    <dgm:pt modelId="{A06D3B25-523B-40C2-8178-7295BF2B69BC}" type="sibTrans" cxnId="{F056DA6B-1949-4714-9074-6F6A22BC82C9}">
      <dgm:prSet/>
      <dgm:spPr/>
      <dgm:t>
        <a:bodyPr/>
        <a:lstStyle/>
        <a:p>
          <a:endParaRPr lang="en-US"/>
        </a:p>
      </dgm:t>
    </dgm:pt>
    <dgm:pt modelId="{BE04FF92-3B0B-4977-AC72-B4AA5DDAABCF}">
      <dgm:prSet phldrT="[Text]" custT="1"/>
      <dgm:spPr>
        <a:solidFill>
          <a:srgbClr val="FFC000"/>
        </a:solidFill>
        <a:ln>
          <a:solidFill>
            <a:schemeClr val="bg2"/>
          </a:solidFill>
        </a:ln>
      </dgm:spPr>
      <dgm:t>
        <a:bodyPr/>
        <a:lstStyle/>
        <a:p>
          <a:r>
            <a:rPr lang="en-US" sz="1400" dirty="0" smtClean="0">
              <a:solidFill>
                <a:srgbClr val="464749"/>
              </a:solidFill>
            </a:rPr>
            <a:t>Self Awareness</a:t>
          </a:r>
          <a:endParaRPr lang="en-US" sz="1400" dirty="0">
            <a:solidFill>
              <a:srgbClr val="464749"/>
            </a:solidFill>
          </a:endParaRPr>
        </a:p>
      </dgm:t>
    </dgm:pt>
    <dgm:pt modelId="{52A37819-2F1C-4A29-A026-907F2797644E}" type="parTrans" cxnId="{7D8D2536-2294-4B48-BCA2-4E5C6F3C157E}">
      <dgm:prSet/>
      <dgm:spPr/>
      <dgm:t>
        <a:bodyPr/>
        <a:lstStyle/>
        <a:p>
          <a:endParaRPr lang="en-US"/>
        </a:p>
      </dgm:t>
    </dgm:pt>
    <dgm:pt modelId="{F6A51192-C527-4612-AF9A-D5D095E83803}" type="sibTrans" cxnId="{7D8D2536-2294-4B48-BCA2-4E5C6F3C157E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endParaRPr lang="en-US"/>
        </a:p>
      </dgm:t>
    </dgm:pt>
    <dgm:pt modelId="{87907105-5363-4B60-BE90-BD077C3D9790}">
      <dgm:prSet phldrT="[Text]" custT="1"/>
      <dgm:spPr>
        <a:solidFill>
          <a:srgbClr val="009900"/>
        </a:solidFill>
        <a:ln>
          <a:solidFill>
            <a:schemeClr val="bg2"/>
          </a:solidFill>
        </a:ln>
      </dgm:spPr>
      <dgm:t>
        <a:bodyPr/>
        <a:lstStyle/>
        <a:p>
          <a:r>
            <a:rPr lang="en-US" sz="1400" dirty="0" smtClean="0">
              <a:solidFill>
                <a:srgbClr val="464749"/>
              </a:solidFill>
            </a:rPr>
            <a:t>Motivating</a:t>
          </a:r>
          <a:endParaRPr lang="en-US" sz="1400" dirty="0">
            <a:solidFill>
              <a:srgbClr val="464749"/>
            </a:solidFill>
          </a:endParaRPr>
        </a:p>
      </dgm:t>
    </dgm:pt>
    <dgm:pt modelId="{B17FD847-A49C-45D6-9536-DCB899E0FC32}" type="parTrans" cxnId="{0DA1DBEE-9411-433E-B411-5BF764EA8DD0}">
      <dgm:prSet/>
      <dgm:spPr/>
      <dgm:t>
        <a:bodyPr/>
        <a:lstStyle/>
        <a:p>
          <a:endParaRPr lang="en-US"/>
        </a:p>
      </dgm:t>
    </dgm:pt>
    <dgm:pt modelId="{F2A79759-171C-4C8E-A73B-588494EE0AD2}" type="sibTrans" cxnId="{0DA1DBEE-9411-433E-B411-5BF764EA8DD0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endParaRPr lang="en-US"/>
        </a:p>
      </dgm:t>
    </dgm:pt>
    <dgm:pt modelId="{A304FAD3-F3AF-4A00-B598-600CE43A84A9}">
      <dgm:prSet phldrT="[Text]" custT="1"/>
      <dgm:spPr>
        <a:solidFill>
          <a:srgbClr val="00B0F0"/>
        </a:solidFill>
        <a:ln>
          <a:solidFill>
            <a:schemeClr val="bg2"/>
          </a:solidFill>
        </a:ln>
      </dgm:spPr>
      <dgm:t>
        <a:bodyPr/>
        <a:lstStyle/>
        <a:p>
          <a:r>
            <a:rPr lang="en-US" sz="1400" dirty="0" smtClean="0">
              <a:solidFill>
                <a:srgbClr val="464749"/>
              </a:solidFill>
            </a:rPr>
            <a:t>Communicating</a:t>
          </a:r>
          <a:endParaRPr lang="en-US" sz="1400" dirty="0">
            <a:solidFill>
              <a:srgbClr val="464749"/>
            </a:solidFill>
          </a:endParaRPr>
        </a:p>
      </dgm:t>
    </dgm:pt>
    <dgm:pt modelId="{FC99E1EF-D5E6-4987-948C-3E2E13D3DDF5}" type="parTrans" cxnId="{CC0633E8-18E1-4E1E-AAE9-8129F705E61D}">
      <dgm:prSet/>
      <dgm:spPr/>
      <dgm:t>
        <a:bodyPr/>
        <a:lstStyle/>
        <a:p>
          <a:endParaRPr lang="en-US"/>
        </a:p>
      </dgm:t>
    </dgm:pt>
    <dgm:pt modelId="{52080C80-332A-43D5-9921-E3308E5B6206}" type="sibTrans" cxnId="{CC0633E8-18E1-4E1E-AAE9-8129F705E61D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endParaRPr lang="en-US"/>
        </a:p>
      </dgm:t>
    </dgm:pt>
    <dgm:pt modelId="{C298439B-220F-4F67-A70B-1C250F499F97}" type="pres">
      <dgm:prSet presAssocID="{D8BBB48D-1D7B-4731-B901-2C1064FAF79D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1467798-D90E-46AC-87E6-25B1BCC6D032}" type="pres">
      <dgm:prSet presAssocID="{8FD28114-F866-41D3-BE21-9E50234965E5}" presName="centerShape" presStyleLbl="node0" presStyleIdx="0" presStyleCnt="1" custScaleX="104265" custScaleY="91998"/>
      <dgm:spPr/>
      <dgm:t>
        <a:bodyPr/>
        <a:lstStyle/>
        <a:p>
          <a:endParaRPr lang="en-US"/>
        </a:p>
      </dgm:t>
    </dgm:pt>
    <dgm:pt modelId="{12A1C4B2-FB06-41C4-AE9D-16CB968196D9}" type="pres">
      <dgm:prSet presAssocID="{BE04FF92-3B0B-4977-AC72-B4AA5DDAABCF}" presName="node" presStyleLbl="node1" presStyleIdx="0" presStyleCnt="3" custScaleX="193745" custScaleY="137574" custRadScaleRad="87013" custRadScaleInc="-3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B8C21C-2B0C-45D4-B2FE-10BA57D973B6}" type="pres">
      <dgm:prSet presAssocID="{BE04FF92-3B0B-4977-AC72-B4AA5DDAABCF}" presName="dummy" presStyleCnt="0"/>
      <dgm:spPr/>
    </dgm:pt>
    <dgm:pt modelId="{2EC2288A-6A7B-4C41-A717-14A7EC33BF94}" type="pres">
      <dgm:prSet presAssocID="{F6A51192-C527-4612-AF9A-D5D095E8380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C900A956-36AF-4AAD-9F7E-9A502D7828FF}" type="pres">
      <dgm:prSet presAssocID="{87907105-5363-4B60-BE90-BD077C3D9790}" presName="node" presStyleLbl="node1" presStyleIdx="1" presStyleCnt="3" custScaleX="194554" custScaleY="14403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6CA563-F1E0-47B4-9820-1D0EAEBE0799}" type="pres">
      <dgm:prSet presAssocID="{87907105-5363-4B60-BE90-BD077C3D9790}" presName="dummy" presStyleCnt="0"/>
      <dgm:spPr/>
    </dgm:pt>
    <dgm:pt modelId="{3ACA4B79-F7BC-4F4F-A8BA-39DC3BE88D80}" type="pres">
      <dgm:prSet presAssocID="{F2A79759-171C-4C8E-A73B-588494EE0AD2}" presName="sibTrans" presStyleLbl="sibTrans2D1" presStyleIdx="1" presStyleCnt="3"/>
      <dgm:spPr/>
      <dgm:t>
        <a:bodyPr/>
        <a:lstStyle/>
        <a:p>
          <a:endParaRPr lang="en-US"/>
        </a:p>
      </dgm:t>
    </dgm:pt>
    <dgm:pt modelId="{5DD2DE80-A153-4FC6-86F9-78145289C87D}" type="pres">
      <dgm:prSet presAssocID="{A304FAD3-F3AF-4A00-B598-600CE43A84A9}" presName="node" presStyleLbl="node1" presStyleIdx="2" presStyleCnt="3" custScaleX="170852" custScaleY="140107" custRadScaleRad="98841" custRadScaleInc="119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4253B9-3EFA-4523-A726-3DEBAF8C95F2}" type="pres">
      <dgm:prSet presAssocID="{A304FAD3-F3AF-4A00-B598-600CE43A84A9}" presName="dummy" presStyleCnt="0"/>
      <dgm:spPr/>
    </dgm:pt>
    <dgm:pt modelId="{BBD6741E-77BD-4D99-9159-A99B064A3BB0}" type="pres">
      <dgm:prSet presAssocID="{52080C80-332A-43D5-9921-E3308E5B6206}" presName="sibTrans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8D246F31-8B1C-4858-8FA0-9DAEDF6155B7}" type="presOf" srcId="{8FD28114-F866-41D3-BE21-9E50234965E5}" destId="{61467798-D90E-46AC-87E6-25B1BCC6D032}" srcOrd="0" destOrd="0" presId="urn:microsoft.com/office/officeart/2005/8/layout/radial6"/>
    <dgm:cxn modelId="{7D8D2536-2294-4B48-BCA2-4E5C6F3C157E}" srcId="{8FD28114-F866-41D3-BE21-9E50234965E5}" destId="{BE04FF92-3B0B-4977-AC72-B4AA5DDAABCF}" srcOrd="0" destOrd="0" parTransId="{52A37819-2F1C-4A29-A026-907F2797644E}" sibTransId="{F6A51192-C527-4612-AF9A-D5D095E83803}"/>
    <dgm:cxn modelId="{6CA0785F-D378-4CAE-8736-1932D3470DF2}" type="presOf" srcId="{F2A79759-171C-4C8E-A73B-588494EE0AD2}" destId="{3ACA4B79-F7BC-4F4F-A8BA-39DC3BE88D80}" srcOrd="0" destOrd="0" presId="urn:microsoft.com/office/officeart/2005/8/layout/radial6"/>
    <dgm:cxn modelId="{CC0633E8-18E1-4E1E-AAE9-8129F705E61D}" srcId="{8FD28114-F866-41D3-BE21-9E50234965E5}" destId="{A304FAD3-F3AF-4A00-B598-600CE43A84A9}" srcOrd="2" destOrd="0" parTransId="{FC99E1EF-D5E6-4987-948C-3E2E13D3DDF5}" sibTransId="{52080C80-332A-43D5-9921-E3308E5B6206}"/>
    <dgm:cxn modelId="{95096F9E-C9DF-495C-804B-2FECF870F3BF}" type="presOf" srcId="{A304FAD3-F3AF-4A00-B598-600CE43A84A9}" destId="{5DD2DE80-A153-4FC6-86F9-78145289C87D}" srcOrd="0" destOrd="0" presId="urn:microsoft.com/office/officeart/2005/8/layout/radial6"/>
    <dgm:cxn modelId="{F34C9B80-564D-4972-86F4-8F838E1BD94F}" type="presOf" srcId="{F6A51192-C527-4612-AF9A-D5D095E83803}" destId="{2EC2288A-6A7B-4C41-A717-14A7EC33BF94}" srcOrd="0" destOrd="0" presId="urn:microsoft.com/office/officeart/2005/8/layout/radial6"/>
    <dgm:cxn modelId="{F056DA6B-1949-4714-9074-6F6A22BC82C9}" srcId="{D8BBB48D-1D7B-4731-B901-2C1064FAF79D}" destId="{8FD28114-F866-41D3-BE21-9E50234965E5}" srcOrd="0" destOrd="0" parTransId="{894BE118-5C8F-405B-B616-97135BFBC308}" sibTransId="{A06D3B25-523B-40C2-8178-7295BF2B69BC}"/>
    <dgm:cxn modelId="{C211E72A-27FF-4BC1-9058-E6CCC55F45B8}" type="presOf" srcId="{D8BBB48D-1D7B-4731-B901-2C1064FAF79D}" destId="{C298439B-220F-4F67-A70B-1C250F499F97}" srcOrd="0" destOrd="0" presId="urn:microsoft.com/office/officeart/2005/8/layout/radial6"/>
    <dgm:cxn modelId="{B945CA86-9051-4981-8CD4-36F0C039E9D4}" type="presOf" srcId="{52080C80-332A-43D5-9921-E3308E5B6206}" destId="{BBD6741E-77BD-4D99-9159-A99B064A3BB0}" srcOrd="0" destOrd="0" presId="urn:microsoft.com/office/officeart/2005/8/layout/radial6"/>
    <dgm:cxn modelId="{7F0CE9DB-9B2D-4348-8430-9C6319EB92F0}" type="presOf" srcId="{87907105-5363-4B60-BE90-BD077C3D9790}" destId="{C900A956-36AF-4AAD-9F7E-9A502D7828FF}" srcOrd="0" destOrd="0" presId="urn:microsoft.com/office/officeart/2005/8/layout/radial6"/>
    <dgm:cxn modelId="{09EECFFF-2474-4A0B-B045-1A7DA6B2E81B}" type="presOf" srcId="{BE04FF92-3B0B-4977-AC72-B4AA5DDAABCF}" destId="{12A1C4B2-FB06-41C4-AE9D-16CB968196D9}" srcOrd="0" destOrd="0" presId="urn:microsoft.com/office/officeart/2005/8/layout/radial6"/>
    <dgm:cxn modelId="{0DA1DBEE-9411-433E-B411-5BF764EA8DD0}" srcId="{8FD28114-F866-41D3-BE21-9E50234965E5}" destId="{87907105-5363-4B60-BE90-BD077C3D9790}" srcOrd="1" destOrd="0" parTransId="{B17FD847-A49C-45D6-9536-DCB899E0FC32}" sibTransId="{F2A79759-171C-4C8E-A73B-588494EE0AD2}"/>
    <dgm:cxn modelId="{C7F51E7A-FA03-4EA8-BD33-DFEB71208D7E}" type="presParOf" srcId="{C298439B-220F-4F67-A70B-1C250F499F97}" destId="{61467798-D90E-46AC-87E6-25B1BCC6D032}" srcOrd="0" destOrd="0" presId="urn:microsoft.com/office/officeart/2005/8/layout/radial6"/>
    <dgm:cxn modelId="{1FF7E5AA-47AD-4E67-9217-D3FF62DD32EF}" type="presParOf" srcId="{C298439B-220F-4F67-A70B-1C250F499F97}" destId="{12A1C4B2-FB06-41C4-AE9D-16CB968196D9}" srcOrd="1" destOrd="0" presId="urn:microsoft.com/office/officeart/2005/8/layout/radial6"/>
    <dgm:cxn modelId="{C2716483-18CD-462F-A295-766DD94CAFE8}" type="presParOf" srcId="{C298439B-220F-4F67-A70B-1C250F499F97}" destId="{F3B8C21C-2B0C-45D4-B2FE-10BA57D973B6}" srcOrd="2" destOrd="0" presId="urn:microsoft.com/office/officeart/2005/8/layout/radial6"/>
    <dgm:cxn modelId="{39D6C9B5-2C30-4FFA-9772-1129D47484B4}" type="presParOf" srcId="{C298439B-220F-4F67-A70B-1C250F499F97}" destId="{2EC2288A-6A7B-4C41-A717-14A7EC33BF94}" srcOrd="3" destOrd="0" presId="urn:microsoft.com/office/officeart/2005/8/layout/radial6"/>
    <dgm:cxn modelId="{D665EFFF-86F8-42ED-9DF9-46AC57E7CD0B}" type="presParOf" srcId="{C298439B-220F-4F67-A70B-1C250F499F97}" destId="{C900A956-36AF-4AAD-9F7E-9A502D7828FF}" srcOrd="4" destOrd="0" presId="urn:microsoft.com/office/officeart/2005/8/layout/radial6"/>
    <dgm:cxn modelId="{8DF6C2A3-F2CF-4F33-A22D-7DB518167436}" type="presParOf" srcId="{C298439B-220F-4F67-A70B-1C250F499F97}" destId="{496CA563-F1E0-47B4-9820-1D0EAEBE0799}" srcOrd="5" destOrd="0" presId="urn:microsoft.com/office/officeart/2005/8/layout/radial6"/>
    <dgm:cxn modelId="{DF24B0E7-073D-4795-BA21-5AD981C0BD13}" type="presParOf" srcId="{C298439B-220F-4F67-A70B-1C250F499F97}" destId="{3ACA4B79-F7BC-4F4F-A8BA-39DC3BE88D80}" srcOrd="6" destOrd="0" presId="urn:microsoft.com/office/officeart/2005/8/layout/radial6"/>
    <dgm:cxn modelId="{FC99EE95-A4C8-4115-BDAE-603F1D4DAA4D}" type="presParOf" srcId="{C298439B-220F-4F67-A70B-1C250F499F97}" destId="{5DD2DE80-A153-4FC6-86F9-78145289C87D}" srcOrd="7" destOrd="0" presId="urn:microsoft.com/office/officeart/2005/8/layout/radial6"/>
    <dgm:cxn modelId="{4B9ED9DC-E892-4DD2-A845-931E9D220AD2}" type="presParOf" srcId="{C298439B-220F-4F67-A70B-1C250F499F97}" destId="{9C4253B9-3EFA-4523-A726-3DEBAF8C95F2}" srcOrd="8" destOrd="0" presId="urn:microsoft.com/office/officeart/2005/8/layout/radial6"/>
    <dgm:cxn modelId="{1DA1CF7A-7E47-44FB-AC1C-CC329745ED8B}" type="presParOf" srcId="{C298439B-220F-4F67-A70B-1C250F499F97}" destId="{BBD6741E-77BD-4D99-9159-A99B064A3BB0}" srcOrd="9" destOrd="0" presId="urn:microsoft.com/office/officeart/2005/8/layout/radial6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5D190DC-9D9F-481C-A360-415941FD153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542B33-BF77-427C-B8FE-91AB7B5AF8B8}">
      <dgm:prSet phldrT="[Text]" custT="1"/>
      <dgm:spPr>
        <a:solidFill>
          <a:srgbClr val="AF4516"/>
        </a:solidFill>
      </dgm:spPr>
      <dgm:t>
        <a:bodyPr/>
        <a:lstStyle/>
        <a:p>
          <a:r>
            <a:rPr lang="en-US" sz="2000" dirty="0" smtClean="0">
              <a:solidFill>
                <a:schemeClr val="bg1"/>
              </a:solidFill>
            </a:rPr>
            <a:t>Data</a:t>
          </a:r>
          <a:endParaRPr lang="en-US" sz="2000" dirty="0">
            <a:solidFill>
              <a:schemeClr val="bg1"/>
            </a:solidFill>
          </a:endParaRPr>
        </a:p>
      </dgm:t>
    </dgm:pt>
    <dgm:pt modelId="{B9BFF41A-A95A-4E5D-BE34-4CF3DD14138E}" type="parTrans" cxnId="{E5764F97-6589-41D5-B59A-DE044A4DB9B4}">
      <dgm:prSet/>
      <dgm:spPr/>
      <dgm:t>
        <a:bodyPr/>
        <a:lstStyle/>
        <a:p>
          <a:endParaRPr lang="en-US"/>
        </a:p>
      </dgm:t>
    </dgm:pt>
    <dgm:pt modelId="{45E3091B-F710-471C-B263-7E495EA284B1}" type="sibTrans" cxnId="{E5764F97-6589-41D5-B59A-DE044A4DB9B4}">
      <dgm:prSet/>
      <dgm:spPr/>
      <dgm:t>
        <a:bodyPr/>
        <a:lstStyle/>
        <a:p>
          <a:endParaRPr lang="en-US"/>
        </a:p>
      </dgm:t>
    </dgm:pt>
    <dgm:pt modelId="{F9086595-3A6F-4CF4-91EC-6549CB6941A1}">
      <dgm:prSet phldrT="[Text]" custT="1"/>
      <dgm:spPr>
        <a:solidFill>
          <a:srgbClr val="AF4516">
            <a:alpha val="90000"/>
          </a:srgbClr>
        </a:solidFill>
      </dgm:spPr>
      <dgm:t>
        <a:bodyPr/>
        <a:lstStyle/>
        <a:p>
          <a:r>
            <a:rPr lang="en-US" sz="1800" dirty="0" smtClean="0">
              <a:solidFill>
                <a:schemeClr val="bg1"/>
              </a:solidFill>
            </a:rPr>
            <a:t>Facts that have may have no relevance the recipient</a:t>
          </a:r>
          <a:endParaRPr lang="en-US" sz="1800" dirty="0">
            <a:solidFill>
              <a:schemeClr val="bg1"/>
            </a:solidFill>
          </a:endParaRPr>
        </a:p>
      </dgm:t>
    </dgm:pt>
    <dgm:pt modelId="{AA4282E2-6AAF-468D-98DD-3AB5EC197E9A}" type="parTrans" cxnId="{6F80681C-E3D3-4DCC-9E7F-194837123ADB}">
      <dgm:prSet/>
      <dgm:spPr/>
      <dgm:t>
        <a:bodyPr/>
        <a:lstStyle/>
        <a:p>
          <a:endParaRPr lang="en-US"/>
        </a:p>
      </dgm:t>
    </dgm:pt>
    <dgm:pt modelId="{4831B287-6AF0-451C-B5BA-1D917EE203BF}" type="sibTrans" cxnId="{6F80681C-E3D3-4DCC-9E7F-194837123ADB}">
      <dgm:prSet/>
      <dgm:spPr/>
      <dgm:t>
        <a:bodyPr/>
        <a:lstStyle/>
        <a:p>
          <a:endParaRPr lang="en-US"/>
        </a:p>
      </dgm:t>
    </dgm:pt>
    <dgm:pt modelId="{51A190B8-93A9-462E-8FC8-5B6A12BD3B29}">
      <dgm:prSet phldrT="[Text]" custT="1"/>
      <dgm:spPr>
        <a:solidFill>
          <a:srgbClr val="00FF00"/>
        </a:solidFill>
      </dgm:spPr>
      <dgm:t>
        <a:bodyPr/>
        <a:lstStyle/>
        <a:p>
          <a:r>
            <a:rPr lang="en-US" sz="2000" dirty="0" smtClean="0">
              <a:solidFill>
                <a:srgbClr val="464749"/>
              </a:solidFill>
            </a:rPr>
            <a:t>Information</a:t>
          </a:r>
          <a:endParaRPr lang="en-US" sz="1800" dirty="0">
            <a:solidFill>
              <a:srgbClr val="464749"/>
            </a:solidFill>
          </a:endParaRPr>
        </a:p>
      </dgm:t>
    </dgm:pt>
    <dgm:pt modelId="{DAE9AA57-311C-4E70-8F7C-BA394C5E0D2A}" type="parTrans" cxnId="{991BF1E0-10CE-4F74-B4E0-B1D3D24B2072}">
      <dgm:prSet/>
      <dgm:spPr/>
      <dgm:t>
        <a:bodyPr/>
        <a:lstStyle/>
        <a:p>
          <a:endParaRPr lang="en-US"/>
        </a:p>
      </dgm:t>
    </dgm:pt>
    <dgm:pt modelId="{8B516F3D-E1D1-496A-8B26-EA32C378B1A7}" type="sibTrans" cxnId="{991BF1E0-10CE-4F74-B4E0-B1D3D24B2072}">
      <dgm:prSet/>
      <dgm:spPr/>
      <dgm:t>
        <a:bodyPr/>
        <a:lstStyle/>
        <a:p>
          <a:endParaRPr lang="en-US"/>
        </a:p>
      </dgm:t>
    </dgm:pt>
    <dgm:pt modelId="{DBF4B8C1-A71E-4CAC-9BCA-24F28C1ABFA5}">
      <dgm:prSet phldrT="[Text]" custT="1"/>
      <dgm:spPr>
        <a:solidFill>
          <a:srgbClr val="00FF00">
            <a:alpha val="90000"/>
          </a:srgbClr>
        </a:solidFill>
      </dgm:spPr>
      <dgm:t>
        <a:bodyPr/>
        <a:lstStyle/>
        <a:p>
          <a:r>
            <a:rPr lang="en-US" sz="1800" dirty="0" smtClean="0">
              <a:solidFill>
                <a:srgbClr val="464749"/>
              </a:solidFill>
            </a:rPr>
            <a:t>Facts</a:t>
          </a:r>
          <a:r>
            <a:rPr lang="en-US" sz="1800" dirty="0" smtClean="0">
              <a:solidFill>
                <a:schemeClr val="bg1"/>
              </a:solidFill>
            </a:rPr>
            <a:t> </a:t>
          </a:r>
          <a:r>
            <a:rPr lang="en-US" sz="1800" dirty="0" smtClean="0">
              <a:solidFill>
                <a:srgbClr val="464749"/>
              </a:solidFill>
            </a:rPr>
            <a:t>that are relevant to the recipient</a:t>
          </a:r>
          <a:endParaRPr lang="en-US" sz="1800" dirty="0">
            <a:solidFill>
              <a:srgbClr val="464749"/>
            </a:solidFill>
          </a:endParaRPr>
        </a:p>
      </dgm:t>
    </dgm:pt>
    <dgm:pt modelId="{C23F2C17-D99B-4C16-B51C-818E4BA58811}" type="parTrans" cxnId="{BD390541-1E82-45D7-BDB5-C3EC28112F1E}">
      <dgm:prSet/>
      <dgm:spPr/>
      <dgm:t>
        <a:bodyPr/>
        <a:lstStyle/>
        <a:p>
          <a:endParaRPr lang="en-US"/>
        </a:p>
      </dgm:t>
    </dgm:pt>
    <dgm:pt modelId="{535449FE-1830-4417-A6DB-360028BABBAA}" type="sibTrans" cxnId="{BD390541-1E82-45D7-BDB5-C3EC28112F1E}">
      <dgm:prSet/>
      <dgm:spPr/>
      <dgm:t>
        <a:bodyPr/>
        <a:lstStyle/>
        <a:p>
          <a:endParaRPr lang="en-US"/>
        </a:p>
      </dgm:t>
    </dgm:pt>
    <dgm:pt modelId="{E8F2C68E-1B10-4C6A-889C-532B2B150C94}" type="pres">
      <dgm:prSet presAssocID="{B5D190DC-9D9F-481C-A360-415941FD153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175C6D5-C8C8-4FFC-B5A3-FBC7D2F726EB}" type="pres">
      <dgm:prSet presAssocID="{15542B33-BF77-427C-B8FE-91AB7B5AF8B8}" presName="linNode" presStyleCnt="0"/>
      <dgm:spPr/>
    </dgm:pt>
    <dgm:pt modelId="{27D3E896-016D-49C8-AA4E-E570818A5B8E}" type="pres">
      <dgm:prSet presAssocID="{15542B33-BF77-427C-B8FE-91AB7B5AF8B8}" presName="parentText" presStyleLbl="node1" presStyleIdx="0" presStyleCnt="2" custScaleX="6993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FD531F-9164-4862-8040-3AE914A3DA63}" type="pres">
      <dgm:prSet presAssocID="{15542B33-BF77-427C-B8FE-91AB7B5AF8B8}" presName="descendantText" presStyleLbl="alignAccFollowNode1" presStyleIdx="0" presStyleCnt="2" custScaleX="1231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D8F36A-04AB-4670-8573-3AB28B27BF3F}" type="pres">
      <dgm:prSet presAssocID="{45E3091B-F710-471C-B263-7E495EA284B1}" presName="sp" presStyleCnt="0"/>
      <dgm:spPr/>
    </dgm:pt>
    <dgm:pt modelId="{40A6CDC7-A881-47C7-89B0-9B166A53EEEC}" type="pres">
      <dgm:prSet presAssocID="{51A190B8-93A9-462E-8FC8-5B6A12BD3B29}" presName="linNode" presStyleCnt="0"/>
      <dgm:spPr/>
    </dgm:pt>
    <dgm:pt modelId="{53AC3487-BD26-4B65-8C83-FB1D1E34871A}" type="pres">
      <dgm:prSet presAssocID="{51A190B8-93A9-462E-8FC8-5B6A12BD3B29}" presName="parentText" presStyleLbl="node1" presStyleIdx="1" presStyleCnt="2" custScaleX="7347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71A9A9-A82C-4935-941E-8B91003F9600}" type="pres">
      <dgm:prSet presAssocID="{51A190B8-93A9-462E-8FC8-5B6A12BD3B29}" presName="descendantText" presStyleLbl="alignAccFollowNode1" presStyleIdx="1" presStyleCnt="2" custScaleX="1223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B9BB446-C8A8-4678-AD84-106BE7D7A05C}" type="presOf" srcId="{15542B33-BF77-427C-B8FE-91AB7B5AF8B8}" destId="{27D3E896-016D-49C8-AA4E-E570818A5B8E}" srcOrd="0" destOrd="0" presId="urn:microsoft.com/office/officeart/2005/8/layout/vList5"/>
    <dgm:cxn modelId="{F264F74A-1DA2-4319-9C81-31CF2792861A}" type="presOf" srcId="{DBF4B8C1-A71E-4CAC-9BCA-24F28C1ABFA5}" destId="{C071A9A9-A82C-4935-941E-8B91003F9600}" srcOrd="0" destOrd="0" presId="urn:microsoft.com/office/officeart/2005/8/layout/vList5"/>
    <dgm:cxn modelId="{1DF4270F-6242-4698-A98D-EFE91994582A}" type="presOf" srcId="{B5D190DC-9D9F-481C-A360-415941FD1535}" destId="{E8F2C68E-1B10-4C6A-889C-532B2B150C94}" srcOrd="0" destOrd="0" presId="urn:microsoft.com/office/officeart/2005/8/layout/vList5"/>
    <dgm:cxn modelId="{F6D8484F-9562-4644-B7AA-6C2B19EB6E13}" type="presOf" srcId="{51A190B8-93A9-462E-8FC8-5B6A12BD3B29}" destId="{53AC3487-BD26-4B65-8C83-FB1D1E34871A}" srcOrd="0" destOrd="0" presId="urn:microsoft.com/office/officeart/2005/8/layout/vList5"/>
    <dgm:cxn modelId="{E5764F97-6589-41D5-B59A-DE044A4DB9B4}" srcId="{B5D190DC-9D9F-481C-A360-415941FD1535}" destId="{15542B33-BF77-427C-B8FE-91AB7B5AF8B8}" srcOrd="0" destOrd="0" parTransId="{B9BFF41A-A95A-4E5D-BE34-4CF3DD14138E}" sibTransId="{45E3091B-F710-471C-B263-7E495EA284B1}"/>
    <dgm:cxn modelId="{AD47EF45-F9FE-41AB-BB7A-1DDB44ABCEFB}" type="presOf" srcId="{F9086595-3A6F-4CF4-91EC-6549CB6941A1}" destId="{80FD531F-9164-4862-8040-3AE914A3DA63}" srcOrd="0" destOrd="0" presId="urn:microsoft.com/office/officeart/2005/8/layout/vList5"/>
    <dgm:cxn modelId="{BD390541-1E82-45D7-BDB5-C3EC28112F1E}" srcId="{51A190B8-93A9-462E-8FC8-5B6A12BD3B29}" destId="{DBF4B8C1-A71E-4CAC-9BCA-24F28C1ABFA5}" srcOrd="0" destOrd="0" parTransId="{C23F2C17-D99B-4C16-B51C-818E4BA58811}" sibTransId="{535449FE-1830-4417-A6DB-360028BABBAA}"/>
    <dgm:cxn modelId="{6F80681C-E3D3-4DCC-9E7F-194837123ADB}" srcId="{15542B33-BF77-427C-B8FE-91AB7B5AF8B8}" destId="{F9086595-3A6F-4CF4-91EC-6549CB6941A1}" srcOrd="0" destOrd="0" parTransId="{AA4282E2-6AAF-468D-98DD-3AB5EC197E9A}" sibTransId="{4831B287-6AF0-451C-B5BA-1D917EE203BF}"/>
    <dgm:cxn modelId="{991BF1E0-10CE-4F74-B4E0-B1D3D24B2072}" srcId="{B5D190DC-9D9F-481C-A360-415941FD1535}" destId="{51A190B8-93A9-462E-8FC8-5B6A12BD3B29}" srcOrd="1" destOrd="0" parTransId="{DAE9AA57-311C-4E70-8F7C-BA394C5E0D2A}" sibTransId="{8B516F3D-E1D1-496A-8B26-EA32C378B1A7}"/>
    <dgm:cxn modelId="{6AE29E0D-6D95-41B9-A386-C3B6B0109A36}" type="presParOf" srcId="{E8F2C68E-1B10-4C6A-889C-532B2B150C94}" destId="{0175C6D5-C8C8-4FFC-B5A3-FBC7D2F726EB}" srcOrd="0" destOrd="0" presId="urn:microsoft.com/office/officeart/2005/8/layout/vList5"/>
    <dgm:cxn modelId="{D9AA7BE4-BD7B-44AB-ADEB-BD3EC3197C77}" type="presParOf" srcId="{0175C6D5-C8C8-4FFC-B5A3-FBC7D2F726EB}" destId="{27D3E896-016D-49C8-AA4E-E570818A5B8E}" srcOrd="0" destOrd="0" presId="urn:microsoft.com/office/officeart/2005/8/layout/vList5"/>
    <dgm:cxn modelId="{52717BC1-1797-4963-ACFD-E2F0DE0CE23A}" type="presParOf" srcId="{0175C6D5-C8C8-4FFC-B5A3-FBC7D2F726EB}" destId="{80FD531F-9164-4862-8040-3AE914A3DA63}" srcOrd="1" destOrd="0" presId="urn:microsoft.com/office/officeart/2005/8/layout/vList5"/>
    <dgm:cxn modelId="{FB7E3DC2-24C1-410A-AAEA-B79A52092686}" type="presParOf" srcId="{E8F2C68E-1B10-4C6A-889C-532B2B150C94}" destId="{5AD8F36A-04AB-4670-8573-3AB28B27BF3F}" srcOrd="1" destOrd="0" presId="urn:microsoft.com/office/officeart/2005/8/layout/vList5"/>
    <dgm:cxn modelId="{C768A3B5-4A78-4F24-A087-06D35EEFC6D1}" type="presParOf" srcId="{E8F2C68E-1B10-4C6A-889C-532B2B150C94}" destId="{40A6CDC7-A881-47C7-89B0-9B166A53EEEC}" srcOrd="2" destOrd="0" presId="urn:microsoft.com/office/officeart/2005/8/layout/vList5"/>
    <dgm:cxn modelId="{5B9E8084-25BF-42CD-9525-86D7F39763B8}" type="presParOf" srcId="{40A6CDC7-A881-47C7-89B0-9B166A53EEEC}" destId="{53AC3487-BD26-4B65-8C83-FB1D1E34871A}" srcOrd="0" destOrd="0" presId="urn:microsoft.com/office/officeart/2005/8/layout/vList5"/>
    <dgm:cxn modelId="{5C1FEC12-C724-4A42-B10F-ECADE5B6F9D0}" type="presParOf" srcId="{40A6CDC7-A881-47C7-89B0-9B166A53EEEC}" destId="{C071A9A9-A82C-4935-941E-8B91003F960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8BBB48D-1D7B-4731-B901-2C1064FAF79D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D28114-F866-41D3-BE21-9E50234965E5}">
      <dgm:prSet phldrT="[Text]" custT="1"/>
      <dgm:spPr>
        <a:solidFill>
          <a:srgbClr val="FF0000"/>
        </a:solidFill>
        <a:ln>
          <a:solidFill>
            <a:schemeClr val="bg2"/>
          </a:solidFill>
        </a:ln>
      </dgm:spPr>
      <dgm:t>
        <a:bodyPr/>
        <a:lstStyle/>
        <a:p>
          <a:r>
            <a:rPr lang="en-US" sz="1800" dirty="0" smtClean="0"/>
            <a:t>Core Skills</a:t>
          </a:r>
          <a:endParaRPr lang="en-US" sz="1800" dirty="0"/>
        </a:p>
      </dgm:t>
    </dgm:pt>
    <dgm:pt modelId="{894BE118-5C8F-405B-B616-97135BFBC308}" type="parTrans" cxnId="{F056DA6B-1949-4714-9074-6F6A22BC82C9}">
      <dgm:prSet/>
      <dgm:spPr/>
      <dgm:t>
        <a:bodyPr/>
        <a:lstStyle/>
        <a:p>
          <a:endParaRPr lang="en-US"/>
        </a:p>
      </dgm:t>
    </dgm:pt>
    <dgm:pt modelId="{A06D3B25-523B-40C2-8178-7295BF2B69BC}" type="sibTrans" cxnId="{F056DA6B-1949-4714-9074-6F6A22BC82C9}">
      <dgm:prSet/>
      <dgm:spPr/>
      <dgm:t>
        <a:bodyPr/>
        <a:lstStyle/>
        <a:p>
          <a:endParaRPr lang="en-US"/>
        </a:p>
      </dgm:t>
    </dgm:pt>
    <dgm:pt modelId="{BE04FF92-3B0B-4977-AC72-B4AA5DDAABCF}">
      <dgm:prSet phldrT="[Text]" custT="1"/>
      <dgm:spPr>
        <a:solidFill>
          <a:srgbClr val="FFC000"/>
        </a:solidFill>
        <a:ln>
          <a:solidFill>
            <a:schemeClr val="bg2"/>
          </a:solidFill>
        </a:ln>
      </dgm:spPr>
      <dgm:t>
        <a:bodyPr/>
        <a:lstStyle/>
        <a:p>
          <a:r>
            <a:rPr lang="en-US" sz="1400" dirty="0" smtClean="0">
              <a:solidFill>
                <a:srgbClr val="464749"/>
              </a:solidFill>
            </a:rPr>
            <a:t>Self Awareness</a:t>
          </a:r>
          <a:endParaRPr lang="en-US" sz="1400" dirty="0">
            <a:solidFill>
              <a:srgbClr val="464749"/>
            </a:solidFill>
          </a:endParaRPr>
        </a:p>
      </dgm:t>
    </dgm:pt>
    <dgm:pt modelId="{52A37819-2F1C-4A29-A026-907F2797644E}" type="parTrans" cxnId="{7D8D2536-2294-4B48-BCA2-4E5C6F3C157E}">
      <dgm:prSet/>
      <dgm:spPr/>
      <dgm:t>
        <a:bodyPr/>
        <a:lstStyle/>
        <a:p>
          <a:endParaRPr lang="en-US"/>
        </a:p>
      </dgm:t>
    </dgm:pt>
    <dgm:pt modelId="{F6A51192-C527-4612-AF9A-D5D095E83803}" type="sibTrans" cxnId="{7D8D2536-2294-4B48-BCA2-4E5C6F3C157E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endParaRPr lang="en-US"/>
        </a:p>
      </dgm:t>
    </dgm:pt>
    <dgm:pt modelId="{87907105-5363-4B60-BE90-BD077C3D9790}">
      <dgm:prSet phldrT="[Text]" custT="1"/>
      <dgm:spPr>
        <a:solidFill>
          <a:srgbClr val="009900"/>
        </a:solidFill>
        <a:ln>
          <a:solidFill>
            <a:schemeClr val="bg2"/>
          </a:solidFill>
        </a:ln>
      </dgm:spPr>
      <dgm:t>
        <a:bodyPr/>
        <a:lstStyle/>
        <a:p>
          <a:r>
            <a:rPr lang="en-US" sz="1400" dirty="0" smtClean="0">
              <a:solidFill>
                <a:srgbClr val="464749"/>
              </a:solidFill>
            </a:rPr>
            <a:t>Motivating</a:t>
          </a:r>
          <a:endParaRPr lang="en-US" sz="1400" dirty="0">
            <a:solidFill>
              <a:srgbClr val="464749"/>
            </a:solidFill>
          </a:endParaRPr>
        </a:p>
      </dgm:t>
    </dgm:pt>
    <dgm:pt modelId="{B17FD847-A49C-45D6-9536-DCB899E0FC32}" type="parTrans" cxnId="{0DA1DBEE-9411-433E-B411-5BF764EA8DD0}">
      <dgm:prSet/>
      <dgm:spPr/>
      <dgm:t>
        <a:bodyPr/>
        <a:lstStyle/>
        <a:p>
          <a:endParaRPr lang="en-US"/>
        </a:p>
      </dgm:t>
    </dgm:pt>
    <dgm:pt modelId="{F2A79759-171C-4C8E-A73B-588494EE0AD2}" type="sibTrans" cxnId="{0DA1DBEE-9411-433E-B411-5BF764EA8DD0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endParaRPr lang="en-US"/>
        </a:p>
      </dgm:t>
    </dgm:pt>
    <dgm:pt modelId="{A304FAD3-F3AF-4A00-B598-600CE43A84A9}">
      <dgm:prSet phldrT="[Text]" custT="1"/>
      <dgm:spPr>
        <a:solidFill>
          <a:srgbClr val="00B0F0"/>
        </a:solidFill>
        <a:ln>
          <a:solidFill>
            <a:schemeClr val="bg2"/>
          </a:solidFill>
        </a:ln>
      </dgm:spPr>
      <dgm:t>
        <a:bodyPr/>
        <a:lstStyle/>
        <a:p>
          <a:r>
            <a:rPr lang="en-US" sz="1400" dirty="0" smtClean="0">
              <a:solidFill>
                <a:srgbClr val="464749"/>
              </a:solidFill>
            </a:rPr>
            <a:t>Communicating</a:t>
          </a:r>
          <a:endParaRPr lang="en-US" sz="1400" dirty="0">
            <a:solidFill>
              <a:srgbClr val="464749"/>
            </a:solidFill>
          </a:endParaRPr>
        </a:p>
      </dgm:t>
    </dgm:pt>
    <dgm:pt modelId="{FC99E1EF-D5E6-4987-948C-3E2E13D3DDF5}" type="parTrans" cxnId="{CC0633E8-18E1-4E1E-AAE9-8129F705E61D}">
      <dgm:prSet/>
      <dgm:spPr/>
      <dgm:t>
        <a:bodyPr/>
        <a:lstStyle/>
        <a:p>
          <a:endParaRPr lang="en-US"/>
        </a:p>
      </dgm:t>
    </dgm:pt>
    <dgm:pt modelId="{52080C80-332A-43D5-9921-E3308E5B6206}" type="sibTrans" cxnId="{CC0633E8-18E1-4E1E-AAE9-8129F705E61D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endParaRPr lang="en-US"/>
        </a:p>
      </dgm:t>
    </dgm:pt>
    <dgm:pt modelId="{C298439B-220F-4F67-A70B-1C250F499F97}" type="pres">
      <dgm:prSet presAssocID="{D8BBB48D-1D7B-4731-B901-2C1064FAF79D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1467798-D90E-46AC-87E6-25B1BCC6D032}" type="pres">
      <dgm:prSet presAssocID="{8FD28114-F866-41D3-BE21-9E50234965E5}" presName="centerShape" presStyleLbl="node0" presStyleIdx="0" presStyleCnt="1" custScaleX="104265" custScaleY="91998"/>
      <dgm:spPr/>
      <dgm:t>
        <a:bodyPr/>
        <a:lstStyle/>
        <a:p>
          <a:endParaRPr lang="en-US"/>
        </a:p>
      </dgm:t>
    </dgm:pt>
    <dgm:pt modelId="{12A1C4B2-FB06-41C4-AE9D-16CB968196D9}" type="pres">
      <dgm:prSet presAssocID="{BE04FF92-3B0B-4977-AC72-B4AA5DDAABCF}" presName="node" presStyleLbl="node1" presStyleIdx="0" presStyleCnt="3" custScaleX="193745" custScaleY="137574" custRadScaleRad="87013" custRadScaleInc="-3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B8C21C-2B0C-45D4-B2FE-10BA57D973B6}" type="pres">
      <dgm:prSet presAssocID="{BE04FF92-3B0B-4977-AC72-B4AA5DDAABCF}" presName="dummy" presStyleCnt="0"/>
      <dgm:spPr/>
    </dgm:pt>
    <dgm:pt modelId="{2EC2288A-6A7B-4C41-A717-14A7EC33BF94}" type="pres">
      <dgm:prSet presAssocID="{F6A51192-C527-4612-AF9A-D5D095E8380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C900A956-36AF-4AAD-9F7E-9A502D7828FF}" type="pres">
      <dgm:prSet presAssocID="{87907105-5363-4B60-BE90-BD077C3D9790}" presName="node" presStyleLbl="node1" presStyleIdx="1" presStyleCnt="3" custScaleX="194554" custScaleY="14403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6CA563-F1E0-47B4-9820-1D0EAEBE0799}" type="pres">
      <dgm:prSet presAssocID="{87907105-5363-4B60-BE90-BD077C3D9790}" presName="dummy" presStyleCnt="0"/>
      <dgm:spPr/>
    </dgm:pt>
    <dgm:pt modelId="{3ACA4B79-F7BC-4F4F-A8BA-39DC3BE88D80}" type="pres">
      <dgm:prSet presAssocID="{F2A79759-171C-4C8E-A73B-588494EE0AD2}" presName="sibTrans" presStyleLbl="sibTrans2D1" presStyleIdx="1" presStyleCnt="3"/>
      <dgm:spPr/>
      <dgm:t>
        <a:bodyPr/>
        <a:lstStyle/>
        <a:p>
          <a:endParaRPr lang="en-US"/>
        </a:p>
      </dgm:t>
    </dgm:pt>
    <dgm:pt modelId="{5DD2DE80-A153-4FC6-86F9-78145289C87D}" type="pres">
      <dgm:prSet presAssocID="{A304FAD3-F3AF-4A00-B598-600CE43A84A9}" presName="node" presStyleLbl="node1" presStyleIdx="2" presStyleCnt="3" custScaleX="170852" custScaleY="140107" custRadScaleRad="98841" custRadScaleInc="119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4253B9-3EFA-4523-A726-3DEBAF8C95F2}" type="pres">
      <dgm:prSet presAssocID="{A304FAD3-F3AF-4A00-B598-600CE43A84A9}" presName="dummy" presStyleCnt="0"/>
      <dgm:spPr/>
    </dgm:pt>
    <dgm:pt modelId="{BBD6741E-77BD-4D99-9159-A99B064A3BB0}" type="pres">
      <dgm:prSet presAssocID="{52080C80-332A-43D5-9921-E3308E5B6206}" presName="sibTrans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CC0633E8-18E1-4E1E-AAE9-8129F705E61D}" srcId="{8FD28114-F866-41D3-BE21-9E50234965E5}" destId="{A304FAD3-F3AF-4A00-B598-600CE43A84A9}" srcOrd="2" destOrd="0" parTransId="{FC99E1EF-D5E6-4987-948C-3E2E13D3DDF5}" sibTransId="{52080C80-332A-43D5-9921-E3308E5B6206}"/>
    <dgm:cxn modelId="{F82439C6-CEDF-4B8A-899A-AE3699FABDA1}" type="presOf" srcId="{A304FAD3-F3AF-4A00-B598-600CE43A84A9}" destId="{5DD2DE80-A153-4FC6-86F9-78145289C87D}" srcOrd="0" destOrd="0" presId="urn:microsoft.com/office/officeart/2005/8/layout/radial6"/>
    <dgm:cxn modelId="{15C02CA7-0056-4242-BF74-667BA28036F8}" type="presOf" srcId="{F2A79759-171C-4C8E-A73B-588494EE0AD2}" destId="{3ACA4B79-F7BC-4F4F-A8BA-39DC3BE88D80}" srcOrd="0" destOrd="0" presId="urn:microsoft.com/office/officeart/2005/8/layout/radial6"/>
    <dgm:cxn modelId="{0DA1DBEE-9411-433E-B411-5BF764EA8DD0}" srcId="{8FD28114-F866-41D3-BE21-9E50234965E5}" destId="{87907105-5363-4B60-BE90-BD077C3D9790}" srcOrd="1" destOrd="0" parTransId="{B17FD847-A49C-45D6-9536-DCB899E0FC32}" sibTransId="{F2A79759-171C-4C8E-A73B-588494EE0AD2}"/>
    <dgm:cxn modelId="{586E279D-CC12-4ED6-9A78-201515E81476}" type="presOf" srcId="{8FD28114-F866-41D3-BE21-9E50234965E5}" destId="{61467798-D90E-46AC-87E6-25B1BCC6D032}" srcOrd="0" destOrd="0" presId="urn:microsoft.com/office/officeart/2005/8/layout/radial6"/>
    <dgm:cxn modelId="{7545F57C-4BA1-49F4-8E11-EF4D87CA67A9}" type="presOf" srcId="{87907105-5363-4B60-BE90-BD077C3D9790}" destId="{C900A956-36AF-4AAD-9F7E-9A502D7828FF}" srcOrd="0" destOrd="0" presId="urn:microsoft.com/office/officeart/2005/8/layout/radial6"/>
    <dgm:cxn modelId="{7D8D2536-2294-4B48-BCA2-4E5C6F3C157E}" srcId="{8FD28114-F866-41D3-BE21-9E50234965E5}" destId="{BE04FF92-3B0B-4977-AC72-B4AA5DDAABCF}" srcOrd="0" destOrd="0" parTransId="{52A37819-2F1C-4A29-A026-907F2797644E}" sibTransId="{F6A51192-C527-4612-AF9A-D5D095E83803}"/>
    <dgm:cxn modelId="{CDEED446-B780-428E-B842-CD5283576162}" type="presOf" srcId="{BE04FF92-3B0B-4977-AC72-B4AA5DDAABCF}" destId="{12A1C4B2-FB06-41C4-AE9D-16CB968196D9}" srcOrd="0" destOrd="0" presId="urn:microsoft.com/office/officeart/2005/8/layout/radial6"/>
    <dgm:cxn modelId="{7E135DD7-32CA-4BF6-AEA7-B17553140C14}" type="presOf" srcId="{F6A51192-C527-4612-AF9A-D5D095E83803}" destId="{2EC2288A-6A7B-4C41-A717-14A7EC33BF94}" srcOrd="0" destOrd="0" presId="urn:microsoft.com/office/officeart/2005/8/layout/radial6"/>
    <dgm:cxn modelId="{D9CC469A-E1ED-4290-940C-5AC64239B263}" type="presOf" srcId="{52080C80-332A-43D5-9921-E3308E5B6206}" destId="{BBD6741E-77BD-4D99-9159-A99B064A3BB0}" srcOrd="0" destOrd="0" presId="urn:microsoft.com/office/officeart/2005/8/layout/radial6"/>
    <dgm:cxn modelId="{F056DA6B-1949-4714-9074-6F6A22BC82C9}" srcId="{D8BBB48D-1D7B-4731-B901-2C1064FAF79D}" destId="{8FD28114-F866-41D3-BE21-9E50234965E5}" srcOrd="0" destOrd="0" parTransId="{894BE118-5C8F-405B-B616-97135BFBC308}" sibTransId="{A06D3B25-523B-40C2-8178-7295BF2B69BC}"/>
    <dgm:cxn modelId="{A86A3465-874C-4A99-A650-4675C2463F19}" type="presOf" srcId="{D8BBB48D-1D7B-4731-B901-2C1064FAF79D}" destId="{C298439B-220F-4F67-A70B-1C250F499F97}" srcOrd="0" destOrd="0" presId="urn:microsoft.com/office/officeart/2005/8/layout/radial6"/>
    <dgm:cxn modelId="{14394E2B-2219-4A1A-8E5C-17AD53C53B83}" type="presParOf" srcId="{C298439B-220F-4F67-A70B-1C250F499F97}" destId="{61467798-D90E-46AC-87E6-25B1BCC6D032}" srcOrd="0" destOrd="0" presId="urn:microsoft.com/office/officeart/2005/8/layout/radial6"/>
    <dgm:cxn modelId="{C7F1AFA8-12A0-459F-A739-D370452A06E6}" type="presParOf" srcId="{C298439B-220F-4F67-A70B-1C250F499F97}" destId="{12A1C4B2-FB06-41C4-AE9D-16CB968196D9}" srcOrd="1" destOrd="0" presId="urn:microsoft.com/office/officeart/2005/8/layout/radial6"/>
    <dgm:cxn modelId="{6C6FC822-F142-46C2-AF60-73A1CA5591C7}" type="presParOf" srcId="{C298439B-220F-4F67-A70B-1C250F499F97}" destId="{F3B8C21C-2B0C-45D4-B2FE-10BA57D973B6}" srcOrd="2" destOrd="0" presId="urn:microsoft.com/office/officeart/2005/8/layout/radial6"/>
    <dgm:cxn modelId="{5C11AC67-C15B-4F34-B2FD-41ECDA9B5E5A}" type="presParOf" srcId="{C298439B-220F-4F67-A70B-1C250F499F97}" destId="{2EC2288A-6A7B-4C41-A717-14A7EC33BF94}" srcOrd="3" destOrd="0" presId="urn:microsoft.com/office/officeart/2005/8/layout/radial6"/>
    <dgm:cxn modelId="{1A9A68D4-00C9-4907-A018-909BD33FDA8C}" type="presParOf" srcId="{C298439B-220F-4F67-A70B-1C250F499F97}" destId="{C900A956-36AF-4AAD-9F7E-9A502D7828FF}" srcOrd="4" destOrd="0" presId="urn:microsoft.com/office/officeart/2005/8/layout/radial6"/>
    <dgm:cxn modelId="{41A4A4AA-0C5D-4276-8F46-409FBCAA7354}" type="presParOf" srcId="{C298439B-220F-4F67-A70B-1C250F499F97}" destId="{496CA563-F1E0-47B4-9820-1D0EAEBE0799}" srcOrd="5" destOrd="0" presId="urn:microsoft.com/office/officeart/2005/8/layout/radial6"/>
    <dgm:cxn modelId="{479E3E86-5861-42DA-B83B-66765AE3A6B9}" type="presParOf" srcId="{C298439B-220F-4F67-A70B-1C250F499F97}" destId="{3ACA4B79-F7BC-4F4F-A8BA-39DC3BE88D80}" srcOrd="6" destOrd="0" presId="urn:microsoft.com/office/officeart/2005/8/layout/radial6"/>
    <dgm:cxn modelId="{6DE84EC0-FB84-451D-89C0-E274341EDEE2}" type="presParOf" srcId="{C298439B-220F-4F67-A70B-1C250F499F97}" destId="{5DD2DE80-A153-4FC6-86F9-78145289C87D}" srcOrd="7" destOrd="0" presId="urn:microsoft.com/office/officeart/2005/8/layout/radial6"/>
    <dgm:cxn modelId="{979BEB60-CE4F-4E95-B94C-61D35B683AF1}" type="presParOf" srcId="{C298439B-220F-4F67-A70B-1C250F499F97}" destId="{9C4253B9-3EFA-4523-A726-3DEBAF8C95F2}" srcOrd="8" destOrd="0" presId="urn:microsoft.com/office/officeart/2005/8/layout/radial6"/>
    <dgm:cxn modelId="{5CD3C35C-2DFA-451C-8227-0B3EEA637123}" type="presParOf" srcId="{C298439B-220F-4F67-A70B-1C250F499F97}" destId="{BBD6741E-77BD-4D99-9159-A99B064A3BB0}" srcOrd="9" destOrd="0" presId="urn:microsoft.com/office/officeart/2005/8/layout/radial6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D6741E-77BD-4D99-9159-A99B064A3BB0}">
      <dsp:nvSpPr>
        <dsp:cNvPr id="0" name=""/>
        <dsp:cNvSpPr/>
      </dsp:nvSpPr>
      <dsp:spPr>
        <a:xfrm>
          <a:off x="1430204" y="810081"/>
          <a:ext cx="3346149" cy="3346149"/>
        </a:xfrm>
        <a:prstGeom prst="blockArc">
          <a:avLst>
            <a:gd name="adj1" fmla="val 9533957"/>
            <a:gd name="adj2" fmla="val 15942215"/>
            <a:gd name="adj3" fmla="val 4636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CA4B79-F7BC-4F4F-A8BA-39DC3BE88D80}">
      <dsp:nvSpPr>
        <dsp:cNvPr id="0" name=""/>
        <dsp:cNvSpPr/>
      </dsp:nvSpPr>
      <dsp:spPr>
        <a:xfrm>
          <a:off x="1322145" y="583574"/>
          <a:ext cx="3346149" cy="3346149"/>
        </a:xfrm>
        <a:prstGeom prst="blockArc">
          <a:avLst>
            <a:gd name="adj1" fmla="val 1845962"/>
            <a:gd name="adj2" fmla="val 9005538"/>
            <a:gd name="adj3" fmla="val 4636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C2288A-6A7B-4C41-A717-14A7EC33BF94}">
      <dsp:nvSpPr>
        <dsp:cNvPr id="0" name=""/>
        <dsp:cNvSpPr/>
      </dsp:nvSpPr>
      <dsp:spPr>
        <a:xfrm>
          <a:off x="1209391" y="811710"/>
          <a:ext cx="3346149" cy="3346149"/>
        </a:xfrm>
        <a:prstGeom prst="blockArc">
          <a:avLst>
            <a:gd name="adj1" fmla="val 16407064"/>
            <a:gd name="adj2" fmla="val 1310123"/>
            <a:gd name="adj3" fmla="val 4636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467798-D90E-46AC-87E6-25B1BCC6D032}">
      <dsp:nvSpPr>
        <dsp:cNvPr id="0" name=""/>
        <dsp:cNvSpPr/>
      </dsp:nvSpPr>
      <dsp:spPr>
        <a:xfrm>
          <a:off x="2181911" y="1567628"/>
          <a:ext cx="1604516" cy="1415741"/>
        </a:xfrm>
        <a:prstGeom prst="ellipse">
          <a:avLst/>
        </a:prstGeom>
        <a:solidFill>
          <a:srgbClr val="FF0000"/>
        </a:solidFill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Core Skills</a:t>
          </a:r>
          <a:endParaRPr lang="en-US" sz="1800" kern="1200" dirty="0"/>
        </a:p>
      </dsp:txBody>
      <dsp:txXfrm>
        <a:off x="2416887" y="1774958"/>
        <a:ext cx="1134564" cy="1001081"/>
      </dsp:txXfrm>
    </dsp:sp>
    <dsp:sp modelId="{12A1C4B2-FB06-41C4-AE9D-16CB968196D9}">
      <dsp:nvSpPr>
        <dsp:cNvPr id="0" name=""/>
        <dsp:cNvSpPr/>
      </dsp:nvSpPr>
      <dsp:spPr>
        <a:xfrm>
          <a:off x="1937315" y="112467"/>
          <a:ext cx="2087055" cy="1481971"/>
        </a:xfrm>
        <a:prstGeom prst="ellipse">
          <a:avLst/>
        </a:prstGeom>
        <a:solidFill>
          <a:srgbClr val="FFC000"/>
        </a:solidFill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rgbClr val="464749"/>
              </a:solidFill>
            </a:rPr>
            <a:t>Self Awareness</a:t>
          </a:r>
          <a:endParaRPr lang="en-US" sz="1400" kern="1200" dirty="0">
            <a:solidFill>
              <a:srgbClr val="464749"/>
            </a:solidFill>
          </a:endParaRPr>
        </a:p>
      </dsp:txBody>
      <dsp:txXfrm>
        <a:off x="2242957" y="329497"/>
        <a:ext cx="1475771" cy="1047911"/>
      </dsp:txXfrm>
    </dsp:sp>
    <dsp:sp modelId="{C900A956-36AF-4AAD-9F7E-9A502D7828FF}">
      <dsp:nvSpPr>
        <dsp:cNvPr id="0" name=""/>
        <dsp:cNvSpPr/>
      </dsp:nvSpPr>
      <dsp:spPr>
        <a:xfrm>
          <a:off x="3351624" y="2316882"/>
          <a:ext cx="2095770" cy="1551527"/>
        </a:xfrm>
        <a:prstGeom prst="ellipse">
          <a:avLst/>
        </a:prstGeom>
        <a:solidFill>
          <a:srgbClr val="009900"/>
        </a:solidFill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rgbClr val="464749"/>
              </a:solidFill>
            </a:rPr>
            <a:t>Motivating</a:t>
          </a:r>
          <a:endParaRPr lang="en-US" sz="1400" kern="1200" dirty="0">
            <a:solidFill>
              <a:srgbClr val="464749"/>
            </a:solidFill>
          </a:endParaRPr>
        </a:p>
      </dsp:txBody>
      <dsp:txXfrm>
        <a:off x="3658542" y="2544098"/>
        <a:ext cx="1481934" cy="1097095"/>
      </dsp:txXfrm>
    </dsp:sp>
    <dsp:sp modelId="{5DD2DE80-A153-4FC6-86F9-78145289C87D}">
      <dsp:nvSpPr>
        <dsp:cNvPr id="0" name=""/>
        <dsp:cNvSpPr/>
      </dsp:nvSpPr>
      <dsp:spPr>
        <a:xfrm>
          <a:off x="658340" y="2316886"/>
          <a:ext cx="1840448" cy="1509257"/>
        </a:xfrm>
        <a:prstGeom prst="ellipse">
          <a:avLst/>
        </a:prstGeom>
        <a:solidFill>
          <a:srgbClr val="00B0F0"/>
        </a:solidFill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rgbClr val="464749"/>
              </a:solidFill>
            </a:rPr>
            <a:t>Communicating</a:t>
          </a:r>
          <a:endParaRPr lang="en-US" sz="1400" kern="1200" dirty="0">
            <a:solidFill>
              <a:srgbClr val="464749"/>
            </a:solidFill>
          </a:endParaRPr>
        </a:p>
      </dsp:txBody>
      <dsp:txXfrm>
        <a:off x="927867" y="2537912"/>
        <a:ext cx="1301394" cy="106720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E01ADC-55ED-46C4-97B9-18F2AAFB9712}">
      <dsp:nvSpPr>
        <dsp:cNvPr id="0" name=""/>
        <dsp:cNvSpPr/>
      </dsp:nvSpPr>
      <dsp:spPr>
        <a:xfrm>
          <a:off x="1301752" y="0"/>
          <a:ext cx="1301752" cy="1010710"/>
        </a:xfrm>
        <a:prstGeom prst="trapezoid">
          <a:avLst>
            <a:gd name="adj" fmla="val 64398"/>
          </a:avLst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 smtClean="0"/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The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Company</a:t>
          </a:r>
          <a:endParaRPr lang="en-US" sz="1600" kern="1200" dirty="0"/>
        </a:p>
      </dsp:txBody>
      <dsp:txXfrm>
        <a:off x="1301752" y="0"/>
        <a:ext cx="1301752" cy="1010710"/>
      </dsp:txXfrm>
    </dsp:sp>
    <dsp:sp modelId="{675E8B74-BBD6-4EA8-B233-4FBAF4B7890D}">
      <dsp:nvSpPr>
        <dsp:cNvPr id="0" name=""/>
        <dsp:cNvSpPr/>
      </dsp:nvSpPr>
      <dsp:spPr>
        <a:xfrm>
          <a:off x="650876" y="1010710"/>
          <a:ext cx="2603504" cy="1010710"/>
        </a:xfrm>
        <a:prstGeom prst="trapezoid">
          <a:avLst>
            <a:gd name="adj" fmla="val 64398"/>
          </a:avLst>
        </a:prstGeom>
        <a:solidFill>
          <a:srgbClr val="FFFF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 </a:t>
          </a:r>
          <a:r>
            <a:rPr lang="en-US" sz="1600" kern="1200" dirty="0" smtClean="0"/>
            <a:t>The Team</a:t>
          </a:r>
          <a:endParaRPr lang="en-US" sz="1600" kern="1200" dirty="0"/>
        </a:p>
      </dsp:txBody>
      <dsp:txXfrm>
        <a:off x="1106489" y="1010710"/>
        <a:ext cx="1692277" cy="1010710"/>
      </dsp:txXfrm>
    </dsp:sp>
    <dsp:sp modelId="{486F3347-8EC2-4626-ACAC-02E61A06484A}">
      <dsp:nvSpPr>
        <dsp:cNvPr id="0" name=""/>
        <dsp:cNvSpPr/>
      </dsp:nvSpPr>
      <dsp:spPr>
        <a:xfrm>
          <a:off x="0" y="2005967"/>
          <a:ext cx="3905256" cy="1010710"/>
        </a:xfrm>
        <a:prstGeom prst="trapezoid">
          <a:avLst>
            <a:gd name="adj" fmla="val 64398"/>
          </a:avLst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The Individual</a:t>
          </a:r>
          <a:endParaRPr lang="en-US" sz="1600" kern="1200" dirty="0"/>
        </a:p>
      </dsp:txBody>
      <dsp:txXfrm>
        <a:off x="683419" y="2005967"/>
        <a:ext cx="2538416" cy="101071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E01ADC-55ED-46C4-97B9-18F2AAFB9712}">
      <dsp:nvSpPr>
        <dsp:cNvPr id="0" name=""/>
        <dsp:cNvSpPr/>
      </dsp:nvSpPr>
      <dsp:spPr>
        <a:xfrm>
          <a:off x="1301752" y="0"/>
          <a:ext cx="1301752" cy="1010710"/>
        </a:xfrm>
        <a:prstGeom prst="trapezoid">
          <a:avLst>
            <a:gd name="adj" fmla="val 64398"/>
          </a:avLst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 smtClean="0"/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The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Company</a:t>
          </a:r>
          <a:endParaRPr lang="en-US" sz="1600" kern="1200" dirty="0"/>
        </a:p>
      </dsp:txBody>
      <dsp:txXfrm>
        <a:off x="1301752" y="0"/>
        <a:ext cx="1301752" cy="1010710"/>
      </dsp:txXfrm>
    </dsp:sp>
    <dsp:sp modelId="{675E8B74-BBD6-4EA8-B233-4FBAF4B7890D}">
      <dsp:nvSpPr>
        <dsp:cNvPr id="0" name=""/>
        <dsp:cNvSpPr/>
      </dsp:nvSpPr>
      <dsp:spPr>
        <a:xfrm>
          <a:off x="650876" y="1010710"/>
          <a:ext cx="2603504" cy="1010710"/>
        </a:xfrm>
        <a:prstGeom prst="trapezoid">
          <a:avLst>
            <a:gd name="adj" fmla="val 64398"/>
          </a:avLst>
        </a:prstGeom>
        <a:solidFill>
          <a:srgbClr val="FFFF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The Team</a:t>
          </a:r>
          <a:endParaRPr lang="en-US" sz="1600" kern="1200" dirty="0"/>
        </a:p>
      </dsp:txBody>
      <dsp:txXfrm>
        <a:off x="1106489" y="1010710"/>
        <a:ext cx="1692277" cy="1010710"/>
      </dsp:txXfrm>
    </dsp:sp>
    <dsp:sp modelId="{486F3347-8EC2-4626-ACAC-02E61A06484A}">
      <dsp:nvSpPr>
        <dsp:cNvPr id="0" name=""/>
        <dsp:cNvSpPr/>
      </dsp:nvSpPr>
      <dsp:spPr>
        <a:xfrm>
          <a:off x="0" y="2021421"/>
          <a:ext cx="3905256" cy="1010710"/>
        </a:xfrm>
        <a:prstGeom prst="trapezoid">
          <a:avLst>
            <a:gd name="adj" fmla="val 64398"/>
          </a:avLst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The Individual</a:t>
          </a:r>
          <a:endParaRPr lang="en-US" sz="1400" kern="1200" dirty="0"/>
        </a:p>
      </dsp:txBody>
      <dsp:txXfrm>
        <a:off x="683419" y="2021421"/>
        <a:ext cx="2538416" cy="101071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E01ADC-55ED-46C4-97B9-18F2AAFB9712}">
      <dsp:nvSpPr>
        <dsp:cNvPr id="0" name=""/>
        <dsp:cNvSpPr/>
      </dsp:nvSpPr>
      <dsp:spPr>
        <a:xfrm>
          <a:off x="1301752" y="0"/>
          <a:ext cx="1301752" cy="1010710"/>
        </a:xfrm>
        <a:prstGeom prst="trapezoid">
          <a:avLst>
            <a:gd name="adj" fmla="val 64398"/>
          </a:avLst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 smtClean="0"/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The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Company</a:t>
          </a:r>
          <a:endParaRPr lang="en-US" sz="1600" kern="1200" dirty="0"/>
        </a:p>
      </dsp:txBody>
      <dsp:txXfrm>
        <a:off x="1301752" y="0"/>
        <a:ext cx="1301752" cy="1010710"/>
      </dsp:txXfrm>
    </dsp:sp>
    <dsp:sp modelId="{675E8B74-BBD6-4EA8-B233-4FBAF4B7890D}">
      <dsp:nvSpPr>
        <dsp:cNvPr id="0" name=""/>
        <dsp:cNvSpPr/>
      </dsp:nvSpPr>
      <dsp:spPr>
        <a:xfrm>
          <a:off x="650876" y="1010710"/>
          <a:ext cx="2603504" cy="1010710"/>
        </a:xfrm>
        <a:prstGeom prst="trapezoid">
          <a:avLst>
            <a:gd name="adj" fmla="val 64398"/>
          </a:avLst>
        </a:prstGeom>
        <a:solidFill>
          <a:srgbClr val="FFFF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The Team</a:t>
          </a:r>
          <a:endParaRPr lang="en-US" sz="1600" kern="1200" dirty="0"/>
        </a:p>
      </dsp:txBody>
      <dsp:txXfrm>
        <a:off x="1106489" y="1010710"/>
        <a:ext cx="1692277" cy="1010710"/>
      </dsp:txXfrm>
    </dsp:sp>
    <dsp:sp modelId="{486F3347-8EC2-4626-ACAC-02E61A06484A}">
      <dsp:nvSpPr>
        <dsp:cNvPr id="0" name=""/>
        <dsp:cNvSpPr/>
      </dsp:nvSpPr>
      <dsp:spPr>
        <a:xfrm>
          <a:off x="0" y="2021421"/>
          <a:ext cx="3905256" cy="1010710"/>
        </a:xfrm>
        <a:prstGeom prst="trapezoid">
          <a:avLst>
            <a:gd name="adj" fmla="val 64398"/>
          </a:avLst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The individual</a:t>
          </a:r>
          <a:endParaRPr lang="en-US" sz="1600" kern="1200" dirty="0"/>
        </a:p>
      </dsp:txBody>
      <dsp:txXfrm>
        <a:off x="683419" y="2021421"/>
        <a:ext cx="2538416" cy="101071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E01ADC-55ED-46C4-97B9-18F2AAFB9712}">
      <dsp:nvSpPr>
        <dsp:cNvPr id="0" name=""/>
        <dsp:cNvSpPr/>
      </dsp:nvSpPr>
      <dsp:spPr>
        <a:xfrm>
          <a:off x="1301752" y="0"/>
          <a:ext cx="1301752" cy="1010710"/>
        </a:xfrm>
        <a:prstGeom prst="trapezoid">
          <a:avLst>
            <a:gd name="adj" fmla="val 64398"/>
          </a:avLst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 smtClean="0"/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The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Company</a:t>
          </a:r>
          <a:endParaRPr lang="en-US" sz="1600" kern="1200" dirty="0"/>
        </a:p>
      </dsp:txBody>
      <dsp:txXfrm>
        <a:off x="1301752" y="0"/>
        <a:ext cx="1301752" cy="1010710"/>
      </dsp:txXfrm>
    </dsp:sp>
    <dsp:sp modelId="{675E8B74-BBD6-4EA8-B233-4FBAF4B7890D}">
      <dsp:nvSpPr>
        <dsp:cNvPr id="0" name=""/>
        <dsp:cNvSpPr/>
      </dsp:nvSpPr>
      <dsp:spPr>
        <a:xfrm>
          <a:off x="650876" y="1010710"/>
          <a:ext cx="2603504" cy="1010710"/>
        </a:xfrm>
        <a:prstGeom prst="trapezoid">
          <a:avLst>
            <a:gd name="adj" fmla="val 64398"/>
          </a:avLst>
        </a:prstGeom>
        <a:solidFill>
          <a:srgbClr val="FFFF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The Team</a:t>
          </a:r>
          <a:endParaRPr lang="en-US" sz="1600" kern="1200" dirty="0"/>
        </a:p>
      </dsp:txBody>
      <dsp:txXfrm>
        <a:off x="1106489" y="1010710"/>
        <a:ext cx="1692277" cy="1010710"/>
      </dsp:txXfrm>
    </dsp:sp>
    <dsp:sp modelId="{486F3347-8EC2-4626-ACAC-02E61A06484A}">
      <dsp:nvSpPr>
        <dsp:cNvPr id="0" name=""/>
        <dsp:cNvSpPr/>
      </dsp:nvSpPr>
      <dsp:spPr>
        <a:xfrm>
          <a:off x="0" y="2021421"/>
          <a:ext cx="3905256" cy="1010710"/>
        </a:xfrm>
        <a:prstGeom prst="trapezoid">
          <a:avLst>
            <a:gd name="adj" fmla="val 64398"/>
          </a:avLst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The individual who reports to the manager</a:t>
          </a:r>
          <a:endParaRPr lang="en-US" sz="1400" kern="1200" dirty="0"/>
        </a:p>
      </dsp:txBody>
      <dsp:txXfrm>
        <a:off x="683419" y="2021421"/>
        <a:ext cx="2538416" cy="101071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BEE1CF-2AF6-4A87-AD37-9C52AC4C42CD}">
      <dsp:nvSpPr>
        <dsp:cNvPr id="0" name=""/>
        <dsp:cNvSpPr/>
      </dsp:nvSpPr>
      <dsp:spPr>
        <a:xfrm>
          <a:off x="72005" y="0"/>
          <a:ext cx="1049051" cy="1049051"/>
        </a:xfrm>
        <a:prstGeom prst="ellipse">
          <a:avLst/>
        </a:prstGeom>
        <a:solidFill>
          <a:srgbClr val="FFC0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 smtClean="0"/>
            <a:t>Self Awareness</a:t>
          </a:r>
          <a:endParaRPr lang="en-US" sz="1100" kern="1200" dirty="0"/>
        </a:p>
      </dsp:txBody>
      <dsp:txXfrm>
        <a:off x="225635" y="153630"/>
        <a:ext cx="741791" cy="7417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BEE1CF-2AF6-4A87-AD37-9C52AC4C42CD}">
      <dsp:nvSpPr>
        <dsp:cNvPr id="0" name=""/>
        <dsp:cNvSpPr/>
      </dsp:nvSpPr>
      <dsp:spPr>
        <a:xfrm>
          <a:off x="144016" y="0"/>
          <a:ext cx="1152127" cy="1152127"/>
        </a:xfrm>
        <a:prstGeom prst="ellipse">
          <a:avLst/>
        </a:prstGeom>
        <a:solidFill>
          <a:srgbClr val="FFC0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 smtClean="0"/>
            <a:t>Self Awareness</a:t>
          </a:r>
          <a:endParaRPr lang="en-US" sz="1200" kern="1200" dirty="0"/>
        </a:p>
      </dsp:txBody>
      <dsp:txXfrm>
        <a:off x="312741" y="168725"/>
        <a:ext cx="814677" cy="81467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BEE1CF-2AF6-4A87-AD37-9C52AC4C42CD}">
      <dsp:nvSpPr>
        <dsp:cNvPr id="0" name=""/>
        <dsp:cNvSpPr/>
      </dsp:nvSpPr>
      <dsp:spPr>
        <a:xfrm>
          <a:off x="144016" y="0"/>
          <a:ext cx="1152127" cy="1152127"/>
        </a:xfrm>
        <a:prstGeom prst="ellipse">
          <a:avLst/>
        </a:prstGeom>
        <a:solidFill>
          <a:srgbClr val="FFC0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 smtClean="0"/>
            <a:t>Self Awareness</a:t>
          </a:r>
          <a:endParaRPr lang="en-US" sz="1200" kern="1200" dirty="0"/>
        </a:p>
      </dsp:txBody>
      <dsp:txXfrm>
        <a:off x="312741" y="168725"/>
        <a:ext cx="814677" cy="81467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BEE1CF-2AF6-4A87-AD37-9C52AC4C42CD}">
      <dsp:nvSpPr>
        <dsp:cNvPr id="0" name=""/>
        <dsp:cNvSpPr/>
      </dsp:nvSpPr>
      <dsp:spPr>
        <a:xfrm>
          <a:off x="144016" y="0"/>
          <a:ext cx="1152127" cy="1152127"/>
        </a:xfrm>
        <a:prstGeom prst="ellipse">
          <a:avLst/>
        </a:prstGeom>
        <a:solidFill>
          <a:srgbClr val="FFC0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 smtClean="0"/>
            <a:t>Self Awareness</a:t>
          </a:r>
          <a:endParaRPr lang="en-US" sz="1200" kern="1200" dirty="0"/>
        </a:p>
      </dsp:txBody>
      <dsp:txXfrm>
        <a:off x="312741" y="168725"/>
        <a:ext cx="814677" cy="81467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BEE1CF-2AF6-4A87-AD37-9C52AC4C42CD}">
      <dsp:nvSpPr>
        <dsp:cNvPr id="0" name=""/>
        <dsp:cNvSpPr/>
      </dsp:nvSpPr>
      <dsp:spPr>
        <a:xfrm>
          <a:off x="144016" y="0"/>
          <a:ext cx="1152127" cy="1152127"/>
        </a:xfrm>
        <a:prstGeom prst="ellipse">
          <a:avLst/>
        </a:prstGeom>
        <a:solidFill>
          <a:srgbClr val="FFC0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 smtClean="0"/>
            <a:t>Self Awareness</a:t>
          </a:r>
          <a:endParaRPr lang="en-US" sz="1200" kern="1200" dirty="0"/>
        </a:p>
      </dsp:txBody>
      <dsp:txXfrm>
        <a:off x="312741" y="168725"/>
        <a:ext cx="814677" cy="81467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D6741E-77BD-4D99-9159-A99B064A3BB0}">
      <dsp:nvSpPr>
        <dsp:cNvPr id="0" name=""/>
        <dsp:cNvSpPr/>
      </dsp:nvSpPr>
      <dsp:spPr>
        <a:xfrm>
          <a:off x="1430204" y="810081"/>
          <a:ext cx="3346149" cy="3346149"/>
        </a:xfrm>
        <a:prstGeom prst="blockArc">
          <a:avLst>
            <a:gd name="adj1" fmla="val 9533957"/>
            <a:gd name="adj2" fmla="val 15942215"/>
            <a:gd name="adj3" fmla="val 4636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CA4B79-F7BC-4F4F-A8BA-39DC3BE88D80}">
      <dsp:nvSpPr>
        <dsp:cNvPr id="0" name=""/>
        <dsp:cNvSpPr/>
      </dsp:nvSpPr>
      <dsp:spPr>
        <a:xfrm>
          <a:off x="1322145" y="583574"/>
          <a:ext cx="3346149" cy="3346149"/>
        </a:xfrm>
        <a:prstGeom prst="blockArc">
          <a:avLst>
            <a:gd name="adj1" fmla="val 1845962"/>
            <a:gd name="adj2" fmla="val 9005538"/>
            <a:gd name="adj3" fmla="val 4636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C2288A-6A7B-4C41-A717-14A7EC33BF94}">
      <dsp:nvSpPr>
        <dsp:cNvPr id="0" name=""/>
        <dsp:cNvSpPr/>
      </dsp:nvSpPr>
      <dsp:spPr>
        <a:xfrm>
          <a:off x="1209391" y="811710"/>
          <a:ext cx="3346149" cy="3346149"/>
        </a:xfrm>
        <a:prstGeom prst="blockArc">
          <a:avLst>
            <a:gd name="adj1" fmla="val 16407064"/>
            <a:gd name="adj2" fmla="val 1310123"/>
            <a:gd name="adj3" fmla="val 4636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467798-D90E-46AC-87E6-25B1BCC6D032}">
      <dsp:nvSpPr>
        <dsp:cNvPr id="0" name=""/>
        <dsp:cNvSpPr/>
      </dsp:nvSpPr>
      <dsp:spPr>
        <a:xfrm>
          <a:off x="2181911" y="1567628"/>
          <a:ext cx="1604516" cy="1415741"/>
        </a:xfrm>
        <a:prstGeom prst="ellipse">
          <a:avLst/>
        </a:prstGeom>
        <a:solidFill>
          <a:srgbClr val="FF0000"/>
        </a:solidFill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Core Skills</a:t>
          </a:r>
          <a:endParaRPr lang="en-US" sz="1800" kern="1200" dirty="0"/>
        </a:p>
      </dsp:txBody>
      <dsp:txXfrm>
        <a:off x="2416887" y="1774958"/>
        <a:ext cx="1134564" cy="1001081"/>
      </dsp:txXfrm>
    </dsp:sp>
    <dsp:sp modelId="{12A1C4B2-FB06-41C4-AE9D-16CB968196D9}">
      <dsp:nvSpPr>
        <dsp:cNvPr id="0" name=""/>
        <dsp:cNvSpPr/>
      </dsp:nvSpPr>
      <dsp:spPr>
        <a:xfrm>
          <a:off x="1937315" y="112467"/>
          <a:ext cx="2087055" cy="1481971"/>
        </a:xfrm>
        <a:prstGeom prst="ellipse">
          <a:avLst/>
        </a:prstGeom>
        <a:solidFill>
          <a:srgbClr val="FFC000"/>
        </a:solidFill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rgbClr val="464749"/>
              </a:solidFill>
            </a:rPr>
            <a:t>Self Awareness</a:t>
          </a:r>
          <a:endParaRPr lang="en-US" sz="1400" kern="1200" dirty="0">
            <a:solidFill>
              <a:srgbClr val="464749"/>
            </a:solidFill>
          </a:endParaRPr>
        </a:p>
      </dsp:txBody>
      <dsp:txXfrm>
        <a:off x="2242957" y="329497"/>
        <a:ext cx="1475771" cy="1047911"/>
      </dsp:txXfrm>
    </dsp:sp>
    <dsp:sp modelId="{C900A956-36AF-4AAD-9F7E-9A502D7828FF}">
      <dsp:nvSpPr>
        <dsp:cNvPr id="0" name=""/>
        <dsp:cNvSpPr/>
      </dsp:nvSpPr>
      <dsp:spPr>
        <a:xfrm>
          <a:off x="3351624" y="2316882"/>
          <a:ext cx="2095770" cy="1551527"/>
        </a:xfrm>
        <a:prstGeom prst="ellipse">
          <a:avLst/>
        </a:prstGeom>
        <a:solidFill>
          <a:srgbClr val="009900"/>
        </a:solidFill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rgbClr val="464749"/>
              </a:solidFill>
            </a:rPr>
            <a:t>Motivating</a:t>
          </a:r>
          <a:endParaRPr lang="en-US" sz="1400" kern="1200" dirty="0">
            <a:solidFill>
              <a:srgbClr val="464749"/>
            </a:solidFill>
          </a:endParaRPr>
        </a:p>
      </dsp:txBody>
      <dsp:txXfrm>
        <a:off x="3658542" y="2544098"/>
        <a:ext cx="1481934" cy="1097095"/>
      </dsp:txXfrm>
    </dsp:sp>
    <dsp:sp modelId="{5DD2DE80-A153-4FC6-86F9-78145289C87D}">
      <dsp:nvSpPr>
        <dsp:cNvPr id="0" name=""/>
        <dsp:cNvSpPr/>
      </dsp:nvSpPr>
      <dsp:spPr>
        <a:xfrm>
          <a:off x="658340" y="2316886"/>
          <a:ext cx="1840448" cy="1509257"/>
        </a:xfrm>
        <a:prstGeom prst="ellipse">
          <a:avLst/>
        </a:prstGeom>
        <a:solidFill>
          <a:srgbClr val="00B0F0"/>
        </a:solidFill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rgbClr val="464749"/>
              </a:solidFill>
            </a:rPr>
            <a:t>Communicating</a:t>
          </a:r>
          <a:endParaRPr lang="en-US" sz="1400" kern="1200" dirty="0">
            <a:solidFill>
              <a:srgbClr val="464749"/>
            </a:solidFill>
          </a:endParaRPr>
        </a:p>
      </dsp:txBody>
      <dsp:txXfrm>
        <a:off x="927867" y="2537912"/>
        <a:ext cx="1301394" cy="106720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FD531F-9164-4862-8040-3AE914A3DA63}">
      <dsp:nvSpPr>
        <dsp:cNvPr id="0" name=""/>
        <dsp:cNvSpPr/>
      </dsp:nvSpPr>
      <dsp:spPr>
        <a:xfrm rot="5400000">
          <a:off x="4570518" y="-2533960"/>
          <a:ext cx="792956" cy="6059165"/>
        </a:xfrm>
        <a:prstGeom prst="round2SameRect">
          <a:avLst/>
        </a:prstGeom>
        <a:solidFill>
          <a:srgbClr val="AF4516">
            <a:alpha val="90000"/>
          </a:srgb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chemeClr val="bg1"/>
              </a:solidFill>
            </a:rPr>
            <a:t>Facts that have may have no relevance the recipient</a:t>
          </a:r>
          <a:endParaRPr lang="en-US" sz="1800" kern="1200" dirty="0">
            <a:solidFill>
              <a:schemeClr val="bg1"/>
            </a:solidFill>
          </a:endParaRPr>
        </a:p>
      </dsp:txBody>
      <dsp:txXfrm rot="-5400000">
        <a:off x="1937414" y="137853"/>
        <a:ext cx="6020456" cy="715538"/>
      </dsp:txXfrm>
    </dsp:sp>
    <dsp:sp modelId="{27D3E896-016D-49C8-AA4E-E570818A5B8E}">
      <dsp:nvSpPr>
        <dsp:cNvPr id="0" name=""/>
        <dsp:cNvSpPr/>
      </dsp:nvSpPr>
      <dsp:spPr>
        <a:xfrm>
          <a:off x="1659" y="24"/>
          <a:ext cx="1935754" cy="991195"/>
        </a:xfrm>
        <a:prstGeom prst="roundRect">
          <a:avLst/>
        </a:prstGeom>
        <a:solidFill>
          <a:srgbClr val="AF451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</a:rPr>
            <a:t>Data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50045" y="48410"/>
        <a:ext cx="1838982" cy="894423"/>
      </dsp:txXfrm>
    </dsp:sp>
    <dsp:sp modelId="{C071A9A9-A82C-4935-941E-8B91003F9600}">
      <dsp:nvSpPr>
        <dsp:cNvPr id="0" name=""/>
        <dsp:cNvSpPr/>
      </dsp:nvSpPr>
      <dsp:spPr>
        <a:xfrm rot="5400000">
          <a:off x="4613640" y="-1452867"/>
          <a:ext cx="792956" cy="5978490"/>
        </a:xfrm>
        <a:prstGeom prst="round2SameRect">
          <a:avLst/>
        </a:prstGeom>
        <a:solidFill>
          <a:srgbClr val="00FF00">
            <a:alpha val="90000"/>
          </a:srgb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rgbClr val="464749"/>
              </a:solidFill>
            </a:rPr>
            <a:t>Facts</a:t>
          </a:r>
          <a:r>
            <a:rPr lang="en-US" sz="1800" kern="1200" dirty="0" smtClean="0">
              <a:solidFill>
                <a:schemeClr val="bg1"/>
              </a:solidFill>
            </a:rPr>
            <a:t> </a:t>
          </a:r>
          <a:r>
            <a:rPr lang="en-US" sz="1800" kern="1200" dirty="0" smtClean="0">
              <a:solidFill>
                <a:srgbClr val="464749"/>
              </a:solidFill>
            </a:rPr>
            <a:t>that are relevant to the recipient</a:t>
          </a:r>
          <a:endParaRPr lang="en-US" sz="1800" kern="1200" dirty="0">
            <a:solidFill>
              <a:srgbClr val="464749"/>
            </a:solidFill>
          </a:endParaRPr>
        </a:p>
      </dsp:txBody>
      <dsp:txXfrm rot="-5400000">
        <a:off x="2020874" y="1178608"/>
        <a:ext cx="5939781" cy="715538"/>
      </dsp:txXfrm>
    </dsp:sp>
    <dsp:sp modelId="{53AC3487-BD26-4B65-8C83-FB1D1E34871A}">
      <dsp:nvSpPr>
        <dsp:cNvPr id="0" name=""/>
        <dsp:cNvSpPr/>
      </dsp:nvSpPr>
      <dsp:spPr>
        <a:xfrm>
          <a:off x="1659" y="1040779"/>
          <a:ext cx="2019213" cy="991195"/>
        </a:xfrm>
        <a:prstGeom prst="roundRect">
          <a:avLst/>
        </a:prstGeom>
        <a:solidFill>
          <a:srgbClr val="00FF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464749"/>
              </a:solidFill>
            </a:rPr>
            <a:t>Information</a:t>
          </a:r>
          <a:endParaRPr lang="en-US" sz="1800" kern="1200" dirty="0">
            <a:solidFill>
              <a:srgbClr val="464749"/>
            </a:solidFill>
          </a:endParaRPr>
        </a:p>
      </dsp:txBody>
      <dsp:txXfrm>
        <a:off x="50045" y="1089165"/>
        <a:ext cx="1922441" cy="89442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D6741E-77BD-4D99-9159-A99B064A3BB0}">
      <dsp:nvSpPr>
        <dsp:cNvPr id="0" name=""/>
        <dsp:cNvSpPr/>
      </dsp:nvSpPr>
      <dsp:spPr>
        <a:xfrm>
          <a:off x="1430204" y="810081"/>
          <a:ext cx="3346149" cy="3346149"/>
        </a:xfrm>
        <a:prstGeom prst="blockArc">
          <a:avLst>
            <a:gd name="adj1" fmla="val 9533957"/>
            <a:gd name="adj2" fmla="val 15942215"/>
            <a:gd name="adj3" fmla="val 4636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CA4B79-F7BC-4F4F-A8BA-39DC3BE88D80}">
      <dsp:nvSpPr>
        <dsp:cNvPr id="0" name=""/>
        <dsp:cNvSpPr/>
      </dsp:nvSpPr>
      <dsp:spPr>
        <a:xfrm>
          <a:off x="1322145" y="583574"/>
          <a:ext cx="3346149" cy="3346149"/>
        </a:xfrm>
        <a:prstGeom prst="blockArc">
          <a:avLst>
            <a:gd name="adj1" fmla="val 1845962"/>
            <a:gd name="adj2" fmla="val 9005538"/>
            <a:gd name="adj3" fmla="val 4636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C2288A-6A7B-4C41-A717-14A7EC33BF94}">
      <dsp:nvSpPr>
        <dsp:cNvPr id="0" name=""/>
        <dsp:cNvSpPr/>
      </dsp:nvSpPr>
      <dsp:spPr>
        <a:xfrm>
          <a:off x="1209391" y="811710"/>
          <a:ext cx="3346149" cy="3346149"/>
        </a:xfrm>
        <a:prstGeom prst="blockArc">
          <a:avLst>
            <a:gd name="adj1" fmla="val 16407064"/>
            <a:gd name="adj2" fmla="val 1310123"/>
            <a:gd name="adj3" fmla="val 4636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467798-D90E-46AC-87E6-25B1BCC6D032}">
      <dsp:nvSpPr>
        <dsp:cNvPr id="0" name=""/>
        <dsp:cNvSpPr/>
      </dsp:nvSpPr>
      <dsp:spPr>
        <a:xfrm>
          <a:off x="2181911" y="1567628"/>
          <a:ext cx="1604516" cy="1415741"/>
        </a:xfrm>
        <a:prstGeom prst="ellipse">
          <a:avLst/>
        </a:prstGeom>
        <a:solidFill>
          <a:srgbClr val="FF0000"/>
        </a:solidFill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Core Skills</a:t>
          </a:r>
          <a:endParaRPr lang="en-US" sz="1800" kern="1200" dirty="0"/>
        </a:p>
      </dsp:txBody>
      <dsp:txXfrm>
        <a:off x="2416887" y="1774958"/>
        <a:ext cx="1134564" cy="1001081"/>
      </dsp:txXfrm>
    </dsp:sp>
    <dsp:sp modelId="{12A1C4B2-FB06-41C4-AE9D-16CB968196D9}">
      <dsp:nvSpPr>
        <dsp:cNvPr id="0" name=""/>
        <dsp:cNvSpPr/>
      </dsp:nvSpPr>
      <dsp:spPr>
        <a:xfrm>
          <a:off x="1937315" y="112467"/>
          <a:ext cx="2087055" cy="1481971"/>
        </a:xfrm>
        <a:prstGeom prst="ellipse">
          <a:avLst/>
        </a:prstGeom>
        <a:solidFill>
          <a:srgbClr val="FFC000"/>
        </a:solidFill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rgbClr val="464749"/>
              </a:solidFill>
            </a:rPr>
            <a:t>Self Awareness</a:t>
          </a:r>
          <a:endParaRPr lang="en-US" sz="1400" kern="1200" dirty="0">
            <a:solidFill>
              <a:srgbClr val="464749"/>
            </a:solidFill>
          </a:endParaRPr>
        </a:p>
      </dsp:txBody>
      <dsp:txXfrm>
        <a:off x="2242957" y="329497"/>
        <a:ext cx="1475771" cy="1047911"/>
      </dsp:txXfrm>
    </dsp:sp>
    <dsp:sp modelId="{C900A956-36AF-4AAD-9F7E-9A502D7828FF}">
      <dsp:nvSpPr>
        <dsp:cNvPr id="0" name=""/>
        <dsp:cNvSpPr/>
      </dsp:nvSpPr>
      <dsp:spPr>
        <a:xfrm>
          <a:off x="3351624" y="2316882"/>
          <a:ext cx="2095770" cy="1551527"/>
        </a:xfrm>
        <a:prstGeom prst="ellipse">
          <a:avLst/>
        </a:prstGeom>
        <a:solidFill>
          <a:srgbClr val="009900"/>
        </a:solidFill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rgbClr val="464749"/>
              </a:solidFill>
            </a:rPr>
            <a:t>Motivating</a:t>
          </a:r>
          <a:endParaRPr lang="en-US" sz="1400" kern="1200" dirty="0">
            <a:solidFill>
              <a:srgbClr val="464749"/>
            </a:solidFill>
          </a:endParaRPr>
        </a:p>
      </dsp:txBody>
      <dsp:txXfrm>
        <a:off x="3658542" y="2544098"/>
        <a:ext cx="1481934" cy="1097095"/>
      </dsp:txXfrm>
    </dsp:sp>
    <dsp:sp modelId="{5DD2DE80-A153-4FC6-86F9-78145289C87D}">
      <dsp:nvSpPr>
        <dsp:cNvPr id="0" name=""/>
        <dsp:cNvSpPr/>
      </dsp:nvSpPr>
      <dsp:spPr>
        <a:xfrm>
          <a:off x="658340" y="2316886"/>
          <a:ext cx="1840448" cy="1509257"/>
        </a:xfrm>
        <a:prstGeom prst="ellipse">
          <a:avLst/>
        </a:prstGeom>
        <a:solidFill>
          <a:srgbClr val="00B0F0"/>
        </a:solidFill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rgbClr val="464749"/>
              </a:solidFill>
            </a:rPr>
            <a:t>Communicating</a:t>
          </a:r>
          <a:endParaRPr lang="en-US" sz="1400" kern="1200" dirty="0">
            <a:solidFill>
              <a:srgbClr val="464749"/>
            </a:solidFill>
          </a:endParaRPr>
        </a:p>
      </dsp:txBody>
      <dsp:txXfrm>
        <a:off x="927867" y="2537912"/>
        <a:ext cx="1301394" cy="10672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image" Target="../media/image6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EF65B0D-30E5-48BB-8A92-C3D4B6F7D956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0775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3B930B-A170-4261-A580-A5F3511F22C1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4246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A807A2-38C2-49C5-A0A3-94EA2C4E0194}" type="slidenum">
              <a:rPr lang="en-US"/>
              <a:pPr/>
              <a:t>138</a:t>
            </a:fld>
            <a:endParaRPr lang="en-US" dirty="0"/>
          </a:p>
        </p:txBody>
      </p:sp>
      <p:sp>
        <p:nvSpPr>
          <p:cNvPr id="371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2700" y="838200"/>
            <a:ext cx="4368800" cy="3276600"/>
          </a:xfrm>
          <a:ln/>
        </p:spPr>
      </p:sp>
      <p:sp>
        <p:nvSpPr>
          <p:cNvPr id="371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48040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A807A2-38C2-49C5-A0A3-94EA2C4E0194}" type="slidenum">
              <a:rPr lang="en-US"/>
              <a:pPr/>
              <a:t>139</a:t>
            </a:fld>
            <a:endParaRPr lang="en-US" dirty="0"/>
          </a:p>
        </p:txBody>
      </p:sp>
      <p:sp>
        <p:nvSpPr>
          <p:cNvPr id="371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2700" y="838200"/>
            <a:ext cx="4368800" cy="3276600"/>
          </a:xfrm>
          <a:ln/>
        </p:spPr>
      </p:sp>
      <p:sp>
        <p:nvSpPr>
          <p:cNvPr id="371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878333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A807A2-38C2-49C5-A0A3-94EA2C4E0194}" type="slidenum">
              <a:rPr lang="en-US"/>
              <a:pPr/>
              <a:t>140</a:t>
            </a:fld>
            <a:endParaRPr lang="en-US" dirty="0"/>
          </a:p>
        </p:txBody>
      </p:sp>
      <p:sp>
        <p:nvSpPr>
          <p:cNvPr id="371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2700" y="838200"/>
            <a:ext cx="4368800" cy="3276600"/>
          </a:xfrm>
          <a:ln/>
        </p:spPr>
      </p:sp>
      <p:sp>
        <p:nvSpPr>
          <p:cNvPr id="371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12881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A807A2-38C2-49C5-A0A3-94EA2C4E0194}" type="slidenum">
              <a:rPr lang="en-US"/>
              <a:pPr/>
              <a:t>141</a:t>
            </a:fld>
            <a:endParaRPr lang="en-US" dirty="0"/>
          </a:p>
        </p:txBody>
      </p:sp>
      <p:sp>
        <p:nvSpPr>
          <p:cNvPr id="371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2700" y="838200"/>
            <a:ext cx="4368800" cy="3276600"/>
          </a:xfrm>
          <a:ln/>
        </p:spPr>
      </p:sp>
      <p:sp>
        <p:nvSpPr>
          <p:cNvPr id="371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369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A807A2-38C2-49C5-A0A3-94EA2C4E0194}" type="slidenum">
              <a:rPr lang="en-US"/>
              <a:pPr/>
              <a:t>145</a:t>
            </a:fld>
            <a:endParaRPr lang="en-US" dirty="0"/>
          </a:p>
        </p:txBody>
      </p:sp>
      <p:sp>
        <p:nvSpPr>
          <p:cNvPr id="371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2700" y="838200"/>
            <a:ext cx="4368800" cy="3276600"/>
          </a:xfrm>
          <a:ln/>
        </p:spPr>
      </p:sp>
      <p:sp>
        <p:nvSpPr>
          <p:cNvPr id="371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564088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A807A2-38C2-49C5-A0A3-94EA2C4E0194}" type="slidenum">
              <a:rPr lang="en-US"/>
              <a:pPr/>
              <a:t>147</a:t>
            </a:fld>
            <a:endParaRPr lang="en-US" dirty="0"/>
          </a:p>
        </p:txBody>
      </p:sp>
      <p:sp>
        <p:nvSpPr>
          <p:cNvPr id="371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2700" y="838200"/>
            <a:ext cx="4368800" cy="3276600"/>
          </a:xfrm>
          <a:ln/>
        </p:spPr>
      </p:sp>
      <p:sp>
        <p:nvSpPr>
          <p:cNvPr id="371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60673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Watch for Animation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F65B0D-30E5-48BB-8A92-C3D4B6F7D956}" type="slidenum">
              <a:rPr lang="en-US" smtClean="0"/>
              <a:pPr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7044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F74AA4-2C55-4B8A-BF5D-4B62A12B7BF4}" type="slidenum">
              <a:rPr lang="en-US"/>
              <a:pPr/>
              <a:t>201</a:t>
            </a:fld>
            <a:endParaRPr lang="en-US" dirty="0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4491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F74AA4-2C55-4B8A-BF5D-4B62A12B7BF4}" type="slidenum">
              <a:rPr lang="en-US"/>
              <a:pPr/>
              <a:t>202</a:t>
            </a:fld>
            <a:endParaRPr lang="en-US" dirty="0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874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F74AA4-2C55-4B8A-BF5D-4B62A12B7BF4}" type="slidenum">
              <a:rPr lang="en-US"/>
              <a:pPr/>
              <a:t>207</a:t>
            </a:fld>
            <a:endParaRPr lang="en-US" dirty="0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833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EEAFB-CBA9-4D62-9A76-B3C4ED4D4378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7318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32FE6D-D610-4AF7-8DCD-B913C2CECD7E}" type="slidenum">
              <a:rPr lang="en-US"/>
              <a:pPr/>
              <a:t>209</a:t>
            </a:fld>
            <a:endParaRPr lang="en-US" dirty="0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7245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122CBE-7E8D-4110-9061-FC45FF5B8DD1}" type="slidenum">
              <a:rPr lang="en-US"/>
              <a:pPr/>
              <a:t>210</a:t>
            </a:fld>
            <a:endParaRPr lang="en-US" dirty="0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2700" y="838200"/>
            <a:ext cx="4368800" cy="3276600"/>
          </a:xfrm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5279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122CBE-7E8D-4110-9061-FC45FF5B8DD1}" type="slidenum">
              <a:rPr lang="en-US"/>
              <a:pPr/>
              <a:t>211</a:t>
            </a:fld>
            <a:endParaRPr lang="en-US" dirty="0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2700" y="838200"/>
            <a:ext cx="4368800" cy="3276600"/>
          </a:xfrm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9746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122CBE-7E8D-4110-9061-FC45FF5B8DD1}" type="slidenum">
              <a:rPr lang="en-US"/>
              <a:pPr/>
              <a:t>212</a:t>
            </a:fld>
            <a:endParaRPr lang="en-US" dirty="0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2700" y="838200"/>
            <a:ext cx="4368800" cy="3276600"/>
          </a:xfrm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6793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122CBE-7E8D-4110-9061-FC45FF5B8DD1}" type="slidenum">
              <a:rPr lang="en-US"/>
              <a:pPr/>
              <a:t>213</a:t>
            </a:fld>
            <a:endParaRPr lang="en-US" dirty="0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2700" y="838200"/>
            <a:ext cx="4368800" cy="3276600"/>
          </a:xfrm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8868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122CBE-7E8D-4110-9061-FC45FF5B8DD1}" type="slidenum">
              <a:rPr lang="en-US"/>
              <a:pPr/>
              <a:t>214</a:t>
            </a:fld>
            <a:endParaRPr lang="en-US" dirty="0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2700" y="838200"/>
            <a:ext cx="4368800" cy="3276600"/>
          </a:xfrm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4172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122CBE-7E8D-4110-9061-FC45FF5B8DD1}" type="slidenum">
              <a:rPr lang="en-US"/>
              <a:pPr/>
              <a:t>215</a:t>
            </a:fld>
            <a:endParaRPr lang="en-US" dirty="0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2700" y="838200"/>
            <a:ext cx="4368800" cy="3276600"/>
          </a:xfrm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0214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122CBE-7E8D-4110-9061-FC45FF5B8DD1}" type="slidenum">
              <a:rPr lang="en-US"/>
              <a:pPr/>
              <a:t>216</a:t>
            </a:fld>
            <a:endParaRPr lang="en-US" dirty="0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2700" y="838200"/>
            <a:ext cx="4368800" cy="3276600"/>
          </a:xfrm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9121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EEAFB-CBA9-4D62-9A76-B3C4ED4D4378}" type="slidenum">
              <a:rPr lang="en-US" smtClean="0"/>
              <a:pPr/>
              <a:t>217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8964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EEAFB-CBA9-4D62-9A76-B3C4ED4D4378}" type="slidenum">
              <a:rPr lang="en-US" smtClean="0"/>
              <a:pPr/>
              <a:t>218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590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F65B0D-30E5-48BB-8A92-C3D4B6F7D95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0990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5FF4A2-C4C8-42E8-AF3B-26ADAF1FCAE4}" type="slidenum">
              <a:rPr lang="en-US"/>
              <a:pPr/>
              <a:t>219</a:t>
            </a:fld>
            <a:endParaRPr lang="en-US" dirty="0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0528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5FF4A2-C4C8-42E8-AF3B-26ADAF1FCAE4}" type="slidenum">
              <a:rPr lang="en-US"/>
              <a:pPr/>
              <a:t>220</a:t>
            </a:fld>
            <a:endParaRPr lang="en-US" dirty="0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5805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5FF4A2-C4C8-42E8-AF3B-26ADAF1FCAE4}" type="slidenum">
              <a:rPr lang="en-US"/>
              <a:pPr/>
              <a:t>221</a:t>
            </a:fld>
            <a:endParaRPr lang="en-US" dirty="0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9059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EEAFB-CBA9-4D62-9A76-B3C4ED4D4378}" type="slidenum">
              <a:rPr lang="en-US" smtClean="0"/>
              <a:pPr/>
              <a:t>222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3772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EEAFB-CBA9-4D62-9A76-B3C4ED4D4378}" type="slidenum">
              <a:rPr lang="en-US" smtClean="0"/>
              <a:pPr/>
              <a:t>223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255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Reinforce that you</a:t>
            </a:r>
            <a:r>
              <a:rPr lang="en-US" baseline="0" dirty="0" smtClean="0"/>
              <a:t> must decide what you want people to remember.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F65B0D-30E5-48BB-8A92-C3D4B6F7D956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114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</a:t>
            </a:r>
            <a:r>
              <a:rPr lang="en-US" baseline="0" dirty="0" smtClean="0"/>
              <a:t> may be unfair to remark that for George W Bush it was because many people thought that he could not read!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F65B0D-30E5-48BB-8A92-C3D4B6F7D956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297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D3EEA6-6D31-4096-93C6-FADB65A7690A}" type="slidenum">
              <a:rPr lang="en-US"/>
              <a:pPr/>
              <a:t>116</a:t>
            </a:fld>
            <a:endParaRPr lang="en-US" dirty="0"/>
          </a:p>
        </p:txBody>
      </p:sp>
      <p:sp>
        <p:nvSpPr>
          <p:cNvPr id="364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4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Follow</a:t>
            </a:r>
            <a:r>
              <a:rPr lang="en-US" baseline="0" dirty="0" smtClean="0"/>
              <a:t> Animation for flow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79470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Note: MBO does not apply to factory production line workers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F65B0D-30E5-48BB-8A92-C3D4B6F7D956}" type="slidenum">
              <a:rPr lang="en-US" smtClean="0"/>
              <a:pPr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236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A807A2-38C2-49C5-A0A3-94EA2C4E0194}" type="slidenum">
              <a:rPr lang="en-US"/>
              <a:pPr/>
              <a:t>135</a:t>
            </a:fld>
            <a:endParaRPr lang="en-US" dirty="0"/>
          </a:p>
        </p:txBody>
      </p:sp>
      <p:sp>
        <p:nvSpPr>
          <p:cNvPr id="371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2700" y="838200"/>
            <a:ext cx="4368800" cy="3276600"/>
          </a:xfrm>
          <a:ln/>
        </p:spPr>
      </p:sp>
      <p:sp>
        <p:nvSpPr>
          <p:cNvPr id="371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05057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A807A2-38C2-49C5-A0A3-94EA2C4E0194}" type="slidenum">
              <a:rPr lang="en-US"/>
              <a:pPr/>
              <a:t>137</a:t>
            </a:fld>
            <a:endParaRPr lang="en-US" dirty="0"/>
          </a:p>
        </p:txBody>
      </p:sp>
      <p:sp>
        <p:nvSpPr>
          <p:cNvPr id="371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2700" y="838200"/>
            <a:ext cx="4368800" cy="3276600"/>
          </a:xfrm>
          <a:ln/>
        </p:spPr>
      </p:sp>
      <p:sp>
        <p:nvSpPr>
          <p:cNvPr id="371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62247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4" name="Picture 14" descr="grey_outlin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129" name="Rectangle 9"/>
          <p:cNvSpPr>
            <a:spLocks noChangeArrowheads="1"/>
          </p:cNvSpPr>
          <p:nvPr/>
        </p:nvSpPr>
        <p:spPr bwMode="auto">
          <a:xfrm>
            <a:off x="142844" y="5786454"/>
            <a:ext cx="8610600" cy="755650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130" name="Line 10"/>
          <p:cNvSpPr>
            <a:spLocks noChangeShapeType="1"/>
          </p:cNvSpPr>
          <p:nvPr/>
        </p:nvSpPr>
        <p:spPr bwMode="auto">
          <a:xfrm>
            <a:off x="273050" y="5791200"/>
            <a:ext cx="8610600" cy="0"/>
          </a:xfrm>
          <a:prstGeom prst="line">
            <a:avLst/>
          </a:prstGeom>
          <a:noFill/>
          <a:ln w="31750">
            <a:solidFill>
              <a:srgbClr val="D9D9D9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5131" name="Line 11"/>
          <p:cNvSpPr>
            <a:spLocks noChangeShapeType="1"/>
          </p:cNvSpPr>
          <p:nvPr/>
        </p:nvSpPr>
        <p:spPr bwMode="auto">
          <a:xfrm>
            <a:off x="273050" y="6534150"/>
            <a:ext cx="8610600" cy="0"/>
          </a:xfrm>
          <a:prstGeom prst="line">
            <a:avLst/>
          </a:prstGeom>
          <a:noFill/>
          <a:ln w="31750">
            <a:solidFill>
              <a:srgbClr val="D9D9D9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5127" name="Picture 7" descr="home_img_0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463" y="1243013"/>
            <a:ext cx="8601075" cy="4371975"/>
          </a:xfrm>
          <a:prstGeom prst="rect">
            <a:avLst/>
          </a:prstGeom>
          <a:noFill/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43200" y="2870200"/>
            <a:ext cx="3657600" cy="4572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43200" y="3317875"/>
            <a:ext cx="4876800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Folio Std Light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681788" y="6172200"/>
            <a:ext cx="2133600" cy="2286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999999"/>
                </a:solidFill>
              </a:defRPr>
            </a:lvl1pPr>
          </a:lstStyle>
          <a:p>
            <a:fld id="{C64EC2AE-923F-41F6-8F28-BA82DCAF80DA}" type="datetime3">
              <a:rPr lang="en-US"/>
              <a:pPr/>
              <a:t>13 June 2017</a:t>
            </a:fld>
            <a:endParaRPr lang="en-US" dirty="0"/>
          </a:p>
        </p:txBody>
      </p:sp>
      <p:pic>
        <p:nvPicPr>
          <p:cNvPr id="5135" name="Picture 15" descr="choy_logo_0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1625" y="255588"/>
            <a:ext cx="2400300" cy="88582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 userDrawn="1"/>
        </p:nvSpPr>
        <p:spPr>
          <a:xfrm>
            <a:off x="5714976" y="6627168"/>
            <a:ext cx="3429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rgbClr val="464749"/>
                </a:solidFill>
                <a:latin typeface="+mn-lt"/>
              </a:rPr>
              <a:t>Copyright© Choy-Valentine and Company</a:t>
            </a:r>
            <a:r>
              <a:rPr lang="en-US" sz="900" baseline="0" dirty="0" smtClean="0">
                <a:solidFill>
                  <a:srgbClr val="464749"/>
                </a:solidFill>
                <a:latin typeface="+mn-lt"/>
              </a:rPr>
              <a:t> All Rights Reserved</a:t>
            </a:r>
            <a:endParaRPr lang="en-US" sz="900" dirty="0">
              <a:solidFill>
                <a:srgbClr val="464749"/>
              </a:solidFill>
              <a:latin typeface="+mn-l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274638"/>
            <a:ext cx="2133600" cy="59737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74638"/>
            <a:ext cx="6248400" cy="59737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grey_outline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1033" name="Picture 9" descr="secondary_hdr_03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71463" y="228600"/>
            <a:ext cx="8601075" cy="762000"/>
          </a:xfrm>
          <a:prstGeom prst="rect">
            <a:avLst/>
          </a:prstGeom>
          <a:noFill/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274638"/>
            <a:ext cx="85344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2243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7" name="Picture 13" descr="HomePage_Image1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543800" y="6256338"/>
            <a:ext cx="1600200" cy="601662"/>
          </a:xfrm>
          <a:prstGeom prst="rect">
            <a:avLst/>
          </a:prstGeom>
          <a:noFill/>
        </p:spPr>
      </p:pic>
      <p:sp>
        <p:nvSpPr>
          <p:cNvPr id="1038" name="Text Box 14"/>
          <p:cNvSpPr txBox="1">
            <a:spLocks noChangeArrowheads="1"/>
          </p:cNvSpPr>
          <p:nvPr/>
        </p:nvSpPr>
        <p:spPr bwMode="auto">
          <a:xfrm>
            <a:off x="2786050" y="6629400"/>
            <a:ext cx="357190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900" dirty="0">
                <a:solidFill>
                  <a:srgbClr val="464749"/>
                </a:solidFill>
                <a:latin typeface="Folio Std Medium" pitchFamily="34" charset="0"/>
              </a:rPr>
              <a:t>Copyright</a:t>
            </a:r>
            <a:r>
              <a:rPr lang="en-US" sz="900" dirty="0">
                <a:solidFill>
                  <a:srgbClr val="464749"/>
                </a:solidFill>
                <a:latin typeface="Folio Std Medium" pitchFamily="34" charset="0"/>
                <a:cs typeface="Arial" charset="0"/>
              </a:rPr>
              <a:t>© Choy-Valentine </a:t>
            </a:r>
            <a:r>
              <a:rPr lang="en-US" sz="900" dirty="0" smtClean="0">
                <a:solidFill>
                  <a:srgbClr val="464749"/>
                </a:solidFill>
                <a:latin typeface="Folio Std Medium" pitchFamily="34" charset="0"/>
                <a:cs typeface="Arial" charset="0"/>
              </a:rPr>
              <a:t>and</a:t>
            </a:r>
            <a:r>
              <a:rPr lang="en-US" sz="900" baseline="0" dirty="0" smtClean="0">
                <a:solidFill>
                  <a:srgbClr val="464749"/>
                </a:solidFill>
                <a:latin typeface="Folio Std Medium" pitchFamily="34" charset="0"/>
                <a:cs typeface="Arial" charset="0"/>
              </a:rPr>
              <a:t> Company</a:t>
            </a:r>
            <a:r>
              <a:rPr lang="en-US" sz="900" dirty="0" smtClean="0">
                <a:solidFill>
                  <a:srgbClr val="464749"/>
                </a:solidFill>
                <a:latin typeface="Folio Std Medium" pitchFamily="34" charset="0"/>
                <a:cs typeface="Arial" charset="0"/>
              </a:rPr>
              <a:t>. </a:t>
            </a:r>
            <a:r>
              <a:rPr lang="en-US" sz="900" dirty="0">
                <a:solidFill>
                  <a:srgbClr val="464749"/>
                </a:solidFill>
                <a:latin typeface="Folio Std Medium" pitchFamily="34" charset="0"/>
                <a:cs typeface="Arial" charset="0"/>
              </a:rPr>
              <a:t>All </a:t>
            </a:r>
            <a:r>
              <a:rPr lang="en-US" sz="900" dirty="0" smtClean="0">
                <a:solidFill>
                  <a:srgbClr val="464749"/>
                </a:solidFill>
                <a:latin typeface="Folio Std Medium" pitchFamily="34" charset="0"/>
                <a:cs typeface="Arial" charset="0"/>
              </a:rPr>
              <a:t>Rights </a:t>
            </a:r>
            <a:r>
              <a:rPr lang="en-US" sz="900" dirty="0">
                <a:solidFill>
                  <a:srgbClr val="464749"/>
                </a:solidFill>
                <a:latin typeface="Folio Std Medium" pitchFamily="34" charset="0"/>
                <a:cs typeface="Arial" charset="0"/>
              </a:rPr>
              <a:t>R</a:t>
            </a:r>
            <a:r>
              <a:rPr lang="en-US" sz="900" dirty="0" smtClean="0">
                <a:solidFill>
                  <a:srgbClr val="464749"/>
                </a:solidFill>
                <a:latin typeface="Folio Std Medium" pitchFamily="34" charset="0"/>
                <a:cs typeface="Arial" charset="0"/>
              </a:rPr>
              <a:t>eserved</a:t>
            </a:r>
            <a:endParaRPr lang="en-US" sz="900" dirty="0">
              <a:solidFill>
                <a:srgbClr val="464749"/>
              </a:solidFill>
              <a:latin typeface="Folio Std Medium" pitchFamily="34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AF451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AF4516"/>
          </a:solidFill>
          <a:latin typeface="Folio Std Light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AF4516"/>
          </a:solidFill>
          <a:latin typeface="Folio Std Light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AF4516"/>
          </a:solidFill>
          <a:latin typeface="Folio Std Light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AF4516"/>
          </a:solidFill>
          <a:latin typeface="Folio Std Light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AF4516"/>
          </a:solidFill>
          <a:latin typeface="Folio Std Light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AF4516"/>
          </a:solidFill>
          <a:latin typeface="Folio Std Light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AF4516"/>
          </a:solidFill>
          <a:latin typeface="Folio Std Light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AF4516"/>
          </a:solidFill>
          <a:latin typeface="Folio Std Light" pitchFamily="34" charset="0"/>
        </a:defRPr>
      </a:lvl9pPr>
    </p:titleStyle>
    <p:bodyStyle>
      <a:lvl1pPr algn="l" rtl="0" eaLnBrk="1" fontAlgn="base" hangingPunct="1">
        <a:lnSpc>
          <a:spcPct val="80000"/>
        </a:lnSpc>
        <a:spcBef>
          <a:spcPct val="20000"/>
        </a:spcBef>
        <a:spcAft>
          <a:spcPct val="0"/>
        </a:spcAft>
        <a:defRPr sz="2400">
          <a:solidFill>
            <a:srgbClr val="464749"/>
          </a:solidFill>
          <a:latin typeface="+mn-lt"/>
          <a:ea typeface="+mn-ea"/>
          <a:cs typeface="+mn-cs"/>
        </a:defRPr>
      </a:lvl1pPr>
      <a:lvl2pPr marL="460375" indent="-287338" algn="l" rtl="0" eaLnBrk="1" fontAlgn="base" hangingPunct="1">
        <a:lnSpc>
          <a:spcPct val="80000"/>
        </a:lnSpc>
        <a:spcBef>
          <a:spcPct val="20000"/>
        </a:spcBef>
        <a:spcAft>
          <a:spcPct val="0"/>
        </a:spcAft>
        <a:buChar char="•"/>
        <a:defRPr sz="2200">
          <a:solidFill>
            <a:srgbClr val="AF4516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464749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rgbClr val="7D8A2E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rgbClr val="464749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rgbClr val="464749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rgbClr val="464749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rgbClr val="464749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rgbClr val="464749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6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6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Worksheet1.xls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png"/><Relationship Id="rId4" Type="http://schemas.openxmlformats.org/officeDocument/2006/relationships/image" Target="../media/image44.emf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6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57.jpeg"/><Relationship Id="rId7" Type="http://schemas.openxmlformats.org/officeDocument/2006/relationships/image" Target="../media/image61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jpeg"/><Relationship Id="rId4" Type="http://schemas.openxmlformats.org/officeDocument/2006/relationships/image" Target="../media/image58.png"/><Relationship Id="rId9" Type="http://schemas.openxmlformats.org/officeDocument/2006/relationships/image" Target="../media/image6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5.emf"/><Relationship Id="rId5" Type="http://schemas.openxmlformats.org/officeDocument/2006/relationships/oleObject" Target="../embeddings/Microsoft_Excel_97-2003_Worksheet2.xls"/><Relationship Id="rId4" Type="http://schemas.openxmlformats.org/officeDocument/2006/relationships/image" Target="../media/image64.emf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7" Type="http://schemas.openxmlformats.org/officeDocument/2006/relationships/image" Target="../media/image6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42.jpe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image" Target="../media/image6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76.emf"/><Relationship Id="rId4" Type="http://schemas.openxmlformats.org/officeDocument/2006/relationships/oleObject" Target="../embeddings/oleObject1.bin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83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jpe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8.jpeg"/><Relationship Id="rId7" Type="http://schemas.openxmlformats.org/officeDocument/2006/relationships/image" Target="../media/image9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jpeg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6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6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6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6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6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6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dt" sz="half" idx="2"/>
          </p:nvPr>
        </p:nvSpPr>
        <p:spPr>
          <a:ln/>
        </p:spPr>
        <p:txBody>
          <a:bodyPr/>
          <a:lstStyle/>
          <a:p>
            <a:fld id="{1ED34091-0512-4D50-9DD8-3E0DC3AE07A5}" type="datetime3">
              <a:rPr lang="en-US"/>
              <a:pPr/>
              <a:t>13 June 2017</a:t>
            </a:fld>
            <a:endParaRPr lang="en-US" dirty="0"/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43200" y="2870200"/>
            <a:ext cx="5900766" cy="915990"/>
          </a:xfrm>
        </p:spPr>
        <p:txBody>
          <a:bodyPr/>
          <a:lstStyle/>
          <a:p>
            <a:r>
              <a:rPr lang="en-US" sz="1800" dirty="0" smtClean="0"/>
              <a:t>Leadership at Transwarp – Chasing Perfection</a:t>
            </a:r>
            <a:endParaRPr lang="en-US" sz="1800" dirty="0"/>
          </a:p>
        </p:txBody>
      </p:sp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285720" y="6000768"/>
            <a:ext cx="36956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 smtClean="0">
                <a:solidFill>
                  <a:srgbClr val="7D8A2E"/>
                </a:solidFill>
              </a:rPr>
              <a:t>Choy-Valentine and Company</a:t>
            </a:r>
            <a:endParaRPr lang="en-US" b="1" dirty="0">
              <a:solidFill>
                <a:srgbClr val="7D8A2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sz="1800" dirty="0" smtClean="0"/>
              <a:t>1. What </a:t>
            </a:r>
            <a:r>
              <a:rPr lang="en-GB" sz="1800" dirty="0"/>
              <a:t>it means to be a </a:t>
            </a:r>
            <a:r>
              <a:rPr lang="en-GB" sz="1800" dirty="0" smtClean="0"/>
              <a:t>Leader</a:t>
            </a:r>
            <a:endParaRPr lang="en-GB" sz="18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3224022" y="1828467"/>
            <a:ext cx="3272019" cy="2142857"/>
            <a:chOff x="3500571" y="2357571"/>
            <a:chExt cx="2511589" cy="214285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00571" y="2357571"/>
              <a:ext cx="2142857" cy="2142857"/>
            </a:xfrm>
            <a:prstGeom prst="rect">
              <a:avLst/>
            </a:prstGeom>
            <a:ln>
              <a:noFill/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4788024" y="3645024"/>
              <a:ext cx="122413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Leader</a:t>
              </a:r>
              <a:endParaRPr lang="en-US" dirty="0">
                <a:latin typeface="+mn-lt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95536" y="1412776"/>
            <a:ext cx="8443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464748"/>
                </a:solidFill>
                <a:latin typeface="+mn-lt"/>
              </a:rPr>
              <a:t>What happens when you “step over the line” and become a Leader?</a:t>
            </a:r>
            <a:endParaRPr lang="en-US" dirty="0">
              <a:solidFill>
                <a:srgbClr val="464748"/>
              </a:solidFill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07704" y="4117359"/>
            <a:ext cx="5328592" cy="2162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464748"/>
                </a:solidFill>
                <a:latin typeface="+mn-lt"/>
              </a:rPr>
              <a:t>You now have special responsibilities – </a:t>
            </a:r>
          </a:p>
          <a:p>
            <a:endParaRPr lang="en-US" sz="600" dirty="0" smtClean="0">
              <a:solidFill>
                <a:srgbClr val="464748"/>
              </a:solidFill>
              <a:latin typeface="+mn-lt"/>
            </a:endParaRP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464748"/>
                </a:solidFill>
                <a:latin typeface="+mn-lt"/>
              </a:rPr>
              <a:t>To Transwarp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464748"/>
                </a:solidFill>
                <a:latin typeface="+mn-lt"/>
              </a:rPr>
              <a:t>To your people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464748"/>
                </a:solidFill>
                <a:latin typeface="+mn-lt"/>
              </a:rPr>
              <a:t>To your peers and colleagues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464748"/>
                </a:solidFill>
                <a:latin typeface="+mn-lt"/>
              </a:rPr>
              <a:t>To Transwarp customers and investors</a:t>
            </a:r>
            <a:endParaRPr lang="en-US" sz="1400" dirty="0" smtClean="0">
              <a:solidFill>
                <a:srgbClr val="464748"/>
              </a:solidFill>
              <a:latin typeface="+mn-lt"/>
            </a:endParaRP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700" dirty="0">
              <a:solidFill>
                <a:srgbClr val="464748"/>
              </a:solidFill>
              <a:latin typeface="+mn-lt"/>
            </a:endParaRPr>
          </a:p>
          <a:p>
            <a:pPr lvl="1" algn="ctr"/>
            <a:r>
              <a:rPr lang="en-US" sz="1600" dirty="0" smtClean="0">
                <a:solidFill>
                  <a:srgbClr val="464748"/>
                </a:solidFill>
                <a:latin typeface="+mn-lt"/>
              </a:rPr>
              <a:t>And they have expectations on you!</a:t>
            </a:r>
            <a:endParaRPr lang="en-US" sz="1600" dirty="0">
              <a:solidFill>
                <a:srgbClr val="464748"/>
              </a:solidFill>
              <a:latin typeface="+mn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742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4. The Core Skills of the Transwarp Leader - Motivating</a:t>
            </a:r>
            <a:endParaRPr lang="en-US" sz="1800" dirty="0"/>
          </a:p>
        </p:txBody>
      </p: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428596" y="1142984"/>
          <a:ext cx="8215371" cy="454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1901"/>
                <a:gridCol w="428628"/>
                <a:gridCol w="4214842"/>
              </a:tblGrid>
              <a:tr h="603240">
                <a:tc gridSpan="3">
                  <a:txBody>
                    <a:bodyPr/>
                    <a:lstStyle/>
                    <a:p>
                      <a:pPr algn="ctr"/>
                      <a:r>
                        <a:rPr lang="en-US" b="0" baseline="0" dirty="0" smtClean="0">
                          <a:solidFill>
                            <a:srgbClr val="464749"/>
                          </a:solidFill>
                        </a:rPr>
                        <a:t> Team</a:t>
                      </a:r>
                      <a:r>
                        <a:rPr lang="en-US" b="0" dirty="0" smtClean="0">
                          <a:solidFill>
                            <a:srgbClr val="464749"/>
                          </a:solidFill>
                        </a:rPr>
                        <a:t> Motivation</a:t>
                      </a:r>
                      <a:r>
                        <a:rPr lang="en-US" b="0" baseline="0" dirty="0" smtClean="0">
                          <a:solidFill>
                            <a:srgbClr val="464749"/>
                          </a:solidFill>
                        </a:rPr>
                        <a:t> Tool</a:t>
                      </a:r>
                      <a:endParaRPr lang="en-US" b="0" dirty="0">
                        <a:solidFill>
                          <a:srgbClr val="46474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03240">
                <a:tc gridSpan="3"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464749"/>
                          </a:solidFill>
                        </a:rPr>
                        <a:t>What is it about</a:t>
                      </a:r>
                      <a:r>
                        <a:rPr lang="en-US" b="0" baseline="0" dirty="0" smtClean="0">
                          <a:solidFill>
                            <a:srgbClr val="464749"/>
                          </a:solidFill>
                        </a:rPr>
                        <a:t> your team</a:t>
                      </a:r>
                      <a:r>
                        <a:rPr lang="en-US" b="0" dirty="0" smtClean="0">
                          <a:solidFill>
                            <a:srgbClr val="464749"/>
                          </a:solidFill>
                        </a:rPr>
                        <a:t> that will excite</a:t>
                      </a:r>
                      <a:r>
                        <a:rPr lang="en-US" b="0" baseline="0" dirty="0" smtClean="0">
                          <a:solidFill>
                            <a:srgbClr val="464749"/>
                          </a:solidFill>
                        </a:rPr>
                        <a:t> and inspire people because:-</a:t>
                      </a:r>
                      <a:endParaRPr lang="en-US" b="0" dirty="0">
                        <a:solidFill>
                          <a:srgbClr val="46474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rowSpan="3"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+mn-lt"/>
                        </a:rPr>
                        <a:t>They believe in what they are doing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A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B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C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rowSpan="3"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+mn-lt"/>
                        </a:rPr>
                        <a:t>They believe they will gain something that is good for them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A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B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C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They believe their goals are achievable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A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B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C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75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4. The Core Skills of the Transwarp Leader - Motivating</a:t>
            </a:r>
            <a:endParaRPr lang="en-US" sz="1800" dirty="0"/>
          </a:p>
        </p:txBody>
      </p:sp>
      <p:sp>
        <p:nvSpPr>
          <p:cNvPr id="49" name="TextBox 48"/>
          <p:cNvSpPr txBox="1"/>
          <p:nvPr/>
        </p:nvSpPr>
        <p:spPr>
          <a:xfrm>
            <a:off x="1142976" y="1643050"/>
            <a:ext cx="7143800" cy="2769989"/>
          </a:xfrm>
          <a:prstGeom prst="rect">
            <a:avLst/>
          </a:prstGeom>
          <a:noFill/>
          <a:ln>
            <a:solidFill>
              <a:srgbClr val="464749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 smtClean="0">
              <a:latin typeface="+mn-lt"/>
            </a:endParaRPr>
          </a:p>
          <a:p>
            <a:pPr algn="ctr"/>
            <a:r>
              <a:rPr lang="en-US" sz="2400" dirty="0" smtClean="0">
                <a:solidFill>
                  <a:srgbClr val="464748"/>
                </a:solidFill>
                <a:latin typeface="+mn-lt"/>
              </a:rPr>
              <a:t>Individual  Exercise</a:t>
            </a:r>
          </a:p>
          <a:p>
            <a:pPr algn="ctr"/>
            <a:endParaRPr lang="en-US" sz="2400" dirty="0" smtClean="0">
              <a:latin typeface="+mn-lt"/>
            </a:endParaRPr>
          </a:p>
          <a:p>
            <a:r>
              <a:rPr lang="en-US" dirty="0" smtClean="0">
                <a:solidFill>
                  <a:srgbClr val="464749"/>
                </a:solidFill>
                <a:latin typeface="+mn-lt"/>
              </a:rPr>
              <a:t>It is the kick off meeting for your team. You need to excite and inspire them.</a:t>
            </a:r>
          </a:p>
          <a:p>
            <a:endParaRPr lang="en-US" dirty="0" smtClean="0">
              <a:solidFill>
                <a:srgbClr val="464749"/>
              </a:solidFill>
              <a:latin typeface="+mn-lt"/>
            </a:endParaRPr>
          </a:p>
          <a:p>
            <a:r>
              <a:rPr lang="en-US" dirty="0" smtClean="0">
                <a:solidFill>
                  <a:srgbClr val="464749"/>
                </a:solidFill>
                <a:latin typeface="+mn-lt"/>
              </a:rPr>
              <a:t>Prepare a 5 minute speech which will excite them and make them feel excited about being in your team.</a:t>
            </a:r>
          </a:p>
          <a:p>
            <a:endParaRPr lang="en-US" dirty="0">
              <a:latin typeface="+mn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924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4. The Core Skills of the Transwarp Leader - Motivating</a:t>
            </a:r>
            <a:endParaRPr lang="en-US" sz="1800" dirty="0"/>
          </a:p>
        </p:txBody>
      </p:sp>
      <p:sp>
        <p:nvSpPr>
          <p:cNvPr id="50" name="TextBox 49"/>
          <p:cNvSpPr txBox="1"/>
          <p:nvPr/>
        </p:nvSpPr>
        <p:spPr>
          <a:xfrm>
            <a:off x="1714480" y="1357298"/>
            <a:ext cx="6000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+mn-lt"/>
              </a:rPr>
              <a:t>The Individual Level</a:t>
            </a:r>
            <a:endParaRPr lang="en-US" sz="2000" dirty="0">
              <a:latin typeface="+mn-lt"/>
            </a:endParaRPr>
          </a:p>
        </p:txBody>
      </p:sp>
      <p:sp>
        <p:nvSpPr>
          <p:cNvPr id="28" name="Down Arrow 27"/>
          <p:cNvSpPr/>
          <p:nvPr/>
        </p:nvSpPr>
        <p:spPr>
          <a:xfrm rot="5400000">
            <a:off x="7250925" y="3536157"/>
            <a:ext cx="928694" cy="228601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9" name="Diagram 48"/>
          <p:cNvGraphicFramePr/>
          <p:nvPr>
            <p:extLst>
              <p:ext uri="{D42A27DB-BD31-4B8C-83A1-F6EECF244321}">
                <p14:modId xmlns:p14="http://schemas.microsoft.com/office/powerpoint/2010/main" val="3654592253"/>
              </p:ext>
            </p:extLst>
          </p:nvPr>
        </p:nvGraphicFramePr>
        <p:xfrm>
          <a:off x="2786050" y="2214554"/>
          <a:ext cx="3905256" cy="30321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656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4. The Core Skills of the Transwarp Leader - Motivating</a:t>
            </a:r>
            <a:endParaRPr lang="en-US" sz="1800" dirty="0"/>
          </a:p>
        </p:txBody>
      </p:sp>
      <p:sp>
        <p:nvSpPr>
          <p:cNvPr id="51" name="TextBox 50"/>
          <p:cNvSpPr txBox="1"/>
          <p:nvPr/>
        </p:nvSpPr>
        <p:spPr>
          <a:xfrm>
            <a:off x="251520" y="1975843"/>
            <a:ext cx="8712967" cy="25237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1400" dirty="0" smtClean="0">
              <a:latin typeface="+mn-lt"/>
            </a:endParaRPr>
          </a:p>
          <a:p>
            <a:endParaRPr lang="en-US" sz="1100" dirty="0" smtClean="0">
              <a:latin typeface="+mn-lt"/>
            </a:endParaRPr>
          </a:p>
          <a:p>
            <a:pPr marL="342900" indent="-342900"/>
            <a:r>
              <a:rPr lang="en-US" dirty="0" smtClean="0">
                <a:solidFill>
                  <a:srgbClr val="464748"/>
                </a:solidFill>
                <a:latin typeface="+mn-lt"/>
              </a:rPr>
              <a:t>At the individual level</a:t>
            </a:r>
          </a:p>
          <a:p>
            <a:pPr marL="342900" indent="-342900"/>
            <a:endParaRPr lang="en-US" sz="1600" dirty="0" smtClean="0">
              <a:solidFill>
                <a:srgbClr val="464748"/>
              </a:solidFill>
              <a:latin typeface="+mn-lt"/>
            </a:endParaRP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64748"/>
                </a:solidFill>
                <a:latin typeface="+mn-lt"/>
              </a:rPr>
              <a:t> </a:t>
            </a:r>
            <a:r>
              <a:rPr lang="en-US" dirty="0" smtClean="0">
                <a:solidFill>
                  <a:srgbClr val="464748"/>
                </a:solidFill>
                <a:latin typeface="+mn-lt"/>
              </a:rPr>
              <a:t>Why should the person be excited and inspired to work for your team?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64748"/>
                </a:solidFill>
                <a:latin typeface="+mn-lt"/>
              </a:rPr>
              <a:t> Why should that person feel good about being in your team?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64748"/>
                </a:solidFill>
                <a:latin typeface="+mn-lt"/>
              </a:rPr>
              <a:t> What is special about working for you? How will that motivate the person?</a:t>
            </a:r>
          </a:p>
          <a:p>
            <a:pPr marL="800100" lvl="1" indent="-342900"/>
            <a:endParaRPr lang="en-US" dirty="0" smtClean="0">
              <a:solidFill>
                <a:srgbClr val="464748"/>
              </a:solidFill>
              <a:latin typeface="+mn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027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4. The Core Skills of the Transwarp Leader - Motivating</a:t>
            </a:r>
            <a:endParaRPr lang="en-US" sz="1800" dirty="0"/>
          </a:p>
        </p:txBody>
      </p: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428596" y="1142984"/>
          <a:ext cx="8215371" cy="50720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1901"/>
                <a:gridCol w="428628"/>
                <a:gridCol w="4214842"/>
              </a:tblGrid>
              <a:tr h="673342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rgbClr val="464749"/>
                          </a:solidFill>
                        </a:rPr>
                        <a:t>At the Individual Level</a:t>
                      </a:r>
                      <a:endParaRPr lang="en-US" sz="2000" b="0" dirty="0">
                        <a:solidFill>
                          <a:srgbClr val="46474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73342">
                <a:tc gridSpan="3">
                  <a:txBody>
                    <a:bodyPr/>
                    <a:lstStyle/>
                    <a:p>
                      <a:pPr algn="ctr"/>
                      <a:r>
                        <a:rPr lang="en-US" b="0" baseline="0" dirty="0" smtClean="0">
                          <a:solidFill>
                            <a:srgbClr val="464749"/>
                          </a:solidFill>
                        </a:rPr>
                        <a:t>A person will be excited and inspired to work for you because:-</a:t>
                      </a:r>
                      <a:endParaRPr lang="en-US" b="0" dirty="0">
                        <a:solidFill>
                          <a:srgbClr val="46474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3935">
                <a:tc rowSpan="3"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+mn-lt"/>
                        </a:rPr>
                        <a:t>They believe in what they are doing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A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393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B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393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C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3935">
                <a:tc rowSpan="3"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+mn-lt"/>
                        </a:rPr>
                        <a:t>They believe they will gain something that is good for them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A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393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B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393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C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3935">
                <a:tc rowSpan="3"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They believe their goals are achievable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A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393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B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393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C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413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4. The Core Skills of the Transwarp Leader - Motivating</a:t>
            </a:r>
            <a:endParaRPr lang="en-US" sz="1800" dirty="0"/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640348"/>
              </p:ext>
            </p:extLst>
          </p:nvPr>
        </p:nvGraphicFramePr>
        <p:xfrm>
          <a:off x="322560" y="1196752"/>
          <a:ext cx="8286809" cy="4854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2961"/>
                <a:gridCol w="432355"/>
                <a:gridCol w="4251493"/>
              </a:tblGrid>
              <a:tr h="438474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rgbClr val="464749"/>
                          </a:solidFill>
                        </a:rPr>
                        <a:t>At the Individual Level</a:t>
                      </a:r>
                      <a:endParaRPr lang="en-US" sz="2000" b="0" dirty="0">
                        <a:solidFill>
                          <a:srgbClr val="46474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065885">
                <a:tc gridSpan="3"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800" dirty="0" smtClean="0">
                          <a:latin typeface="+mn-lt"/>
                        </a:rPr>
                        <a:t> </a:t>
                      </a:r>
                      <a:r>
                        <a:rPr lang="en-US" sz="1600" dirty="0" smtClean="0">
                          <a:latin typeface="+mn-lt"/>
                        </a:rPr>
                        <a:t>Why should the person be excited and inspired to work for your team?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600" dirty="0" smtClean="0">
                          <a:latin typeface="+mn-lt"/>
                        </a:rPr>
                        <a:t> Why should that person feel good about being in your team?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600" dirty="0" smtClean="0">
                          <a:latin typeface="+mn-lt"/>
                        </a:rPr>
                        <a:t> What is special about working for you? How will that motivate the person?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38474"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b="0" baseline="0" dirty="0" smtClean="0">
                          <a:solidFill>
                            <a:srgbClr val="464749"/>
                          </a:solidFill>
                        </a:rPr>
                        <a:t>A person will be excited and inspired to work for you because:-</a:t>
                      </a:r>
                      <a:endParaRPr lang="en-US" sz="1600" b="0" dirty="0">
                        <a:solidFill>
                          <a:srgbClr val="46474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184">
                <a:tc rowSpan="3"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+mn-lt"/>
                        </a:rPr>
                        <a:t>They believe in what they are doing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A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18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B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18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C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184">
                <a:tc rowSpan="3"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+mn-lt"/>
                        </a:rPr>
                        <a:t>They believe they will gain something that is good for them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A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18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B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18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C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184">
                <a:tc rowSpan="3"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They believe their goals are achievable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A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18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B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18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C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3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4. The Core Skills of the Transwarp Leader - Motivating</a:t>
            </a:r>
            <a:endParaRPr lang="en-US" sz="1800" dirty="0"/>
          </a:p>
        </p:txBody>
      </p: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428596" y="1142984"/>
          <a:ext cx="8215371" cy="50720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1901"/>
                <a:gridCol w="428628"/>
                <a:gridCol w="4214842"/>
              </a:tblGrid>
              <a:tr h="673342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rgbClr val="464749"/>
                          </a:solidFill>
                        </a:rPr>
                        <a:t>The</a:t>
                      </a:r>
                      <a:r>
                        <a:rPr lang="en-US" sz="2000" b="0" baseline="0" dirty="0" smtClean="0">
                          <a:solidFill>
                            <a:srgbClr val="464749"/>
                          </a:solidFill>
                        </a:rPr>
                        <a:t> Motivation Tool – For Motivating Individuals</a:t>
                      </a:r>
                      <a:endParaRPr lang="en-US" sz="2000" b="0" dirty="0">
                        <a:solidFill>
                          <a:srgbClr val="46474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73342">
                <a:tc gridSpan="3">
                  <a:txBody>
                    <a:bodyPr/>
                    <a:lstStyle/>
                    <a:p>
                      <a:pPr algn="ctr"/>
                      <a:r>
                        <a:rPr lang="en-US" b="0" baseline="0" dirty="0" smtClean="0">
                          <a:solidFill>
                            <a:srgbClr val="464749"/>
                          </a:solidFill>
                        </a:rPr>
                        <a:t>A person will be motivated to work for you because:-</a:t>
                      </a:r>
                      <a:endParaRPr lang="en-US" b="0" dirty="0">
                        <a:solidFill>
                          <a:srgbClr val="46474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3935">
                <a:tc rowSpan="3"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n-lt"/>
                        </a:rPr>
                        <a:t>They believe in what they are doing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A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393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B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393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C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3935">
                <a:tc rowSpan="3"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n-lt"/>
                        </a:rPr>
                        <a:t>They believe they will gain something that is good for them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A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393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B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393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C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3935">
                <a:tc rowSpan="3">
                  <a:txBody>
                    <a:bodyPr/>
                    <a:lstStyle/>
                    <a:p>
                      <a:r>
                        <a:rPr lang="en-US" sz="1600" dirty="0" smtClean="0">
                          <a:latin typeface="+mn-lt"/>
                        </a:rPr>
                        <a:t>They believe their goals are achievable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A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393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B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393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C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Rectangular Callout 3"/>
          <p:cNvSpPr/>
          <p:nvPr/>
        </p:nvSpPr>
        <p:spPr>
          <a:xfrm>
            <a:off x="5357818" y="1428736"/>
            <a:ext cx="3071834" cy="1571636"/>
          </a:xfrm>
          <a:prstGeom prst="wedgeRectCallout">
            <a:avLst>
              <a:gd name="adj1" fmla="val -171737"/>
              <a:gd name="adj2" fmla="val 3947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64749"/>
                </a:solidFill>
              </a:rPr>
              <a:t>Explain how the  Role contributed to the  Customer, Company and the  Team</a:t>
            </a:r>
            <a:endParaRPr lang="en-US" dirty="0">
              <a:solidFill>
                <a:srgbClr val="464749"/>
              </a:solidFill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5429256" y="3214686"/>
            <a:ext cx="3071834" cy="1571636"/>
          </a:xfrm>
          <a:prstGeom prst="wedgeRectCallout">
            <a:avLst>
              <a:gd name="adj1" fmla="val -171737"/>
              <a:gd name="adj2" fmla="val 3947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464749"/>
                </a:solidFill>
              </a:rPr>
              <a:t>Explain how they can benefit from the role in terms of development, recognition and benefits</a:t>
            </a:r>
            <a:endParaRPr lang="en-US" sz="1600" dirty="0">
              <a:solidFill>
                <a:srgbClr val="464749"/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5500694" y="5000636"/>
            <a:ext cx="3071834" cy="1571636"/>
          </a:xfrm>
          <a:prstGeom prst="wedgeRectCallout">
            <a:avLst>
              <a:gd name="adj1" fmla="val -171737"/>
              <a:gd name="adj2" fmla="val 91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64749"/>
                </a:solidFill>
              </a:rPr>
              <a:t>Explain why you believe that they can meet the challenge and achieve the goals</a:t>
            </a:r>
            <a:endParaRPr lang="en-US" dirty="0">
              <a:solidFill>
                <a:srgbClr val="464749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730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4. The Core Skills of the Transwarp Leader - Motivating</a:t>
            </a:r>
            <a:endParaRPr lang="en-US" sz="1800" dirty="0"/>
          </a:p>
        </p:txBody>
      </p:sp>
      <p:sp>
        <p:nvSpPr>
          <p:cNvPr id="51" name="TextBox 50"/>
          <p:cNvSpPr txBox="1"/>
          <p:nvPr/>
        </p:nvSpPr>
        <p:spPr>
          <a:xfrm>
            <a:off x="1259632" y="2348880"/>
            <a:ext cx="6929486" cy="22621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400" dirty="0" smtClean="0">
              <a:latin typeface="+mn-lt"/>
            </a:endParaRPr>
          </a:p>
          <a:p>
            <a:pPr algn="ctr"/>
            <a:r>
              <a:rPr lang="en-US" sz="2000" dirty="0" smtClean="0">
                <a:solidFill>
                  <a:srgbClr val="464748"/>
                </a:solidFill>
                <a:latin typeface="+mn-lt"/>
              </a:rPr>
              <a:t>Group Exercise</a:t>
            </a:r>
          </a:p>
          <a:p>
            <a:endParaRPr lang="en-US" sz="1100" dirty="0" smtClean="0">
              <a:solidFill>
                <a:srgbClr val="464748"/>
              </a:solidFill>
              <a:latin typeface="+mn-lt"/>
            </a:endParaRPr>
          </a:p>
          <a:p>
            <a:pPr marL="342900" indent="-342900"/>
            <a:endParaRPr lang="en-US" sz="2000" dirty="0" smtClean="0">
              <a:solidFill>
                <a:srgbClr val="464748"/>
              </a:solidFill>
              <a:latin typeface="+mn-lt"/>
            </a:endParaRPr>
          </a:p>
          <a:p>
            <a:pPr marL="800100" lvl="1" indent="-342900"/>
            <a:r>
              <a:rPr lang="en-US" sz="2400" dirty="0" smtClean="0">
                <a:solidFill>
                  <a:srgbClr val="464748"/>
                </a:solidFill>
                <a:latin typeface="+mn-lt"/>
              </a:rPr>
              <a:t>    </a:t>
            </a:r>
            <a:r>
              <a:rPr lang="en-US" sz="2000" dirty="0" smtClean="0">
                <a:solidFill>
                  <a:srgbClr val="464748"/>
                </a:solidFill>
                <a:latin typeface="+mn-lt"/>
              </a:rPr>
              <a:t>List the top 10 things a Transwarp manager should do to excite and motivate his or her people.</a:t>
            </a:r>
          </a:p>
          <a:p>
            <a:pPr marL="800100" lvl="1" indent="-342900"/>
            <a:endParaRPr lang="en-US" dirty="0" smtClean="0">
              <a:latin typeface="+mn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063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4. The Core Skills of the Transwarp Leader - Motivating</a:t>
            </a:r>
            <a:endParaRPr lang="en-US" sz="1800" dirty="0"/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621647"/>
              </p:ext>
            </p:extLst>
          </p:nvPr>
        </p:nvGraphicFramePr>
        <p:xfrm>
          <a:off x="1403648" y="1109451"/>
          <a:ext cx="6858048" cy="50721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628"/>
                <a:gridCol w="6429420"/>
              </a:tblGrid>
              <a:tr h="746593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464749"/>
                          </a:solidFill>
                        </a:rPr>
                        <a:t>Ten things a Transwarp</a:t>
                      </a:r>
                      <a:r>
                        <a:rPr lang="en-US" sz="1800" b="0" baseline="0" dirty="0" smtClean="0">
                          <a:solidFill>
                            <a:srgbClr val="464749"/>
                          </a:solidFill>
                        </a:rPr>
                        <a:t> Manager should do to Excite and Motivate individuals in their team.</a:t>
                      </a:r>
                      <a:endParaRPr lang="en-US" sz="1800" b="0" dirty="0">
                        <a:solidFill>
                          <a:srgbClr val="46474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55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55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55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55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55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55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55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55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55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9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55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133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534400" cy="511156"/>
          </a:xfrm>
        </p:spPr>
        <p:txBody>
          <a:bodyPr/>
          <a:lstStyle/>
          <a:p>
            <a:r>
              <a:rPr lang="en-GB" sz="1800" dirty="0"/>
              <a:t>4. The Core Skills of the Transwarp Leader - Motivating</a:t>
            </a:r>
            <a:endParaRPr lang="en-US" sz="1800" dirty="0"/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484093"/>
              </p:ext>
            </p:extLst>
          </p:nvPr>
        </p:nvGraphicFramePr>
        <p:xfrm>
          <a:off x="1071538" y="1214422"/>
          <a:ext cx="7286676" cy="4621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372"/>
                <a:gridCol w="6778304"/>
              </a:tblGrid>
              <a:tr h="609131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464749"/>
                          </a:solidFill>
                        </a:rPr>
                        <a:t>Ten things a Transwarp </a:t>
                      </a:r>
                      <a:r>
                        <a:rPr lang="en-US" sz="1800" b="0" baseline="0" dirty="0" smtClean="0">
                          <a:solidFill>
                            <a:srgbClr val="464749"/>
                          </a:solidFill>
                        </a:rPr>
                        <a:t>Manager should do to Excite and Motivate individuals in their team.</a:t>
                      </a:r>
                      <a:endParaRPr lang="en-US" sz="1800" b="0" dirty="0" smtClean="0">
                        <a:solidFill>
                          <a:srgbClr val="464749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81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Follow</a:t>
                      </a:r>
                      <a:r>
                        <a:rPr lang="en-US" sz="1400" baseline="0" dirty="0" smtClean="0"/>
                        <a:t> the Transwarp culture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81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Set fair and realistic goals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81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Give frequent</a:t>
                      </a:r>
                      <a:r>
                        <a:rPr lang="en-US" sz="1400" baseline="0" dirty="0" smtClean="0"/>
                        <a:t> and regular feedback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81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Treat</a:t>
                      </a:r>
                      <a:r>
                        <a:rPr lang="en-US" sz="1400" baseline="0" dirty="0" smtClean="0"/>
                        <a:t> everybody fairly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81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Give time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81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Communicate Communicate Communicate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81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Coach</a:t>
                      </a:r>
                      <a:r>
                        <a:rPr lang="en-US" sz="1400" baseline="0" dirty="0" smtClean="0"/>
                        <a:t> and develop the individual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81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Deal with poor performance in the team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81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9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Celebrate small and big wins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81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Be a role model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52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1. What it means to be a </a:t>
            </a:r>
            <a:r>
              <a:rPr lang="en-GB" sz="1800" dirty="0" smtClean="0"/>
              <a:t>Leader</a:t>
            </a:r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1124744"/>
            <a:ext cx="8731696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+mn-lt"/>
              </a:rPr>
              <a:t>Exercise 1.</a:t>
            </a:r>
          </a:p>
          <a:p>
            <a:endParaRPr lang="en-GB" dirty="0">
              <a:latin typeface="+mn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600" dirty="0" smtClean="0">
                <a:latin typeface="+mn-lt"/>
              </a:rPr>
              <a:t>Divide the room into 8 teams</a:t>
            </a:r>
          </a:p>
          <a:p>
            <a:endParaRPr lang="en-GB" sz="900" dirty="0" smtClean="0">
              <a:latin typeface="+mn-lt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GB" sz="1600" dirty="0" smtClean="0">
                <a:latin typeface="+mn-lt"/>
              </a:rPr>
              <a:t>Teams 1-4 are to represent a group of people (below) and they are to define what expectations the group they represent would have for a Manager</a:t>
            </a:r>
          </a:p>
          <a:p>
            <a:pPr marL="1714500" lvl="3" indent="-342900">
              <a:lnSpc>
                <a:spcPct val="150000"/>
              </a:lnSpc>
              <a:buFont typeface="+mj-lt"/>
              <a:buAutoNum type="alphaLcParenR"/>
            </a:pPr>
            <a:r>
              <a:rPr lang="en-GB" sz="1400" dirty="0" smtClean="0">
                <a:latin typeface="+mn-lt"/>
              </a:rPr>
              <a:t>Transwarp</a:t>
            </a:r>
          </a:p>
          <a:p>
            <a:pPr marL="1714500" lvl="3" indent="-342900">
              <a:lnSpc>
                <a:spcPct val="150000"/>
              </a:lnSpc>
              <a:buFont typeface="+mj-lt"/>
              <a:buAutoNum type="alphaLcParenR"/>
            </a:pPr>
            <a:r>
              <a:rPr lang="en-GB" sz="1400" dirty="0" smtClean="0">
                <a:latin typeface="+mn-lt"/>
              </a:rPr>
              <a:t>Subordinates</a:t>
            </a:r>
          </a:p>
          <a:p>
            <a:pPr marL="1714500" lvl="3" indent="-342900">
              <a:lnSpc>
                <a:spcPct val="150000"/>
              </a:lnSpc>
              <a:buFont typeface="+mj-lt"/>
              <a:buAutoNum type="alphaLcParenR"/>
            </a:pPr>
            <a:r>
              <a:rPr lang="en-GB" sz="1400" dirty="0" smtClean="0">
                <a:latin typeface="+mn-lt"/>
              </a:rPr>
              <a:t>Peers and Colleagues</a:t>
            </a:r>
          </a:p>
          <a:p>
            <a:pPr marL="1714500" lvl="3" indent="-342900">
              <a:lnSpc>
                <a:spcPct val="150000"/>
              </a:lnSpc>
              <a:buFont typeface="+mj-lt"/>
              <a:buAutoNum type="alphaLcParenR"/>
            </a:pPr>
            <a:r>
              <a:rPr lang="en-GB" sz="1400" dirty="0" smtClean="0">
                <a:latin typeface="+mn-lt"/>
              </a:rPr>
              <a:t>Customers and Investors</a:t>
            </a:r>
          </a:p>
          <a:p>
            <a:pPr lvl="3">
              <a:lnSpc>
                <a:spcPct val="150000"/>
              </a:lnSpc>
            </a:pPr>
            <a:endParaRPr lang="en-GB" sz="1400" dirty="0" smtClean="0">
              <a:latin typeface="+mn-lt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GB" sz="1600" dirty="0" smtClean="0">
                <a:latin typeface="Folio Std Medium" panose="020B0603030502020204" pitchFamily="34" charset="0"/>
              </a:rPr>
              <a:t>Teams 5-8 are asked what they believe the responsibilities of a manager are towards their designated group.</a:t>
            </a:r>
          </a:p>
          <a:p>
            <a:pPr marL="1714500" lvl="3" indent="-342900">
              <a:lnSpc>
                <a:spcPct val="150000"/>
              </a:lnSpc>
              <a:buFont typeface="+mj-lt"/>
              <a:buAutoNum type="alphaLcParenR"/>
            </a:pPr>
            <a:r>
              <a:rPr lang="en-GB" sz="1400" dirty="0" smtClean="0">
                <a:latin typeface="Folio Std Medium" panose="020B0603030502020204" pitchFamily="34" charset="0"/>
              </a:rPr>
              <a:t>Transwarp</a:t>
            </a:r>
            <a:endParaRPr lang="en-GB" sz="1400" dirty="0">
              <a:latin typeface="Folio Std Medium" panose="020B0603030502020204" pitchFamily="34" charset="0"/>
            </a:endParaRPr>
          </a:p>
          <a:p>
            <a:pPr marL="1714500" lvl="3" indent="-342900">
              <a:lnSpc>
                <a:spcPct val="150000"/>
              </a:lnSpc>
              <a:buFont typeface="+mj-lt"/>
              <a:buAutoNum type="alphaLcParenR"/>
            </a:pPr>
            <a:r>
              <a:rPr lang="en-GB" sz="1400" dirty="0">
                <a:latin typeface="Folio Std Medium" panose="020B0603030502020204" pitchFamily="34" charset="0"/>
              </a:rPr>
              <a:t>Subordinates</a:t>
            </a:r>
          </a:p>
          <a:p>
            <a:pPr marL="1714500" lvl="3" indent="-342900">
              <a:lnSpc>
                <a:spcPct val="150000"/>
              </a:lnSpc>
              <a:buFont typeface="+mj-lt"/>
              <a:buAutoNum type="alphaLcParenR"/>
            </a:pPr>
            <a:r>
              <a:rPr lang="en-GB" sz="1400" dirty="0">
                <a:latin typeface="Folio Std Medium" panose="020B0603030502020204" pitchFamily="34" charset="0"/>
              </a:rPr>
              <a:t>Peers and Colleagues</a:t>
            </a:r>
          </a:p>
          <a:p>
            <a:pPr marL="1714500" lvl="3" indent="-342900">
              <a:lnSpc>
                <a:spcPct val="150000"/>
              </a:lnSpc>
              <a:buFont typeface="+mj-lt"/>
              <a:buAutoNum type="alphaLcParenR"/>
            </a:pPr>
            <a:r>
              <a:rPr lang="en-GB" sz="1400" dirty="0">
                <a:latin typeface="Folio Std Medium" panose="020B0603030502020204" pitchFamily="34" charset="0"/>
              </a:rPr>
              <a:t>Customers and Investors</a:t>
            </a:r>
          </a:p>
          <a:p>
            <a:pPr marL="1714500" lvl="3" indent="-342900">
              <a:buFont typeface="+mj-lt"/>
              <a:buAutoNum type="alphaLcParenR" startAt="2"/>
            </a:pPr>
            <a:endParaRPr lang="en-GB" sz="1600" dirty="0">
              <a:latin typeface="Folio Std Medium" panose="020B06030305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endParaRPr lang="en-US" sz="1600" dirty="0">
              <a:latin typeface="+mn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302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534400" cy="511156"/>
          </a:xfrm>
        </p:spPr>
        <p:txBody>
          <a:bodyPr/>
          <a:lstStyle/>
          <a:p>
            <a:r>
              <a:rPr lang="en-GB" sz="1800" dirty="0"/>
              <a:t>4. The Core Skills of the Transwarp Leader - Motivating</a:t>
            </a:r>
            <a:endParaRPr lang="en-US" sz="1800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35696" y="1942662"/>
            <a:ext cx="6048672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Always remember the </a:t>
            </a:r>
            <a:r>
              <a:rPr lang="en-US" sz="2400" dirty="0" smtClean="0">
                <a:latin typeface="+mn-lt"/>
              </a:rPr>
              <a:t>3R’s</a:t>
            </a:r>
            <a:r>
              <a:rPr lang="en-US" dirty="0" smtClean="0">
                <a:latin typeface="+mn-lt"/>
              </a:rPr>
              <a:t> of Motivation</a:t>
            </a:r>
          </a:p>
          <a:p>
            <a:endParaRPr lang="en-US" dirty="0">
              <a:latin typeface="+mn-lt"/>
            </a:endParaRPr>
          </a:p>
          <a:p>
            <a:pPr marL="1657350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n-lt"/>
              </a:rPr>
              <a:t>R</a:t>
            </a:r>
            <a:r>
              <a:rPr lang="en-US" dirty="0" smtClean="0">
                <a:latin typeface="+mn-lt"/>
              </a:rPr>
              <a:t>ecognize</a:t>
            </a:r>
          </a:p>
          <a:p>
            <a:pPr marL="1657350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n-lt"/>
              </a:rPr>
              <a:t>R</a:t>
            </a:r>
            <a:r>
              <a:rPr lang="en-US" dirty="0" smtClean="0">
                <a:latin typeface="+mn-lt"/>
              </a:rPr>
              <a:t>eward</a:t>
            </a:r>
          </a:p>
          <a:p>
            <a:pPr marL="1657350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+mn-lt"/>
              </a:rPr>
              <a:t>R</a:t>
            </a:r>
            <a:r>
              <a:rPr lang="en-US" dirty="0" smtClean="0">
                <a:latin typeface="+mn-lt"/>
              </a:rPr>
              <a:t>einforce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84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Leading in the Transwarp Style – Chasing Perfection</a:t>
            </a:r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852936"/>
            <a:ext cx="8208912" cy="100796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GB" sz="1100" dirty="0" smtClean="0">
              <a:solidFill>
                <a:srgbClr val="464749"/>
              </a:solidFill>
              <a:latin typeface="+mn-lt"/>
            </a:endParaRPr>
          </a:p>
          <a:p>
            <a:pPr algn="ctr">
              <a:lnSpc>
                <a:spcPct val="150000"/>
              </a:lnSpc>
            </a:pPr>
            <a:r>
              <a:rPr lang="en-GB" dirty="0" smtClean="0">
                <a:solidFill>
                  <a:srgbClr val="464749"/>
                </a:solidFill>
                <a:latin typeface="+mn-lt"/>
              </a:rPr>
              <a:t>5a. Achieving </a:t>
            </a:r>
            <a:r>
              <a:rPr lang="en-GB" dirty="0">
                <a:solidFill>
                  <a:srgbClr val="464749"/>
                </a:solidFill>
                <a:latin typeface="+mn-lt"/>
              </a:rPr>
              <a:t>Leadership </a:t>
            </a:r>
            <a:r>
              <a:rPr lang="en-GB" dirty="0" smtClean="0">
                <a:solidFill>
                  <a:srgbClr val="464749"/>
                </a:solidFill>
                <a:latin typeface="+mn-lt"/>
              </a:rPr>
              <a:t>Excellence – Creating a Results Oriented Team</a:t>
            </a:r>
            <a:endParaRPr lang="en-GB" dirty="0">
              <a:solidFill>
                <a:srgbClr val="464749"/>
              </a:solidFill>
              <a:latin typeface="+mn-lt"/>
            </a:endParaRPr>
          </a:p>
          <a:p>
            <a:pPr algn="ctr"/>
            <a:endParaRPr lang="en-US" sz="1600" dirty="0">
              <a:latin typeface="+mn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738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355976" y="1844824"/>
            <a:ext cx="4104456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8928992" cy="715962"/>
          </a:xfrm>
        </p:spPr>
        <p:txBody>
          <a:bodyPr/>
          <a:lstStyle/>
          <a:p>
            <a:r>
              <a:rPr lang="en-GB" sz="1600" dirty="0" smtClean="0">
                <a:solidFill>
                  <a:srgbClr val="C00000"/>
                </a:solidFill>
              </a:rPr>
              <a:t>5. </a:t>
            </a:r>
            <a:r>
              <a:rPr lang="en-GB" sz="1800" dirty="0" smtClean="0">
                <a:solidFill>
                  <a:srgbClr val="C00000"/>
                </a:solidFill>
              </a:rPr>
              <a:t>Achieving </a:t>
            </a:r>
            <a:r>
              <a:rPr lang="en-GB" sz="1800" dirty="0">
                <a:solidFill>
                  <a:srgbClr val="C00000"/>
                </a:solidFill>
              </a:rPr>
              <a:t>Leadership Excellence – Creating a Results Oriented Team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4211960" y="1916832"/>
            <a:ext cx="4824536" cy="4362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464748"/>
                </a:solidFill>
                <a:latin typeface="+mn-lt"/>
              </a:rPr>
              <a:t>Result Oriented:</a:t>
            </a:r>
          </a:p>
          <a:p>
            <a:pPr algn="ctr"/>
            <a:endParaRPr lang="en-GB" sz="1600" dirty="0">
              <a:solidFill>
                <a:srgbClr val="464748"/>
              </a:solidFill>
              <a:latin typeface="+mn-lt"/>
            </a:endParaRPr>
          </a:p>
          <a:p>
            <a:endParaRPr lang="en-GB" sz="900" dirty="0" smtClean="0">
              <a:solidFill>
                <a:srgbClr val="464748"/>
              </a:solidFill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We are responsible for our actions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Be pragmatic – apply common sense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Set Challenging Goals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Commitments made must be kept</a:t>
            </a:r>
          </a:p>
          <a:p>
            <a:pPr>
              <a:lnSpc>
                <a:spcPct val="150000"/>
              </a:lnSpc>
            </a:pPr>
            <a:endParaRPr lang="en-GB" sz="700" dirty="0">
              <a:solidFill>
                <a:srgbClr val="464748"/>
              </a:solidFill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Management skills and Professional skills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Plan and Execute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Manage Risks</a:t>
            </a:r>
          </a:p>
          <a:p>
            <a:endParaRPr lang="en-GB" sz="2000" dirty="0">
              <a:latin typeface="+mn-lt"/>
            </a:endParaRPr>
          </a:p>
          <a:p>
            <a:endParaRPr lang="en-GB" dirty="0" smtClean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2708920"/>
            <a:ext cx="1786141" cy="1785104"/>
          </a:xfrm>
          <a:prstGeom prst="rect">
            <a:avLst/>
          </a:prstGeom>
          <a:solidFill>
            <a:srgbClr val="66FF66"/>
          </a:solidFill>
          <a:ln>
            <a:solidFill>
              <a:srgbClr val="464749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>
            <a:spAutoFit/>
          </a:bodyPr>
          <a:lstStyle/>
          <a:p>
            <a:endParaRPr lang="en-US" sz="1000" dirty="0" smtClean="0"/>
          </a:p>
          <a:p>
            <a:pPr algn="ctr"/>
            <a:r>
              <a:rPr lang="en-GB" dirty="0" smtClean="0">
                <a:latin typeface="+mn-lt"/>
              </a:rPr>
              <a:t>Chasing Perfection </a:t>
            </a:r>
          </a:p>
          <a:p>
            <a:pPr algn="ctr"/>
            <a:r>
              <a:rPr lang="en-GB" dirty="0">
                <a:latin typeface="+mn-lt"/>
              </a:rPr>
              <a:t>t</a:t>
            </a:r>
            <a:r>
              <a:rPr lang="en-GB" dirty="0" smtClean="0">
                <a:latin typeface="+mn-lt"/>
              </a:rPr>
              <a:t>o</a:t>
            </a:r>
          </a:p>
          <a:p>
            <a:pPr algn="ctr"/>
            <a:r>
              <a:rPr lang="en-GB" dirty="0" smtClean="0">
                <a:latin typeface="+mn-lt"/>
              </a:rPr>
              <a:t>Achieve Excellence</a:t>
            </a:r>
            <a:endParaRPr lang="en-US" dirty="0" smtClean="0">
              <a:latin typeface="+mn-lt"/>
            </a:endParaRPr>
          </a:p>
          <a:p>
            <a:endParaRPr lang="en-US" sz="1000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380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83768" y="1988840"/>
            <a:ext cx="6120680" cy="432048"/>
          </a:xfrm>
          <a:prstGeom prst="rect">
            <a:avLst/>
          </a:prstGeom>
          <a:solidFill>
            <a:srgbClr val="66FF66"/>
          </a:solidFill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8928992" cy="715962"/>
          </a:xfrm>
        </p:spPr>
        <p:txBody>
          <a:bodyPr/>
          <a:lstStyle/>
          <a:p>
            <a:r>
              <a:rPr lang="en-GB" sz="1600" dirty="0" smtClean="0">
                <a:solidFill>
                  <a:srgbClr val="C00000"/>
                </a:solidFill>
              </a:rPr>
              <a:t>5. </a:t>
            </a:r>
            <a:r>
              <a:rPr lang="en-GB" sz="1800" dirty="0" smtClean="0">
                <a:solidFill>
                  <a:srgbClr val="C00000"/>
                </a:solidFill>
              </a:rPr>
              <a:t>Achieving </a:t>
            </a:r>
            <a:r>
              <a:rPr lang="en-GB" sz="1800" dirty="0">
                <a:solidFill>
                  <a:srgbClr val="C00000"/>
                </a:solidFill>
              </a:rPr>
              <a:t>Leadership Excellence – Creating a Results Oriented Team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1520" y="1124744"/>
            <a:ext cx="1152128" cy="1184940"/>
          </a:xfrm>
          <a:prstGeom prst="rect">
            <a:avLst/>
          </a:prstGeom>
          <a:solidFill>
            <a:srgbClr val="66FF66"/>
          </a:solidFill>
          <a:ln>
            <a:solidFill>
              <a:srgbClr val="464749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>
            <a:spAutoFit/>
          </a:bodyPr>
          <a:lstStyle/>
          <a:p>
            <a:endParaRPr lang="en-US" sz="600" dirty="0" smtClean="0"/>
          </a:p>
          <a:p>
            <a:pPr algn="ctr"/>
            <a:r>
              <a:rPr lang="en-GB" sz="1100" dirty="0" smtClean="0">
                <a:latin typeface="+mn-lt"/>
              </a:rPr>
              <a:t>Chasing Perfection </a:t>
            </a:r>
          </a:p>
          <a:p>
            <a:pPr algn="ctr"/>
            <a:r>
              <a:rPr lang="en-GB" sz="1100" dirty="0">
                <a:latin typeface="+mn-lt"/>
              </a:rPr>
              <a:t>t</a:t>
            </a:r>
            <a:r>
              <a:rPr lang="en-GB" sz="1100" dirty="0" smtClean="0">
                <a:latin typeface="+mn-lt"/>
              </a:rPr>
              <a:t>o</a:t>
            </a:r>
          </a:p>
          <a:p>
            <a:pPr algn="ctr"/>
            <a:r>
              <a:rPr lang="en-GB" sz="1100" dirty="0" smtClean="0">
                <a:latin typeface="+mn-lt"/>
              </a:rPr>
              <a:t>Achieve Excellence</a:t>
            </a:r>
            <a:endParaRPr lang="en-US" sz="1100" dirty="0" smtClean="0">
              <a:latin typeface="+mn-lt"/>
            </a:endParaRPr>
          </a:p>
          <a:p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2195736" y="2009304"/>
            <a:ext cx="66967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464748"/>
                </a:solidFill>
                <a:latin typeface="+mn-lt"/>
              </a:rPr>
              <a:t>Achieving Excellence in Creating a Results Oriented Team</a:t>
            </a:r>
          </a:p>
          <a:p>
            <a:endParaRPr lang="en-GB" dirty="0">
              <a:solidFill>
                <a:srgbClr val="464748"/>
              </a:solidFill>
              <a:latin typeface="+mn-lt"/>
            </a:endParaRPr>
          </a:p>
          <a:p>
            <a:pPr lvl="1"/>
            <a:r>
              <a:rPr lang="en-GB" dirty="0" smtClean="0">
                <a:solidFill>
                  <a:srgbClr val="464748"/>
                </a:solidFill>
                <a:latin typeface="+mn-lt"/>
              </a:rPr>
              <a:t>This means a Transwarp Leader has Created a team that:</a:t>
            </a:r>
          </a:p>
          <a:p>
            <a:endParaRPr lang="en-GB" dirty="0">
              <a:solidFill>
                <a:srgbClr val="464748"/>
              </a:solidFill>
              <a:latin typeface="+mn-lt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Accepts and Achieves Challenging Goals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Meets its commitments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Overcomes obstacles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Is continually innovating and developing</a:t>
            </a:r>
            <a:endParaRPr lang="en-US" sz="1600" dirty="0">
              <a:solidFill>
                <a:srgbClr val="464748"/>
              </a:solidFill>
              <a:latin typeface="+mn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716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83768" y="1502762"/>
            <a:ext cx="6120680" cy="432048"/>
          </a:xfrm>
          <a:prstGeom prst="rect">
            <a:avLst/>
          </a:prstGeom>
          <a:solidFill>
            <a:srgbClr val="66FF66"/>
          </a:solidFill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8928992" cy="715962"/>
          </a:xfrm>
        </p:spPr>
        <p:txBody>
          <a:bodyPr/>
          <a:lstStyle/>
          <a:p>
            <a:r>
              <a:rPr lang="en-GB" sz="1600" dirty="0" smtClean="0">
                <a:solidFill>
                  <a:srgbClr val="C00000"/>
                </a:solidFill>
              </a:rPr>
              <a:t>5. </a:t>
            </a:r>
            <a:r>
              <a:rPr lang="en-GB" sz="1800" dirty="0" smtClean="0">
                <a:solidFill>
                  <a:srgbClr val="C00000"/>
                </a:solidFill>
              </a:rPr>
              <a:t>Achieving </a:t>
            </a:r>
            <a:r>
              <a:rPr lang="en-GB" sz="1800" dirty="0">
                <a:solidFill>
                  <a:srgbClr val="C00000"/>
                </a:solidFill>
              </a:rPr>
              <a:t>Leadership Excellence – Creating a Results Oriented Team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1520" y="1124744"/>
            <a:ext cx="1152128" cy="1184940"/>
          </a:xfrm>
          <a:prstGeom prst="rect">
            <a:avLst/>
          </a:prstGeom>
          <a:solidFill>
            <a:srgbClr val="66FF66"/>
          </a:solidFill>
          <a:ln>
            <a:solidFill>
              <a:srgbClr val="464749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>
            <a:spAutoFit/>
          </a:bodyPr>
          <a:lstStyle/>
          <a:p>
            <a:endParaRPr lang="en-US" sz="600" dirty="0" smtClean="0"/>
          </a:p>
          <a:p>
            <a:pPr algn="ctr"/>
            <a:r>
              <a:rPr lang="en-GB" sz="1100" dirty="0" smtClean="0">
                <a:latin typeface="+mn-lt"/>
              </a:rPr>
              <a:t>Chasing Perfection </a:t>
            </a:r>
          </a:p>
          <a:p>
            <a:pPr algn="ctr"/>
            <a:r>
              <a:rPr lang="en-GB" sz="1100" dirty="0">
                <a:latin typeface="+mn-lt"/>
              </a:rPr>
              <a:t>t</a:t>
            </a:r>
            <a:r>
              <a:rPr lang="en-GB" sz="1100" dirty="0" smtClean="0">
                <a:latin typeface="+mn-lt"/>
              </a:rPr>
              <a:t>o</a:t>
            </a:r>
          </a:p>
          <a:p>
            <a:pPr algn="ctr"/>
            <a:r>
              <a:rPr lang="en-GB" sz="1100" dirty="0" smtClean="0">
                <a:latin typeface="+mn-lt"/>
              </a:rPr>
              <a:t>Achieve Excellence</a:t>
            </a:r>
            <a:endParaRPr lang="en-US" sz="1100" dirty="0" smtClean="0">
              <a:latin typeface="+mn-lt"/>
            </a:endParaRPr>
          </a:p>
          <a:p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2195736" y="1556792"/>
            <a:ext cx="669674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464748"/>
                </a:solidFill>
                <a:latin typeface="+mn-lt"/>
              </a:rPr>
              <a:t>Achieving Excellence in Creating a Results Oriented Team</a:t>
            </a:r>
          </a:p>
          <a:p>
            <a:endParaRPr lang="en-GB" dirty="0" smtClean="0">
              <a:solidFill>
                <a:srgbClr val="464748"/>
              </a:solidFill>
              <a:latin typeface="+mn-lt"/>
            </a:endParaRPr>
          </a:p>
          <a:p>
            <a:pPr lvl="1"/>
            <a:r>
              <a:rPr lang="en-GB" dirty="0" smtClean="0">
                <a:solidFill>
                  <a:srgbClr val="464748"/>
                </a:solidFill>
                <a:latin typeface="+mn-lt"/>
              </a:rPr>
              <a:t>To achieve excellence Team members must:</a:t>
            </a:r>
          </a:p>
          <a:p>
            <a:pPr lvl="1"/>
            <a:endParaRPr lang="en-GB" sz="600" dirty="0">
              <a:solidFill>
                <a:srgbClr val="464748"/>
              </a:solidFill>
              <a:latin typeface="+mn-lt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464748"/>
                </a:solidFill>
                <a:latin typeface="+mn-lt"/>
              </a:rPr>
              <a:t>K</a:t>
            </a: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now what is expected from them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Be motivated to achieve their goals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Be involved in setting Goals and expectations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Be allowed to determine how they will achieve the goals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Obtain regular feedback and coaching on their performance</a:t>
            </a:r>
          </a:p>
          <a:p>
            <a:pPr lvl="1">
              <a:lnSpc>
                <a:spcPct val="150000"/>
              </a:lnSpc>
            </a:pPr>
            <a:endParaRPr lang="en-GB" sz="400" dirty="0">
              <a:solidFill>
                <a:srgbClr val="464748"/>
              </a:solidFill>
              <a:latin typeface="+mn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779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83768" y="1502762"/>
            <a:ext cx="6120680" cy="432048"/>
          </a:xfrm>
          <a:prstGeom prst="rect">
            <a:avLst/>
          </a:prstGeom>
          <a:solidFill>
            <a:srgbClr val="66FF66"/>
          </a:solidFill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8928992" cy="715962"/>
          </a:xfrm>
        </p:spPr>
        <p:txBody>
          <a:bodyPr/>
          <a:lstStyle/>
          <a:p>
            <a:r>
              <a:rPr lang="en-GB" sz="1600" dirty="0" smtClean="0">
                <a:solidFill>
                  <a:srgbClr val="C00000"/>
                </a:solidFill>
              </a:rPr>
              <a:t>5. </a:t>
            </a:r>
            <a:r>
              <a:rPr lang="en-GB" sz="1800" dirty="0" smtClean="0">
                <a:solidFill>
                  <a:srgbClr val="C00000"/>
                </a:solidFill>
              </a:rPr>
              <a:t>Achieving </a:t>
            </a:r>
            <a:r>
              <a:rPr lang="en-GB" sz="1800" dirty="0">
                <a:solidFill>
                  <a:srgbClr val="C00000"/>
                </a:solidFill>
              </a:rPr>
              <a:t>Leadership Excellence – Creating a Results Oriented Team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1520" y="1124744"/>
            <a:ext cx="1152128" cy="1184940"/>
          </a:xfrm>
          <a:prstGeom prst="rect">
            <a:avLst/>
          </a:prstGeom>
          <a:solidFill>
            <a:srgbClr val="66FF66"/>
          </a:solidFill>
          <a:ln>
            <a:solidFill>
              <a:srgbClr val="464749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>
            <a:spAutoFit/>
          </a:bodyPr>
          <a:lstStyle/>
          <a:p>
            <a:endParaRPr lang="en-US" sz="600" dirty="0" smtClean="0"/>
          </a:p>
          <a:p>
            <a:pPr algn="ctr"/>
            <a:r>
              <a:rPr lang="en-GB" sz="1100" dirty="0" smtClean="0">
                <a:latin typeface="+mn-lt"/>
              </a:rPr>
              <a:t>Chasing Perfection </a:t>
            </a:r>
          </a:p>
          <a:p>
            <a:pPr algn="ctr"/>
            <a:r>
              <a:rPr lang="en-GB" sz="1100" dirty="0">
                <a:latin typeface="+mn-lt"/>
              </a:rPr>
              <a:t>t</a:t>
            </a:r>
            <a:r>
              <a:rPr lang="en-GB" sz="1100" dirty="0" smtClean="0">
                <a:latin typeface="+mn-lt"/>
              </a:rPr>
              <a:t>o</a:t>
            </a:r>
          </a:p>
          <a:p>
            <a:pPr algn="ctr"/>
            <a:r>
              <a:rPr lang="en-GB" sz="1100" dirty="0" smtClean="0">
                <a:latin typeface="+mn-lt"/>
              </a:rPr>
              <a:t>Achieve Excellence</a:t>
            </a:r>
            <a:endParaRPr lang="en-US" sz="1100" dirty="0" smtClean="0">
              <a:latin typeface="+mn-lt"/>
            </a:endParaRPr>
          </a:p>
          <a:p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2195736" y="1556792"/>
            <a:ext cx="6696744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464748"/>
                </a:solidFill>
                <a:latin typeface="+mn-lt"/>
              </a:rPr>
              <a:t>Achieving Excellence in Creating a Results Oriented Team</a:t>
            </a:r>
          </a:p>
          <a:p>
            <a:endParaRPr lang="en-GB" dirty="0" smtClean="0">
              <a:solidFill>
                <a:srgbClr val="464748"/>
              </a:solidFill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GB" sz="400" dirty="0">
              <a:solidFill>
                <a:srgbClr val="464748"/>
              </a:solidFill>
              <a:latin typeface="+mn-lt"/>
            </a:endParaRP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rgbClr val="464748"/>
                </a:solidFill>
                <a:latin typeface="+mn-lt"/>
              </a:rPr>
              <a:t>To achieve excellence t</a:t>
            </a:r>
            <a:r>
              <a:rPr lang="en-GB" dirty="0" smtClean="0">
                <a:solidFill>
                  <a:srgbClr val="464748"/>
                </a:solidFill>
                <a:latin typeface="+mn-lt"/>
              </a:rPr>
              <a:t>he Manager must</a:t>
            </a: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Set clear goals with measures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Motivate their people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Determine priorities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Provide resources and remove obstacles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Support their people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Review and give feedback</a:t>
            </a:r>
            <a:endParaRPr lang="en-GB" sz="1600" dirty="0">
              <a:solidFill>
                <a:srgbClr val="464748"/>
              </a:solidFill>
              <a:latin typeface="+mn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771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Oval 2"/>
          <p:cNvSpPr>
            <a:spLocks noChangeArrowheads="1"/>
          </p:cNvSpPr>
          <p:nvPr/>
        </p:nvSpPr>
        <p:spPr bwMode="auto">
          <a:xfrm>
            <a:off x="785786" y="3214686"/>
            <a:ext cx="2514600" cy="914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Folio Std Medium" pitchFamily="34" charset="0"/>
              </a:rPr>
              <a:t>Tasks</a:t>
            </a:r>
          </a:p>
        </p:txBody>
      </p:sp>
      <p:sp>
        <p:nvSpPr>
          <p:cNvPr id="142339" name="Oval 3"/>
          <p:cNvSpPr>
            <a:spLocks noChangeArrowheads="1"/>
          </p:cNvSpPr>
          <p:nvPr/>
        </p:nvSpPr>
        <p:spPr bwMode="auto">
          <a:xfrm>
            <a:off x="5857884" y="3214686"/>
            <a:ext cx="2514600" cy="914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 dirty="0">
                <a:solidFill>
                  <a:srgbClr val="464748"/>
                </a:solidFill>
                <a:latin typeface="Folio Std Medium" pitchFamily="34" charset="0"/>
              </a:rPr>
              <a:t>Objectives</a:t>
            </a:r>
          </a:p>
        </p:txBody>
      </p:sp>
      <p:sp>
        <p:nvSpPr>
          <p:cNvPr id="142342" name="Rectangle 6"/>
          <p:cNvSpPr>
            <a:spLocks noChangeArrowheads="1"/>
          </p:cNvSpPr>
          <p:nvPr/>
        </p:nvSpPr>
        <p:spPr bwMode="auto">
          <a:xfrm>
            <a:off x="2339752" y="1340768"/>
            <a:ext cx="4104456" cy="48803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>
                <a:solidFill>
                  <a:srgbClr val="464748"/>
                </a:solidFill>
                <a:latin typeface="Folio Std Medium" pitchFamily="34" charset="0"/>
              </a:rPr>
              <a:t>There are </a:t>
            </a:r>
            <a:r>
              <a:rPr lang="en-US" dirty="0">
                <a:solidFill>
                  <a:srgbClr val="464748"/>
                </a:solidFill>
                <a:latin typeface="Folio Std Medium" pitchFamily="34" charset="0"/>
              </a:rPr>
              <a:t>two </a:t>
            </a:r>
            <a:r>
              <a:rPr lang="en-US" dirty="0" smtClean="0">
                <a:solidFill>
                  <a:srgbClr val="464748"/>
                </a:solidFill>
                <a:latin typeface="Folio Std Medium" pitchFamily="34" charset="0"/>
              </a:rPr>
              <a:t>Alternative Approaches</a:t>
            </a:r>
            <a:endParaRPr lang="en-US" dirty="0">
              <a:solidFill>
                <a:srgbClr val="464748"/>
              </a:solidFill>
              <a:latin typeface="Folio Std Medium" pitchFamily="34" charset="0"/>
            </a:endParaRPr>
          </a:p>
        </p:txBody>
      </p:sp>
      <p:sp>
        <p:nvSpPr>
          <p:cNvPr id="142344" name="Text Box 8"/>
          <p:cNvSpPr txBox="1">
            <a:spLocks noChangeArrowheads="1"/>
          </p:cNvSpPr>
          <p:nvPr/>
        </p:nvSpPr>
        <p:spPr bwMode="auto">
          <a:xfrm>
            <a:off x="5857884" y="5110315"/>
            <a:ext cx="2571768" cy="1104918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  <a:buSzPct val="91000"/>
              <a:buFontTx/>
              <a:buChar char="•"/>
            </a:pPr>
            <a:r>
              <a:rPr lang="en-US" sz="1400" dirty="0">
                <a:solidFill>
                  <a:srgbClr val="464748"/>
                </a:solidFill>
                <a:latin typeface="Folio Std Medium" pitchFamily="34" charset="0"/>
              </a:rPr>
              <a:t> </a:t>
            </a:r>
            <a:r>
              <a:rPr lang="en-US" sz="1400" dirty="0" smtClean="0">
                <a:solidFill>
                  <a:srgbClr val="464748"/>
                </a:solidFill>
                <a:latin typeface="Folio Std Medium" pitchFamily="34" charset="0"/>
              </a:rPr>
              <a:t>Result </a:t>
            </a:r>
            <a:r>
              <a:rPr lang="en-US" sz="1400" dirty="0">
                <a:solidFill>
                  <a:srgbClr val="464748"/>
                </a:solidFill>
                <a:latin typeface="Folio Std Medium" pitchFamily="34" charset="0"/>
              </a:rPr>
              <a:t>based</a:t>
            </a:r>
          </a:p>
          <a:p>
            <a:pPr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US" sz="1400" dirty="0">
                <a:solidFill>
                  <a:srgbClr val="464748"/>
                </a:solidFill>
                <a:latin typeface="Folio Std Medium" pitchFamily="34" charset="0"/>
              </a:rPr>
              <a:t> Leader </a:t>
            </a:r>
            <a:r>
              <a:rPr lang="en-US" sz="1400" dirty="0" smtClean="0">
                <a:solidFill>
                  <a:srgbClr val="464748"/>
                </a:solidFill>
                <a:latin typeface="Folio Std Medium" pitchFamily="34" charset="0"/>
              </a:rPr>
              <a:t>empowers</a:t>
            </a:r>
            <a:endParaRPr lang="en-US" sz="1400" dirty="0">
              <a:solidFill>
                <a:srgbClr val="464748"/>
              </a:solidFill>
              <a:latin typeface="Folio Std Medium" pitchFamily="34" charset="0"/>
            </a:endParaRPr>
          </a:p>
          <a:p>
            <a:pPr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US" sz="1400" dirty="0">
                <a:solidFill>
                  <a:srgbClr val="464748"/>
                </a:solidFill>
                <a:latin typeface="Folio Std Medium" pitchFamily="34" charset="0"/>
              </a:rPr>
              <a:t> </a:t>
            </a:r>
            <a:r>
              <a:rPr lang="en-US" sz="1400" dirty="0" smtClean="0">
                <a:solidFill>
                  <a:srgbClr val="464748"/>
                </a:solidFill>
                <a:latin typeface="Folio Std Medium" pitchFamily="34" charset="0"/>
              </a:rPr>
              <a:t>People use their </a:t>
            </a:r>
            <a:r>
              <a:rPr lang="en-US" sz="1400" dirty="0">
                <a:solidFill>
                  <a:srgbClr val="464748"/>
                </a:solidFill>
                <a:latin typeface="Folio Std Medium" pitchFamily="34" charset="0"/>
              </a:rPr>
              <a:t>initiative</a:t>
            </a:r>
          </a:p>
          <a:p>
            <a:pPr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US" sz="1400" dirty="0">
                <a:solidFill>
                  <a:srgbClr val="464748"/>
                </a:solidFill>
                <a:latin typeface="Folio Std Medium" pitchFamily="34" charset="0"/>
              </a:rPr>
              <a:t> </a:t>
            </a:r>
            <a:r>
              <a:rPr lang="en-US" sz="1400" dirty="0" smtClean="0">
                <a:solidFill>
                  <a:srgbClr val="464748"/>
                </a:solidFill>
                <a:latin typeface="Folio Std Medium" pitchFamily="34" charset="0"/>
              </a:rPr>
              <a:t>Leader Supports</a:t>
            </a:r>
            <a:endParaRPr lang="en-US" sz="1400" dirty="0">
              <a:solidFill>
                <a:srgbClr val="464748"/>
              </a:solidFill>
              <a:latin typeface="Folio Std Medium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1110" y="397266"/>
            <a:ext cx="8777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b="1" dirty="0">
                <a:solidFill>
                  <a:srgbClr val="C00000"/>
                </a:solidFill>
                <a:latin typeface="+mj-lt"/>
              </a:rPr>
              <a:t>5. </a:t>
            </a:r>
            <a:r>
              <a:rPr lang="en-GB" b="1" dirty="0">
                <a:solidFill>
                  <a:srgbClr val="C00000"/>
                </a:solidFill>
                <a:latin typeface="+mj-lt"/>
              </a:rPr>
              <a:t>Achieving Leadership Excellence – Creating a Results Oriented Team</a:t>
            </a:r>
            <a:endParaRPr lang="en-US" b="1" dirty="0">
              <a:solidFill>
                <a:srgbClr val="C00000"/>
              </a:solidFill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85786" y="4214818"/>
            <a:ext cx="2571768" cy="1892403"/>
            <a:chOff x="928662" y="4214818"/>
            <a:chExt cx="2571768" cy="1892403"/>
          </a:xfrm>
        </p:grpSpPr>
        <p:sp>
          <p:nvSpPr>
            <p:cNvPr id="142343" name="Text Box 7"/>
            <p:cNvSpPr txBox="1">
              <a:spLocks noChangeArrowheads="1"/>
            </p:cNvSpPr>
            <p:nvPr/>
          </p:nvSpPr>
          <p:spPr bwMode="auto">
            <a:xfrm>
              <a:off x="928662" y="5000636"/>
              <a:ext cx="2571768" cy="110658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  <a:spcBef>
                  <a:spcPct val="50000"/>
                </a:spcBef>
                <a:buClr>
                  <a:schemeClr val="bg1"/>
                </a:buClr>
                <a:buFontTx/>
                <a:buChar char="•"/>
              </a:pPr>
              <a:r>
                <a:rPr lang="en-US" sz="1400" dirty="0">
                  <a:latin typeface="Folio Std Medium" pitchFamily="34" charset="0"/>
                </a:rPr>
                <a:t> </a:t>
              </a:r>
              <a:r>
                <a:rPr lang="en-US" sz="1400" dirty="0">
                  <a:solidFill>
                    <a:schemeClr val="bg1"/>
                  </a:solidFill>
                  <a:latin typeface="Folio Std Medium" pitchFamily="34" charset="0"/>
                </a:rPr>
                <a:t>Small tasks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FontTx/>
                <a:buChar char="•"/>
              </a:pPr>
              <a:r>
                <a:rPr lang="en-US" sz="1400" dirty="0">
                  <a:solidFill>
                    <a:schemeClr val="bg1"/>
                  </a:solidFill>
                  <a:latin typeface="Folio Std Medium" pitchFamily="34" charset="0"/>
                </a:rPr>
                <a:t> Close </a:t>
              </a:r>
              <a:r>
                <a:rPr lang="en-US" sz="1400" dirty="0" smtClean="0">
                  <a:solidFill>
                    <a:schemeClr val="bg1"/>
                  </a:solidFill>
                  <a:latin typeface="Folio Std Medium" pitchFamily="34" charset="0"/>
                </a:rPr>
                <a:t>control by manager</a:t>
              </a:r>
              <a:endParaRPr lang="en-US" sz="1400" dirty="0">
                <a:solidFill>
                  <a:schemeClr val="bg1"/>
                </a:solidFill>
                <a:latin typeface="Folio Std Medium" pitchFamily="34" charset="0"/>
              </a:endParaRPr>
            </a:p>
            <a:p>
              <a:pPr>
                <a:lnSpc>
                  <a:spcPct val="80000"/>
                </a:lnSpc>
                <a:spcBef>
                  <a:spcPct val="50000"/>
                </a:spcBef>
                <a:buFontTx/>
                <a:buChar char="•"/>
              </a:pPr>
              <a:r>
                <a:rPr lang="en-US" sz="1400" dirty="0">
                  <a:solidFill>
                    <a:schemeClr val="bg1"/>
                  </a:solidFill>
                  <a:latin typeface="Folio Std Medium" pitchFamily="34" charset="0"/>
                </a:rPr>
                <a:t> No </a:t>
              </a:r>
              <a:r>
                <a:rPr lang="en-US" sz="1400" dirty="0" smtClean="0">
                  <a:solidFill>
                    <a:schemeClr val="bg1"/>
                  </a:solidFill>
                  <a:latin typeface="Folio Std Medium" pitchFamily="34" charset="0"/>
                </a:rPr>
                <a:t>initiative required</a:t>
              </a:r>
              <a:endParaRPr lang="en-US" sz="1400" dirty="0">
                <a:solidFill>
                  <a:schemeClr val="bg1"/>
                </a:solidFill>
                <a:latin typeface="Folio Std Medium" pitchFamily="34" charset="0"/>
              </a:endParaRPr>
            </a:p>
            <a:p>
              <a:pPr>
                <a:lnSpc>
                  <a:spcPct val="80000"/>
                </a:lnSpc>
                <a:spcBef>
                  <a:spcPct val="50000"/>
                </a:spcBef>
                <a:buFontTx/>
                <a:buChar char="•"/>
              </a:pPr>
              <a:r>
                <a:rPr lang="en-US" sz="1400" dirty="0">
                  <a:solidFill>
                    <a:schemeClr val="bg1"/>
                  </a:solidFill>
                  <a:latin typeface="Folio Std Medium" pitchFamily="34" charset="0"/>
                </a:rPr>
                <a:t> No empowerment</a:t>
              </a:r>
            </a:p>
          </p:txBody>
        </p:sp>
        <p:sp>
          <p:nvSpPr>
            <p:cNvPr id="13" name="Text Box 7"/>
            <p:cNvSpPr txBox="1">
              <a:spLocks noChangeArrowheads="1"/>
            </p:cNvSpPr>
            <p:nvPr/>
          </p:nvSpPr>
          <p:spPr bwMode="auto">
            <a:xfrm>
              <a:off x="928662" y="4214818"/>
              <a:ext cx="2571768" cy="702628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ct val="50000"/>
                </a:spcBef>
              </a:pPr>
              <a:r>
                <a:rPr lang="en-US" sz="1400" dirty="0" smtClean="0">
                  <a:solidFill>
                    <a:schemeClr val="bg1"/>
                  </a:solidFill>
                  <a:latin typeface="Folio Std Medium" pitchFamily="34" charset="0"/>
                </a:rPr>
                <a:t>Tell people specifically what to do and how to do it</a:t>
              </a:r>
              <a:endParaRPr lang="en-US" sz="1400" dirty="0">
                <a:solidFill>
                  <a:schemeClr val="bg1"/>
                </a:solidFill>
                <a:latin typeface="Folio Std Medium" pitchFamily="34" charset="0"/>
              </a:endParaRPr>
            </a:p>
          </p:txBody>
        </p:sp>
      </p:grp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5857884" y="4214818"/>
            <a:ext cx="2571768" cy="702628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ct val="50000"/>
              </a:spcBef>
            </a:pPr>
            <a:r>
              <a:rPr lang="en-US" sz="1400" dirty="0" smtClean="0">
                <a:solidFill>
                  <a:srgbClr val="464748"/>
                </a:solidFill>
                <a:latin typeface="Folio Std Medium" pitchFamily="34" charset="0"/>
              </a:rPr>
              <a:t>Challenge people to achieve a goal and support them</a:t>
            </a:r>
            <a:endParaRPr lang="en-US" sz="1400" dirty="0">
              <a:solidFill>
                <a:srgbClr val="464748"/>
              </a:solidFill>
              <a:latin typeface="Folio Std Medium" pitchFamily="34" charset="0"/>
            </a:endParaRPr>
          </a:p>
        </p:txBody>
      </p:sp>
      <p:cxnSp>
        <p:nvCxnSpPr>
          <p:cNvPr id="16" name="Straight Arrow Connector 15"/>
          <p:cNvCxnSpPr>
            <a:stCxn id="142342" idx="2"/>
            <a:endCxn id="142338" idx="0"/>
          </p:cNvCxnSpPr>
          <p:nvPr/>
        </p:nvCxnSpPr>
        <p:spPr>
          <a:xfrm flipH="1">
            <a:off x="2043086" y="1828800"/>
            <a:ext cx="2348894" cy="1385886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42342" idx="2"/>
            <a:endCxn id="142339" idx="0"/>
          </p:cNvCxnSpPr>
          <p:nvPr/>
        </p:nvCxnSpPr>
        <p:spPr>
          <a:xfrm>
            <a:off x="4391980" y="1828800"/>
            <a:ext cx="2723204" cy="1385886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3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468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715962"/>
          </a:xfrm>
        </p:spPr>
        <p:txBody>
          <a:bodyPr/>
          <a:lstStyle/>
          <a:p>
            <a:r>
              <a:rPr lang="en-GB" sz="1600" dirty="0">
                <a:solidFill>
                  <a:srgbClr val="C00000"/>
                </a:solidFill>
              </a:rPr>
              <a:t>5. </a:t>
            </a:r>
            <a:r>
              <a:rPr lang="en-GB" sz="1800" dirty="0">
                <a:solidFill>
                  <a:srgbClr val="C00000"/>
                </a:solidFill>
              </a:rPr>
              <a:t>Achieving Leadership Excellence – Creating a Results Oriented Team</a:t>
            </a: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1285852" y="1571612"/>
            <a:ext cx="6215106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solidFill>
                  <a:srgbClr val="464748"/>
                </a:solidFill>
                <a:latin typeface="+mn-lt"/>
              </a:rPr>
              <a:t>There are 3 Requirements for successful use of Management by Objectives:</a:t>
            </a:r>
          </a:p>
          <a:p>
            <a:pPr algn="ctr">
              <a:lnSpc>
                <a:spcPct val="150000"/>
              </a:lnSpc>
            </a:pPr>
            <a:endParaRPr lang="en-US" sz="2000" dirty="0" smtClean="0">
              <a:solidFill>
                <a:srgbClr val="464748"/>
              </a:solidFill>
              <a:latin typeface="+mn-lt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464748"/>
                </a:solidFill>
                <a:latin typeface="+mn-lt"/>
              </a:rPr>
              <a:t>Accept the principles of MBO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464748"/>
                </a:solidFill>
                <a:latin typeface="+mn-lt"/>
              </a:rPr>
              <a:t>Managers understand their Role in MBO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464748"/>
                </a:solidFill>
                <a:latin typeface="+mn-lt"/>
              </a:rPr>
              <a:t>Know how to use the MBO 7 Step process</a:t>
            </a:r>
            <a:endParaRPr lang="en-US" dirty="0">
              <a:solidFill>
                <a:srgbClr val="464748"/>
              </a:solidFill>
              <a:latin typeface="+mn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688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8731696" cy="715962"/>
          </a:xfrm>
        </p:spPr>
        <p:txBody>
          <a:bodyPr/>
          <a:lstStyle/>
          <a:p>
            <a:r>
              <a:rPr lang="en-GB" sz="1600" dirty="0">
                <a:solidFill>
                  <a:srgbClr val="C00000"/>
                </a:solidFill>
              </a:rPr>
              <a:t>5. </a:t>
            </a:r>
            <a:r>
              <a:rPr lang="en-GB" sz="1800" dirty="0">
                <a:solidFill>
                  <a:srgbClr val="C00000"/>
                </a:solidFill>
              </a:rPr>
              <a:t>Achieving Leadership Excellence – Creating a Results Oriented Team</a:t>
            </a: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642910" y="1357298"/>
            <a:ext cx="821537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smtClean="0">
                <a:solidFill>
                  <a:srgbClr val="464748"/>
                </a:solidFill>
                <a:latin typeface="+mn-lt"/>
              </a:rPr>
              <a:t>Management by Objectives:</a:t>
            </a:r>
          </a:p>
          <a:p>
            <a:pPr marL="457200" indent="-457200">
              <a:lnSpc>
                <a:spcPct val="150000"/>
              </a:lnSpc>
            </a:pPr>
            <a:endParaRPr lang="en-US" sz="2000" dirty="0" smtClean="0">
              <a:solidFill>
                <a:srgbClr val="464748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solidFill>
                  <a:srgbClr val="464748"/>
                </a:solidFill>
                <a:latin typeface="+mn-lt"/>
              </a:rPr>
              <a:t>The Principle of Management by Objectives – MBO</a:t>
            </a:r>
          </a:p>
          <a:p>
            <a:pPr marL="457200" indent="-457200">
              <a:lnSpc>
                <a:spcPct val="150000"/>
              </a:lnSpc>
            </a:pPr>
            <a:endParaRPr lang="en-US" sz="2000" dirty="0" smtClean="0">
              <a:solidFill>
                <a:srgbClr val="464748"/>
              </a:solidFill>
              <a:latin typeface="+mn-lt"/>
            </a:endParaRPr>
          </a:p>
          <a:p>
            <a:pPr marL="457200" indent="-457200" algn="just">
              <a:lnSpc>
                <a:spcPct val="150000"/>
              </a:lnSpc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Management by Objectives allows every employee as much freedom as possible in </a:t>
            </a:r>
          </a:p>
          <a:p>
            <a:pPr marL="457200" indent="-457200" algn="just">
              <a:lnSpc>
                <a:spcPct val="150000"/>
              </a:lnSpc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applying skills knowledge and initiative to his or her job, at the same time helping to </a:t>
            </a:r>
          </a:p>
          <a:p>
            <a:pPr marL="457200" indent="-457200" algn="just">
              <a:lnSpc>
                <a:spcPct val="150000"/>
              </a:lnSpc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create enthusiasm and generate a sense of teamwork.</a:t>
            </a:r>
          </a:p>
          <a:p>
            <a:pPr marL="457200" indent="-457200">
              <a:lnSpc>
                <a:spcPct val="150000"/>
              </a:lnSpc>
            </a:pPr>
            <a:endParaRPr lang="en-US" dirty="0" smtClean="0">
              <a:solidFill>
                <a:srgbClr val="464748"/>
              </a:solidFill>
              <a:latin typeface="+mn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29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10" y="276588"/>
            <a:ext cx="8803704" cy="715962"/>
          </a:xfrm>
        </p:spPr>
        <p:txBody>
          <a:bodyPr/>
          <a:lstStyle/>
          <a:p>
            <a:r>
              <a:rPr lang="en-GB" sz="1600" dirty="0"/>
              <a:t>5. </a:t>
            </a:r>
            <a:r>
              <a:rPr lang="en-GB" sz="1800" dirty="0"/>
              <a:t>Achieving Leadership Excellence – Creating a Results Oriented Team</a:t>
            </a: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2786050" y="1142984"/>
            <a:ext cx="3429024" cy="50251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solidFill>
                  <a:srgbClr val="464748"/>
                </a:solidFill>
                <a:latin typeface="+mn-lt"/>
              </a:rPr>
              <a:t>The Challenge of MBO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86248" y="4000504"/>
            <a:ext cx="3571900" cy="1384995"/>
          </a:xfrm>
          <a:prstGeom prst="rect">
            <a:avLst/>
          </a:prstGeom>
          <a:solidFill>
            <a:srgbClr val="FF996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rgbClr val="464748"/>
              </a:solidFill>
              <a:latin typeface="+mn-lt"/>
            </a:endParaRPr>
          </a:p>
          <a:p>
            <a:pPr algn="ctr"/>
            <a:r>
              <a:rPr lang="en-US" sz="1600" dirty="0" smtClean="0">
                <a:solidFill>
                  <a:srgbClr val="464748"/>
                </a:solidFill>
                <a:latin typeface="+mn-lt"/>
              </a:rPr>
              <a:t>How do I know that I will be successful without knowing what my people are doing all the time?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86248" y="2071678"/>
            <a:ext cx="3571900" cy="138499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rgbClr val="464748"/>
              </a:solidFill>
              <a:latin typeface="+mn-lt"/>
            </a:endParaRPr>
          </a:p>
          <a:p>
            <a:pPr algn="ctr"/>
            <a:r>
              <a:rPr lang="en-US" sz="1600" dirty="0" smtClean="0">
                <a:solidFill>
                  <a:srgbClr val="464748"/>
                </a:solidFill>
                <a:latin typeface="+mn-lt"/>
              </a:rPr>
              <a:t>The benefits from motivated engaged people using their full range of skills and talents.</a:t>
            </a:r>
          </a:p>
          <a:p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3643306" y="2500306"/>
            <a:ext cx="500066" cy="285752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>
            <a:off x="3643306" y="4286256"/>
            <a:ext cx="500066" cy="285752"/>
          </a:xfrm>
          <a:prstGeom prst="rightArrow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7042" name="Picture 2" descr="https://encrypted-tbn2.gstatic.com/images?q=tbn:ANd9GcSSWmis_06TZSenFCtItLY8DsoVWzakDvsJXIlJnhtmHc4qIIz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4357694"/>
            <a:ext cx="1143008" cy="907149"/>
          </a:xfrm>
          <a:prstGeom prst="rect">
            <a:avLst/>
          </a:prstGeom>
          <a:noFill/>
        </p:spPr>
      </p:pic>
      <p:pic>
        <p:nvPicPr>
          <p:cNvPr id="87044" name="Picture 4" descr="https://encrypted-tbn2.gstatic.com/images?q=tbn:ANd9GcQmbZn8JCH8D_4HUSejyyGkCkPJnkidLzh44zDLMqlQuiOq8c0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2571744"/>
            <a:ext cx="995672" cy="1000117"/>
          </a:xfrm>
          <a:prstGeom prst="rect">
            <a:avLst/>
          </a:prstGeom>
          <a:noFill/>
        </p:spPr>
      </p:pic>
      <p:sp>
        <p:nvSpPr>
          <p:cNvPr id="21" name="Rounded Rectangular Callout 20"/>
          <p:cNvSpPr/>
          <p:nvPr/>
        </p:nvSpPr>
        <p:spPr>
          <a:xfrm>
            <a:off x="1643042" y="2071678"/>
            <a:ext cx="1857388" cy="1000132"/>
          </a:xfrm>
          <a:prstGeom prst="wedgeRoundRectCallout">
            <a:avLst>
              <a:gd name="adj1" fmla="val -81523"/>
              <a:gd name="adj2" fmla="val 25358"/>
              <a:gd name="adj3" fmla="val 16667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464749"/>
                </a:solidFill>
              </a:rPr>
              <a:t>As a manager I would like to have……..</a:t>
            </a:r>
            <a:endParaRPr lang="en-US" dirty="0">
              <a:solidFill>
                <a:srgbClr val="464749"/>
              </a:solidFill>
            </a:endParaRPr>
          </a:p>
        </p:txBody>
      </p:sp>
      <p:sp>
        <p:nvSpPr>
          <p:cNvPr id="23" name="Rounded Rectangular Callout 22"/>
          <p:cNvSpPr/>
          <p:nvPr/>
        </p:nvSpPr>
        <p:spPr>
          <a:xfrm>
            <a:off x="1643042" y="4000504"/>
            <a:ext cx="1857388" cy="857256"/>
          </a:xfrm>
          <a:prstGeom prst="wedgeRoundRectCallout">
            <a:avLst>
              <a:gd name="adj1" fmla="val -77636"/>
              <a:gd name="adj2" fmla="val 66574"/>
              <a:gd name="adj3" fmla="val 16667"/>
            </a:avLst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464749"/>
                </a:solidFill>
              </a:rPr>
              <a:t>But as a manager ……..</a:t>
            </a:r>
            <a:endParaRPr lang="en-US" dirty="0">
              <a:solidFill>
                <a:srgbClr val="464749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928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1. What it means to be a </a:t>
            </a:r>
            <a:r>
              <a:rPr lang="en-GB" sz="1800" dirty="0" smtClean="0"/>
              <a:t>Leader</a:t>
            </a:r>
            <a:endParaRPr lang="en-US" sz="1800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56" y="2713025"/>
            <a:ext cx="1156186" cy="1156186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3"/>
          <a:srcRect l="27563" t="9735" r="18591" b="50000"/>
          <a:stretch/>
        </p:blipFill>
        <p:spPr>
          <a:xfrm>
            <a:off x="663669" y="4548733"/>
            <a:ext cx="1188273" cy="119685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04800" y="1124744"/>
            <a:ext cx="8731696" cy="1261884"/>
            <a:chOff x="304800" y="1124744"/>
            <a:chExt cx="8731696" cy="1261884"/>
          </a:xfrm>
        </p:grpSpPr>
        <p:sp>
          <p:nvSpPr>
            <p:cNvPr id="4" name="TextBox 3"/>
            <p:cNvSpPr txBox="1"/>
            <p:nvPr/>
          </p:nvSpPr>
          <p:spPr>
            <a:xfrm>
              <a:off x="304800" y="1124744"/>
              <a:ext cx="8731696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latin typeface="+mn-lt"/>
                </a:rPr>
                <a:t>Exercise 1.</a:t>
              </a:r>
            </a:p>
            <a:p>
              <a:endParaRPr lang="en-GB" dirty="0">
                <a:latin typeface="+mn-lt"/>
              </a:endParaRPr>
            </a:p>
            <a:p>
              <a:pPr lvl="3"/>
              <a:endParaRPr lang="en-GB" sz="1600" dirty="0">
                <a:latin typeface="Folio Std Medium" panose="020B0603030502020204" pitchFamily="34" charset="0"/>
              </a:endParaRP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 startAt="2"/>
              </a:pPr>
              <a:endParaRPr lang="en-US" sz="1600" dirty="0">
                <a:latin typeface="+mn-lt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6533716" y="1522532"/>
              <a:ext cx="1656184" cy="3600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Teams 1-4</a:t>
              </a:r>
              <a:endParaRPr lang="en-US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59532" y="1549044"/>
              <a:ext cx="1656184" cy="36004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Teams 5-8</a:t>
              </a:r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79512" y="1697157"/>
            <a:ext cx="8199070" cy="4524128"/>
            <a:chOff x="179512" y="1697157"/>
            <a:chExt cx="8199070" cy="4524128"/>
          </a:xfrm>
        </p:grpSpPr>
        <p:grpSp>
          <p:nvGrpSpPr>
            <p:cNvPr id="6" name="Group 5"/>
            <p:cNvGrpSpPr/>
            <p:nvPr/>
          </p:nvGrpSpPr>
          <p:grpSpPr>
            <a:xfrm>
              <a:off x="179512" y="2204864"/>
              <a:ext cx="8199069" cy="4016421"/>
              <a:chOff x="179512" y="1788312"/>
              <a:chExt cx="8199069" cy="4016421"/>
            </a:xfrm>
          </p:grpSpPr>
          <p:grpSp>
            <p:nvGrpSpPr>
              <p:cNvPr id="55" name="Group 54"/>
              <p:cNvGrpSpPr/>
              <p:nvPr/>
            </p:nvGrpSpPr>
            <p:grpSpPr>
              <a:xfrm>
                <a:off x="2195736" y="1788313"/>
                <a:ext cx="6182845" cy="4016420"/>
                <a:chOff x="2123728" y="1310958"/>
                <a:chExt cx="6182845" cy="4016420"/>
              </a:xfrm>
            </p:grpSpPr>
            <p:grpSp>
              <p:nvGrpSpPr>
                <p:cNvPr id="38" name="Group 37"/>
                <p:cNvGrpSpPr/>
                <p:nvPr/>
              </p:nvGrpSpPr>
              <p:grpSpPr>
                <a:xfrm>
                  <a:off x="2123728" y="1310958"/>
                  <a:ext cx="6174184" cy="869491"/>
                  <a:chOff x="2070224" y="2060848"/>
                  <a:chExt cx="6174184" cy="869491"/>
                </a:xfrm>
              </p:grpSpPr>
              <p:sp>
                <p:nvSpPr>
                  <p:cNvPr id="34" name="Right Arrow 33"/>
                  <p:cNvSpPr/>
                  <p:nvPr/>
                </p:nvSpPr>
                <p:spPr>
                  <a:xfrm flipH="1">
                    <a:off x="2070224" y="2060848"/>
                    <a:ext cx="4157960" cy="409567"/>
                  </a:xfrm>
                  <a:prstGeom prst="rightArrow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200" dirty="0" smtClean="0">
                        <a:solidFill>
                          <a:schemeClr val="bg1"/>
                        </a:solidFill>
                      </a:rPr>
                      <a:t>Expectations</a:t>
                    </a:r>
                    <a:endParaRPr lang="en-US" sz="12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6" name="Rectangle 35"/>
                  <p:cNvSpPr/>
                  <p:nvPr/>
                </p:nvSpPr>
                <p:spPr>
                  <a:xfrm>
                    <a:off x="6228184" y="2060848"/>
                    <a:ext cx="2016224" cy="86409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dirty="0" smtClean="0">
                        <a:solidFill>
                          <a:schemeClr val="bg1"/>
                        </a:solidFill>
                      </a:rPr>
                      <a:t>Transwarp</a:t>
                    </a:r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7" name="Right Arrow 36"/>
                  <p:cNvSpPr/>
                  <p:nvPr/>
                </p:nvSpPr>
                <p:spPr>
                  <a:xfrm>
                    <a:off x="2070224" y="2520772"/>
                    <a:ext cx="4157960" cy="409567"/>
                  </a:xfrm>
                  <a:prstGeom prst="rightArrow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200" dirty="0" smtClean="0">
                        <a:solidFill>
                          <a:schemeClr val="bg1"/>
                        </a:solidFill>
                      </a:rPr>
                      <a:t>Responsibilities</a:t>
                    </a:r>
                    <a:endParaRPr lang="en-US" sz="12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39" name="Group 38"/>
                <p:cNvGrpSpPr/>
                <p:nvPr/>
              </p:nvGrpSpPr>
              <p:grpSpPr>
                <a:xfrm>
                  <a:off x="2123728" y="2359934"/>
                  <a:ext cx="6174184" cy="869491"/>
                  <a:chOff x="2070224" y="2060848"/>
                  <a:chExt cx="6174184" cy="869491"/>
                </a:xfrm>
              </p:grpSpPr>
              <p:sp>
                <p:nvSpPr>
                  <p:cNvPr id="40" name="Right Arrow 39"/>
                  <p:cNvSpPr/>
                  <p:nvPr/>
                </p:nvSpPr>
                <p:spPr>
                  <a:xfrm flipH="1">
                    <a:off x="2070224" y="2060848"/>
                    <a:ext cx="4157960" cy="409567"/>
                  </a:xfrm>
                  <a:prstGeom prst="rightArrow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200" dirty="0" smtClean="0">
                        <a:solidFill>
                          <a:schemeClr val="bg1"/>
                        </a:solidFill>
                      </a:rPr>
                      <a:t>Expectations</a:t>
                    </a:r>
                    <a:endParaRPr lang="en-US" sz="12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1" name="Rectangle 40"/>
                  <p:cNvSpPr/>
                  <p:nvPr/>
                </p:nvSpPr>
                <p:spPr>
                  <a:xfrm>
                    <a:off x="6228184" y="2060848"/>
                    <a:ext cx="2016224" cy="86409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dirty="0" smtClean="0">
                        <a:solidFill>
                          <a:schemeClr val="bg1"/>
                        </a:solidFill>
                      </a:rPr>
                      <a:t>Subordinates</a:t>
                    </a:r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2" name="Right Arrow 41"/>
                  <p:cNvSpPr/>
                  <p:nvPr/>
                </p:nvSpPr>
                <p:spPr>
                  <a:xfrm>
                    <a:off x="2070224" y="2520772"/>
                    <a:ext cx="4157960" cy="409567"/>
                  </a:xfrm>
                  <a:prstGeom prst="rightArrow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200" dirty="0" smtClean="0">
                        <a:solidFill>
                          <a:schemeClr val="bg1"/>
                        </a:solidFill>
                      </a:rPr>
                      <a:t>Responsibilities</a:t>
                    </a:r>
                    <a:endParaRPr lang="en-US" sz="12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43" name="Group 42"/>
                <p:cNvGrpSpPr/>
                <p:nvPr/>
              </p:nvGrpSpPr>
              <p:grpSpPr>
                <a:xfrm>
                  <a:off x="2123728" y="3408910"/>
                  <a:ext cx="6174184" cy="869491"/>
                  <a:chOff x="2070224" y="2060848"/>
                  <a:chExt cx="6174184" cy="869491"/>
                </a:xfrm>
              </p:grpSpPr>
              <p:sp>
                <p:nvSpPr>
                  <p:cNvPr id="44" name="Right Arrow 43"/>
                  <p:cNvSpPr/>
                  <p:nvPr/>
                </p:nvSpPr>
                <p:spPr>
                  <a:xfrm flipH="1">
                    <a:off x="2070224" y="2060848"/>
                    <a:ext cx="4157960" cy="409567"/>
                  </a:xfrm>
                  <a:prstGeom prst="rightArrow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200" dirty="0" smtClean="0">
                        <a:solidFill>
                          <a:schemeClr val="bg1"/>
                        </a:solidFill>
                      </a:rPr>
                      <a:t>Expectations</a:t>
                    </a:r>
                    <a:endParaRPr lang="en-US" sz="12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5" name="Rectangle 44"/>
                  <p:cNvSpPr/>
                  <p:nvPr/>
                </p:nvSpPr>
                <p:spPr>
                  <a:xfrm>
                    <a:off x="6228184" y="2060848"/>
                    <a:ext cx="2016224" cy="86409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dirty="0" smtClean="0">
                        <a:solidFill>
                          <a:schemeClr val="bg1"/>
                        </a:solidFill>
                      </a:rPr>
                      <a:t>Peers and Colleagues</a:t>
                    </a:r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6" name="Right Arrow 45"/>
                  <p:cNvSpPr/>
                  <p:nvPr/>
                </p:nvSpPr>
                <p:spPr>
                  <a:xfrm>
                    <a:off x="2070224" y="2520772"/>
                    <a:ext cx="4157960" cy="409567"/>
                  </a:xfrm>
                  <a:prstGeom prst="rightArrow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200" dirty="0" smtClean="0">
                        <a:solidFill>
                          <a:schemeClr val="bg1"/>
                        </a:solidFill>
                      </a:rPr>
                      <a:t>Responsibilities</a:t>
                    </a:r>
                    <a:endParaRPr lang="en-US" sz="12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47" name="Group 46"/>
                <p:cNvGrpSpPr/>
                <p:nvPr/>
              </p:nvGrpSpPr>
              <p:grpSpPr>
                <a:xfrm>
                  <a:off x="2123728" y="4457887"/>
                  <a:ext cx="6182845" cy="869491"/>
                  <a:chOff x="2061563" y="2060848"/>
                  <a:chExt cx="6182845" cy="869491"/>
                </a:xfrm>
              </p:grpSpPr>
              <p:sp>
                <p:nvSpPr>
                  <p:cNvPr id="48" name="Right Arrow 47"/>
                  <p:cNvSpPr/>
                  <p:nvPr/>
                </p:nvSpPr>
                <p:spPr>
                  <a:xfrm flipH="1">
                    <a:off x="2061563" y="2078406"/>
                    <a:ext cx="4157960" cy="409567"/>
                  </a:xfrm>
                  <a:prstGeom prst="rightArrow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200" dirty="0" smtClean="0">
                        <a:solidFill>
                          <a:schemeClr val="bg1"/>
                        </a:solidFill>
                      </a:rPr>
                      <a:t>Expectations</a:t>
                    </a:r>
                    <a:endParaRPr lang="en-US" sz="12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9" name="Rectangle 48"/>
                  <p:cNvSpPr/>
                  <p:nvPr/>
                </p:nvSpPr>
                <p:spPr>
                  <a:xfrm>
                    <a:off x="6228184" y="2060848"/>
                    <a:ext cx="2016224" cy="86409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dirty="0" smtClean="0">
                        <a:solidFill>
                          <a:schemeClr val="bg1"/>
                        </a:solidFill>
                      </a:rPr>
                      <a:t>Customers and Investors</a:t>
                    </a:r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0" name="Right Arrow 49"/>
                  <p:cNvSpPr/>
                  <p:nvPr/>
                </p:nvSpPr>
                <p:spPr>
                  <a:xfrm>
                    <a:off x="2070224" y="2520772"/>
                    <a:ext cx="4157960" cy="409567"/>
                  </a:xfrm>
                  <a:prstGeom prst="rightArrow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200" dirty="0" smtClean="0">
                        <a:solidFill>
                          <a:schemeClr val="bg1"/>
                        </a:solidFill>
                      </a:rPr>
                      <a:t>Responsibilities</a:t>
                    </a:r>
                    <a:endParaRPr lang="en-US" sz="12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sp>
            <p:nvSpPr>
              <p:cNvPr id="56" name="Rectangle 55"/>
              <p:cNvSpPr/>
              <p:nvPr/>
            </p:nvSpPr>
            <p:spPr>
              <a:xfrm>
                <a:off x="179512" y="1788312"/>
                <a:ext cx="2016224" cy="3944943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8189900" y="1697157"/>
              <a:ext cx="188682" cy="4086685"/>
              <a:chOff x="8189900" y="1697157"/>
              <a:chExt cx="188682" cy="4086685"/>
            </a:xfrm>
          </p:grpSpPr>
          <p:cxnSp>
            <p:nvCxnSpPr>
              <p:cNvPr id="10" name="Elbow Connector 9"/>
              <p:cNvCxnSpPr>
                <a:stCxn id="5" idx="3"/>
                <a:endCxn id="49" idx="3"/>
              </p:cNvCxnSpPr>
              <p:nvPr/>
            </p:nvCxnSpPr>
            <p:spPr>
              <a:xfrm>
                <a:off x="8189900" y="1702552"/>
                <a:ext cx="188681" cy="4081290"/>
              </a:xfrm>
              <a:prstGeom prst="bentConnector3">
                <a:avLst>
                  <a:gd name="adj1" fmla="val 221157"/>
                </a:avLst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Elbow Connector 11"/>
              <p:cNvCxnSpPr/>
              <p:nvPr/>
            </p:nvCxnSpPr>
            <p:spPr>
              <a:xfrm rot="16200000" flipH="1">
                <a:off x="6771543" y="3237533"/>
                <a:ext cx="3034057" cy="180020"/>
              </a:xfrm>
              <a:prstGeom prst="bentConnector4">
                <a:avLst>
                  <a:gd name="adj1" fmla="val -3722"/>
                  <a:gd name="adj2" fmla="val 226986"/>
                </a:avLst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Elbow Connector 14"/>
              <p:cNvCxnSpPr/>
              <p:nvPr/>
            </p:nvCxnSpPr>
            <p:spPr>
              <a:xfrm rot="16200000" flipH="1">
                <a:off x="7294205" y="2601513"/>
                <a:ext cx="1988732" cy="180020"/>
              </a:xfrm>
              <a:prstGeom prst="bentConnector4">
                <a:avLst>
                  <a:gd name="adj1" fmla="val 822"/>
                  <a:gd name="adj2" fmla="val 226986"/>
                </a:avLst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Elbow Connector 18"/>
              <p:cNvCxnSpPr>
                <a:endCxn id="36" idx="3"/>
              </p:cNvCxnSpPr>
              <p:nvPr/>
            </p:nvCxnSpPr>
            <p:spPr>
              <a:xfrm rot="16200000" flipH="1">
                <a:off x="7814362" y="2081355"/>
                <a:ext cx="939756" cy="171359"/>
              </a:xfrm>
              <a:prstGeom prst="bentConnector4">
                <a:avLst>
                  <a:gd name="adj1" fmla="val 885"/>
                  <a:gd name="adj2" fmla="val 233404"/>
                </a:avLst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0" name="Elbow Connector 29"/>
          <p:cNvCxnSpPr>
            <a:stCxn id="51" idx="2"/>
          </p:cNvCxnSpPr>
          <p:nvPr/>
        </p:nvCxnSpPr>
        <p:spPr>
          <a:xfrm rot="16200000" flipH="1">
            <a:off x="1219754" y="1876954"/>
            <a:ext cx="943852" cy="1008112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endCxn id="42" idx="1"/>
          </p:cNvCxnSpPr>
          <p:nvPr/>
        </p:nvCxnSpPr>
        <p:spPr>
          <a:xfrm rot="16200000" flipH="1">
            <a:off x="686948" y="2409760"/>
            <a:ext cx="2009465" cy="1008112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endCxn id="46" idx="1"/>
          </p:cNvCxnSpPr>
          <p:nvPr/>
        </p:nvCxnSpPr>
        <p:spPr>
          <a:xfrm rot="16200000" flipH="1">
            <a:off x="162459" y="2934247"/>
            <a:ext cx="3058441" cy="1008114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/>
          <p:cNvCxnSpPr>
            <a:stCxn id="51" idx="2"/>
            <a:endCxn id="50" idx="1"/>
          </p:cNvCxnSpPr>
          <p:nvPr/>
        </p:nvCxnSpPr>
        <p:spPr>
          <a:xfrm rot="16200000" flipH="1">
            <a:off x="-357699" y="3454406"/>
            <a:ext cx="4107418" cy="1016773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889645" y="4028143"/>
            <a:ext cx="1306090" cy="43360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Managers</a:t>
            </a:r>
            <a:endParaRPr lang="en-US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4"/>
          <a:srcRect l="295860" t="-250606" r="-248963" b="290938"/>
          <a:stretch/>
        </p:blipFill>
        <p:spPr>
          <a:xfrm>
            <a:off x="3059832" y="1196753"/>
            <a:ext cx="504056" cy="720080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330971" y="2408104"/>
            <a:ext cx="597406" cy="3613912"/>
            <a:chOff x="330971" y="2408104"/>
            <a:chExt cx="597406" cy="3613912"/>
          </a:xfrm>
        </p:grpSpPr>
        <p:pic>
          <p:nvPicPr>
            <p:cNvPr id="66" name="Picture 65"/>
            <p:cNvPicPr>
              <a:picLocks noChangeAspect="1"/>
            </p:cNvPicPr>
            <p:nvPr/>
          </p:nvPicPr>
          <p:blipFill rotWithShape="1">
            <a:blip r:embed="rId5"/>
            <a:srcRect l="46563" r="12195"/>
            <a:stretch/>
          </p:blipFill>
          <p:spPr>
            <a:xfrm>
              <a:off x="339633" y="3337337"/>
              <a:ext cx="588744" cy="713786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532" y="2408104"/>
              <a:ext cx="559335" cy="639381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 rotWithShape="1">
            <a:blip r:embed="rId7"/>
            <a:srcRect l="33473" t="7928" r="16948" b="54745"/>
            <a:stretch/>
          </p:blipFill>
          <p:spPr>
            <a:xfrm>
              <a:off x="362879" y="5327030"/>
              <a:ext cx="555988" cy="694986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 rotWithShape="1">
            <a:blip r:embed="rId8"/>
            <a:srcRect l="29838" t="2955" r="16396" b="23117"/>
            <a:stretch/>
          </p:blipFill>
          <p:spPr>
            <a:xfrm>
              <a:off x="330971" y="4340975"/>
              <a:ext cx="597406" cy="696202"/>
            </a:xfrm>
            <a:prstGeom prst="rect">
              <a:avLst/>
            </a:prstGeom>
          </p:spPr>
        </p:pic>
      </p:grpSp>
      <p:grpSp>
        <p:nvGrpSpPr>
          <p:cNvPr id="52" name="Group 51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9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59" name="TextBox 58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348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856984" cy="715962"/>
          </a:xfrm>
        </p:spPr>
        <p:txBody>
          <a:bodyPr/>
          <a:lstStyle/>
          <a:p>
            <a:r>
              <a:rPr lang="en-GB" sz="1600" dirty="0">
                <a:solidFill>
                  <a:srgbClr val="C00000"/>
                </a:solidFill>
              </a:rPr>
              <a:t>5. </a:t>
            </a:r>
            <a:r>
              <a:rPr lang="en-GB" sz="1800" dirty="0">
                <a:solidFill>
                  <a:srgbClr val="C00000"/>
                </a:solidFill>
              </a:rPr>
              <a:t>Achieving Leadership Excellence – Creating a Results Oriented Team</a:t>
            </a: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785786" y="1571612"/>
            <a:ext cx="721523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solidFill>
                  <a:srgbClr val="464749"/>
                </a:solidFill>
                <a:latin typeface="+mn-lt"/>
              </a:rPr>
              <a:t>Management by Objectives:</a:t>
            </a:r>
          </a:p>
          <a:p>
            <a:pPr algn="ctr">
              <a:lnSpc>
                <a:spcPct val="150000"/>
              </a:lnSpc>
            </a:pPr>
            <a:endParaRPr lang="en-US" sz="2000" dirty="0" smtClean="0">
              <a:solidFill>
                <a:srgbClr val="464748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The Principle of Management by Objectives - MBO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464749"/>
                </a:solidFill>
                <a:latin typeface="+mn-lt"/>
              </a:rPr>
              <a:t>The Managers’ role in Management by Objectives - MBO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733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784976" cy="715962"/>
          </a:xfrm>
        </p:spPr>
        <p:txBody>
          <a:bodyPr/>
          <a:lstStyle/>
          <a:p>
            <a:r>
              <a:rPr lang="en-GB" sz="1800" dirty="0" smtClean="0"/>
              <a:t>Creating </a:t>
            </a:r>
            <a:r>
              <a:rPr lang="en-GB" sz="1800" dirty="0"/>
              <a:t>a Results Oriented Team</a:t>
            </a: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785786" y="1285860"/>
            <a:ext cx="72152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lnSpc>
                <a:spcPct val="150000"/>
              </a:lnSpc>
            </a:pPr>
            <a:r>
              <a:rPr lang="en-US" dirty="0" smtClean="0">
                <a:solidFill>
                  <a:srgbClr val="464749"/>
                </a:solidFill>
                <a:latin typeface="+mn-lt"/>
              </a:rPr>
              <a:t>The Managers’ Role in Management by Objectives – MBO</a:t>
            </a:r>
          </a:p>
          <a:p>
            <a:pPr marL="457200" indent="-457200" algn="ctr">
              <a:lnSpc>
                <a:spcPct val="150000"/>
              </a:lnSpc>
            </a:pPr>
            <a:endParaRPr lang="en-US" dirty="0" smtClean="0">
              <a:solidFill>
                <a:srgbClr val="464749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Set SMART Objectives</a:t>
            </a:r>
          </a:p>
          <a:p>
            <a:pPr marL="1752600" lvl="3" indent="-381000" eaLnBrk="1" hangingPunct="1">
              <a:lnSpc>
                <a:spcPct val="150000"/>
              </a:lnSpc>
              <a:buFontTx/>
              <a:buChar char="•"/>
            </a:pPr>
            <a:r>
              <a:rPr lang="en-US" sz="2000" b="1" dirty="0" smtClean="0">
                <a:solidFill>
                  <a:srgbClr val="AF4516"/>
                </a:solidFill>
                <a:latin typeface="+mj-lt"/>
              </a:rPr>
              <a:t>S</a:t>
            </a: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pecific</a:t>
            </a:r>
          </a:p>
          <a:p>
            <a:pPr marL="1752600" lvl="3" indent="-381000" eaLnBrk="1" hangingPunct="1">
              <a:lnSpc>
                <a:spcPct val="150000"/>
              </a:lnSpc>
              <a:buFontTx/>
              <a:buChar char="•"/>
            </a:pPr>
            <a:r>
              <a:rPr lang="en-US" sz="2000" b="1" dirty="0" smtClean="0">
                <a:solidFill>
                  <a:srgbClr val="AF4516"/>
                </a:solidFill>
                <a:latin typeface="+mj-lt"/>
              </a:rPr>
              <a:t>M</a:t>
            </a: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easurable</a:t>
            </a:r>
          </a:p>
          <a:p>
            <a:pPr marL="1752600" lvl="3" indent="-381000" eaLnBrk="1" hangingPunct="1">
              <a:lnSpc>
                <a:spcPct val="150000"/>
              </a:lnSpc>
              <a:buFontTx/>
              <a:buChar char="•"/>
            </a:pPr>
            <a:r>
              <a:rPr lang="en-US" sz="2000" b="1" dirty="0" smtClean="0">
                <a:solidFill>
                  <a:srgbClr val="AF4516"/>
                </a:solidFill>
                <a:latin typeface="+mj-lt"/>
              </a:rPr>
              <a:t>A</a:t>
            </a: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greed</a:t>
            </a:r>
          </a:p>
          <a:p>
            <a:pPr marL="1752600" lvl="3" indent="-381000" eaLnBrk="1" hangingPunct="1">
              <a:lnSpc>
                <a:spcPct val="150000"/>
              </a:lnSpc>
              <a:buFontTx/>
              <a:buChar char="•"/>
            </a:pPr>
            <a:r>
              <a:rPr lang="en-US" sz="2000" b="1" dirty="0" smtClean="0">
                <a:solidFill>
                  <a:srgbClr val="AF4516"/>
                </a:solidFill>
                <a:latin typeface="+mj-lt"/>
              </a:rPr>
              <a:t>R</a:t>
            </a: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ealistic</a:t>
            </a:r>
          </a:p>
          <a:p>
            <a:pPr marL="1752600" lvl="3" indent="-381000" eaLnBrk="1" hangingPunct="1">
              <a:lnSpc>
                <a:spcPct val="150000"/>
              </a:lnSpc>
              <a:buFontTx/>
              <a:buChar char="•"/>
            </a:pPr>
            <a:r>
              <a:rPr lang="en-US" sz="2000" b="1" dirty="0" smtClean="0">
                <a:solidFill>
                  <a:srgbClr val="AF4516"/>
                </a:solidFill>
                <a:latin typeface="+mj-lt"/>
              </a:rPr>
              <a:t>T</a:t>
            </a: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ime Related</a:t>
            </a:r>
            <a:endParaRPr lang="en-US" dirty="0" smtClean="0">
              <a:solidFill>
                <a:srgbClr val="464749"/>
              </a:solidFill>
              <a:latin typeface="+mn-lt"/>
            </a:endParaRPr>
          </a:p>
          <a:p>
            <a:pPr marL="914400" lvl="1" indent="-457200">
              <a:lnSpc>
                <a:spcPct val="150000"/>
              </a:lnSpc>
            </a:pPr>
            <a:endParaRPr lang="en-US" dirty="0" smtClean="0">
              <a:solidFill>
                <a:srgbClr val="464749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</a:pPr>
            <a:endParaRPr lang="en-US" dirty="0" smtClean="0">
              <a:solidFill>
                <a:srgbClr val="464749"/>
              </a:solidFill>
              <a:latin typeface="+mn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887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Creating a Results Oriented Team</a:t>
            </a:r>
            <a:endParaRPr lang="en-US" sz="1800" dirty="0"/>
          </a:p>
        </p:txBody>
      </p:sp>
      <p:graphicFrame>
        <p:nvGraphicFramePr>
          <p:cNvPr id="43010" name="Object 2"/>
          <p:cNvGraphicFramePr>
            <a:graphicFrameLocks noChangeAspect="1"/>
          </p:cNvGraphicFramePr>
          <p:nvPr/>
        </p:nvGraphicFramePr>
        <p:xfrm>
          <a:off x="357158" y="1214422"/>
          <a:ext cx="8480454" cy="4880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2" name="Worksheet" r:id="rId3" imgW="8201008" imgH="5210243" progId="Excel.Sheet.8">
                  <p:embed/>
                </p:oleObj>
              </mc:Choice>
              <mc:Fallback>
                <p:oleObj name="Worksheet" r:id="rId3" imgW="8201008" imgH="5210243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158" y="1214422"/>
                        <a:ext cx="8480454" cy="48808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959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Creating a Results Oriented Team</a:t>
            </a: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785786" y="1285860"/>
            <a:ext cx="800105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lnSpc>
                <a:spcPct val="150000"/>
              </a:lnSpc>
            </a:pPr>
            <a:r>
              <a:rPr lang="en-US" sz="2000" dirty="0" smtClean="0">
                <a:solidFill>
                  <a:srgbClr val="464749"/>
                </a:solidFill>
                <a:latin typeface="+mn-lt"/>
              </a:rPr>
              <a:t>The Managers’ Role in Management by Objectives – MBO</a:t>
            </a:r>
          </a:p>
          <a:p>
            <a:pPr marL="457200" indent="-457200" algn="ctr">
              <a:lnSpc>
                <a:spcPct val="150000"/>
              </a:lnSpc>
            </a:pPr>
            <a:endParaRPr lang="en-US" sz="2000" dirty="0" smtClean="0">
              <a:solidFill>
                <a:srgbClr val="464749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Set SMART Objectives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464749"/>
                </a:solidFill>
                <a:latin typeface="+mn-lt"/>
              </a:rPr>
              <a:t>Empower</a:t>
            </a:r>
          </a:p>
          <a:p>
            <a:pPr marL="914400" lvl="1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Empowerment – Give people the authority to make decisions.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042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Creating a Results Oriented Team</a:t>
            </a: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500034" y="1285860"/>
            <a:ext cx="8286808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lnSpc>
                <a:spcPct val="150000"/>
              </a:lnSpc>
            </a:pPr>
            <a:r>
              <a:rPr lang="en-US" sz="2000" dirty="0" smtClean="0">
                <a:solidFill>
                  <a:srgbClr val="464749"/>
                </a:solidFill>
                <a:latin typeface="+mn-lt"/>
              </a:rPr>
              <a:t>The Managers’ Role in Management by Objectives – MBO</a:t>
            </a:r>
          </a:p>
          <a:p>
            <a:pPr marL="457200" indent="-457200" algn="ctr">
              <a:lnSpc>
                <a:spcPct val="150000"/>
              </a:lnSpc>
            </a:pPr>
            <a:endParaRPr lang="en-US" sz="2000" dirty="0" smtClean="0">
              <a:solidFill>
                <a:srgbClr val="464749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999999"/>
                </a:solidFill>
                <a:latin typeface="+mn-lt"/>
              </a:rPr>
              <a:t>Set SMART Objectives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999999"/>
                </a:solidFill>
                <a:latin typeface="+mn-lt"/>
              </a:rPr>
              <a:t>Empower their people</a:t>
            </a:r>
          </a:p>
          <a:p>
            <a:pPr marL="914400" lvl="1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999999"/>
                </a:solidFill>
                <a:latin typeface="+mn-lt"/>
              </a:rPr>
              <a:t>Empowerment – Give people the authority and confidence to make decisions.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464749"/>
                </a:solidFill>
                <a:latin typeface="+mn-lt"/>
              </a:rPr>
              <a:t>Equip their people</a:t>
            </a:r>
          </a:p>
          <a:p>
            <a:pPr marL="914400" lvl="1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People have the tools and resources to be successful</a:t>
            </a:r>
          </a:p>
          <a:p>
            <a:pPr marL="914400" lvl="1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People have the skills to be successful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799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Creating a Results Oriented Team</a:t>
            </a:r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3143240" y="2428868"/>
            <a:ext cx="2857520" cy="2974982"/>
          </a:xfrm>
          <a:prstGeom prst="rect">
            <a:avLst/>
          </a:prstGeom>
          <a:solidFill>
            <a:srgbClr val="D9D9D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 smtClean="0">
              <a:solidFill>
                <a:srgbClr val="464749"/>
              </a:solidFill>
              <a:latin typeface="+mn-lt"/>
            </a:endParaRPr>
          </a:p>
          <a:p>
            <a:pPr algn="ctr"/>
            <a:r>
              <a:rPr lang="en-US" sz="2000" dirty="0" smtClean="0">
                <a:solidFill>
                  <a:srgbClr val="464749"/>
                </a:solidFill>
                <a:latin typeface="+mn-lt"/>
              </a:rPr>
              <a:t>Tools and Resources</a:t>
            </a:r>
          </a:p>
          <a:p>
            <a:endParaRPr lang="en-US" dirty="0" smtClean="0">
              <a:solidFill>
                <a:srgbClr val="464749"/>
              </a:solidFill>
              <a:latin typeface="+mn-lt"/>
            </a:endParaRP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64749"/>
                </a:solidFill>
                <a:latin typeface="+mn-lt"/>
              </a:rPr>
              <a:t>  Systems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64749"/>
                </a:solidFill>
                <a:latin typeface="+mn-lt"/>
              </a:rPr>
              <a:t>  Budgets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64749"/>
                </a:solidFill>
                <a:latin typeface="+mn-lt"/>
              </a:rPr>
              <a:t>  Relationships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64749"/>
                </a:solidFill>
                <a:latin typeface="+mn-lt"/>
              </a:rPr>
              <a:t>  Organization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endParaRPr lang="en-US" sz="1600" dirty="0">
              <a:solidFill>
                <a:srgbClr val="464749"/>
              </a:solidFill>
              <a:latin typeface="+mn-lt"/>
            </a:endParaRPr>
          </a:p>
        </p:txBody>
      </p:sp>
      <p:pic>
        <p:nvPicPr>
          <p:cNvPr id="58370" name="Picture 2" descr="https://encrypted-tbn0.gstatic.com/images?q=tbn:ANd9GcTBolCzztEVCuRDjCIYY42OVZE-BEGSGiDjt8-dM5Lb2mMivTm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43372" y="1214422"/>
            <a:ext cx="1143008" cy="961060"/>
          </a:xfrm>
          <a:prstGeom prst="rect">
            <a:avLst/>
          </a:prstGeom>
          <a:noFill/>
        </p:spPr>
      </p:pic>
      <p:pic>
        <p:nvPicPr>
          <p:cNvPr id="58372" name="Picture 4" descr="https://encrypted-tbn2.gstatic.com/images?q=tbn:ANd9GcT574ugXalRN7VhPs8dpKu37cyxfZhisAMz6dbSdsQk03d07NxX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500174"/>
            <a:ext cx="1928825" cy="1444757"/>
          </a:xfrm>
          <a:prstGeom prst="rect">
            <a:avLst/>
          </a:prstGeom>
          <a:noFill/>
        </p:spPr>
      </p:pic>
      <p:pic>
        <p:nvPicPr>
          <p:cNvPr id="58374" name="Picture 6" descr="https://encrypted-tbn0.gstatic.com/images?q=tbn:ANd9GcQ2Va2jp7kUfk5y2eyMU0ReKTyb2q4rW2aK4POjxYXvFMHFGx4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86578" y="4357694"/>
            <a:ext cx="1894735" cy="1419223"/>
          </a:xfrm>
          <a:prstGeom prst="rect">
            <a:avLst/>
          </a:prstGeom>
          <a:noFill/>
        </p:spPr>
      </p:pic>
      <p:pic>
        <p:nvPicPr>
          <p:cNvPr id="58376" name="Picture 8" descr="https://encrypted-tbn0.gstatic.com/images?q=tbn:ANd9GcRcRDMI0Xam2lbmQLidJlDDzslOqlt-tGFDeSZVUCCVDZNqLxWm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7158" y="4357694"/>
            <a:ext cx="1928794" cy="1444735"/>
          </a:xfrm>
          <a:prstGeom prst="rect">
            <a:avLst/>
          </a:prstGeom>
          <a:noFill/>
        </p:spPr>
      </p:pic>
      <p:pic>
        <p:nvPicPr>
          <p:cNvPr id="58378" name="Picture 10" descr="https://encrypted-tbn3.gstatic.com/images?q=tbn:ANd9GcSnKHSwHdiKZgQRkS1zGh5sdbTUsPs0YSuy_bAE4A72P7QD3glSxQ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00892" y="1571612"/>
            <a:ext cx="1497313" cy="1490659"/>
          </a:xfrm>
          <a:prstGeom prst="rect">
            <a:avLst/>
          </a:prstGeom>
          <a:noFill/>
        </p:spPr>
      </p:pic>
      <p:grpSp>
        <p:nvGrpSpPr>
          <p:cNvPr id="9" name="Group 8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7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855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Creating a Results Oriented Team</a:t>
            </a:r>
            <a:endParaRPr lang="en-US" sz="1800" dirty="0"/>
          </a:p>
        </p:txBody>
      </p:sp>
      <p:pic>
        <p:nvPicPr>
          <p:cNvPr id="103426" name="Picture 2" descr="https://encrypted-tbn3.gstatic.com/images?q=tbn:ANd9GcQWGNVQu8SWeabiq_-SaMWha5AQoKpHaC0gSleTeha_eZmDxrHmM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4857760"/>
            <a:ext cx="1900527" cy="119538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285984" y="2643182"/>
            <a:ext cx="4214842" cy="1985159"/>
          </a:xfrm>
          <a:prstGeom prst="rect">
            <a:avLst/>
          </a:prstGeom>
          <a:solidFill>
            <a:srgbClr val="D9D9D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 smtClean="0">
              <a:solidFill>
                <a:srgbClr val="464748"/>
              </a:solidFill>
              <a:latin typeface="+mn-lt"/>
            </a:endParaRPr>
          </a:p>
          <a:p>
            <a:pPr algn="ctr"/>
            <a:r>
              <a:rPr lang="en-US" dirty="0" smtClean="0">
                <a:solidFill>
                  <a:srgbClr val="464748"/>
                </a:solidFill>
                <a:latin typeface="+mn-lt"/>
              </a:rPr>
              <a:t>Skills</a:t>
            </a:r>
          </a:p>
          <a:p>
            <a:endParaRPr lang="en-US" sz="1100" dirty="0" smtClean="0">
              <a:solidFill>
                <a:srgbClr val="464748"/>
              </a:solidFill>
              <a:latin typeface="+mn-lt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64748"/>
                </a:solidFill>
                <a:latin typeface="+mn-lt"/>
              </a:rPr>
              <a:t> </a:t>
            </a:r>
            <a:r>
              <a:rPr lang="en-US" sz="1600" dirty="0" smtClean="0">
                <a:solidFill>
                  <a:srgbClr val="464748"/>
                </a:solidFill>
                <a:latin typeface="+mn-lt"/>
              </a:rPr>
              <a:t>Understand and define the skills required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64748"/>
                </a:solidFill>
                <a:latin typeface="+mn-lt"/>
              </a:rPr>
              <a:t> Assess the skills gap of the individual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64748"/>
                </a:solidFill>
                <a:latin typeface="+mn-lt"/>
              </a:rPr>
              <a:t> Train and Coach to develop their skills </a:t>
            </a:r>
            <a:endParaRPr lang="en-US" sz="1600" dirty="0">
              <a:solidFill>
                <a:srgbClr val="464748"/>
              </a:solidFill>
              <a:latin typeface="+mn-lt"/>
            </a:endParaRPr>
          </a:p>
        </p:txBody>
      </p:sp>
      <p:pic>
        <p:nvPicPr>
          <p:cNvPr id="19763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43702" y="1071546"/>
            <a:ext cx="2286016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5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481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Creating a Results Oriented Team</a:t>
            </a: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571472" y="1285860"/>
            <a:ext cx="8215370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lnSpc>
                <a:spcPct val="150000"/>
              </a:lnSpc>
            </a:pPr>
            <a:r>
              <a:rPr lang="en-US" sz="2000" dirty="0" smtClean="0">
                <a:solidFill>
                  <a:srgbClr val="464749"/>
                </a:solidFill>
                <a:latin typeface="+mn-lt"/>
              </a:rPr>
              <a:t>The Managers’ Role in Management by Objectives – MBO</a:t>
            </a:r>
          </a:p>
          <a:p>
            <a:pPr marL="457200" indent="-457200" algn="ctr">
              <a:lnSpc>
                <a:spcPct val="150000"/>
              </a:lnSpc>
            </a:pPr>
            <a:endParaRPr lang="en-US" sz="1600" dirty="0" smtClean="0">
              <a:solidFill>
                <a:srgbClr val="464749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999999"/>
                </a:solidFill>
                <a:latin typeface="+mn-lt"/>
              </a:rPr>
              <a:t>Set SMART Objectives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999999"/>
                </a:solidFill>
                <a:latin typeface="+mn-lt"/>
              </a:rPr>
              <a:t>Empower their people</a:t>
            </a:r>
          </a:p>
          <a:p>
            <a:pPr marL="914400" lvl="1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999999"/>
                </a:solidFill>
                <a:latin typeface="+mn-lt"/>
              </a:rPr>
              <a:t>Empowerment – Give people the authority and confidence to make decisions.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999999"/>
                </a:solidFill>
                <a:latin typeface="+mn-lt"/>
              </a:rPr>
              <a:t>Equip their people</a:t>
            </a:r>
          </a:p>
          <a:p>
            <a:pPr marL="914400" lvl="1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999999"/>
                </a:solidFill>
                <a:latin typeface="+mn-lt"/>
              </a:rPr>
              <a:t>People have the tools and resources to be successful</a:t>
            </a:r>
          </a:p>
          <a:p>
            <a:pPr marL="914400" lvl="1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999999"/>
                </a:solidFill>
                <a:latin typeface="+mn-lt"/>
              </a:rPr>
              <a:t>People have the skills to be successful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464749"/>
                </a:solidFill>
                <a:latin typeface="+mn-lt"/>
              </a:rPr>
              <a:t>Motivate</a:t>
            </a:r>
          </a:p>
          <a:p>
            <a:pPr marL="914400" lvl="1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Motivate and inspire their people to give their best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42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Creating a Results Oriented Team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071538" y="2000240"/>
            <a:ext cx="7072362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rgbClr val="464748"/>
              </a:solidFill>
              <a:latin typeface="+mn-lt"/>
            </a:endParaRPr>
          </a:p>
          <a:p>
            <a:r>
              <a:rPr lang="en-US" sz="2000" dirty="0" smtClean="0">
                <a:solidFill>
                  <a:srgbClr val="464748"/>
                </a:solidFill>
                <a:latin typeface="+mn-lt"/>
              </a:rPr>
              <a:t>People are Motivated when:</a:t>
            </a:r>
          </a:p>
          <a:p>
            <a:endParaRPr lang="en-US" sz="2000" dirty="0" smtClean="0">
              <a:solidFill>
                <a:srgbClr val="464748"/>
              </a:solidFill>
              <a:latin typeface="+mn-lt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 smtClean="0">
                <a:solidFill>
                  <a:srgbClr val="464748"/>
                </a:solidFill>
                <a:latin typeface="+mn-lt"/>
              </a:rPr>
              <a:t>They believe in what they are doing: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dirty="0" smtClean="0">
              <a:solidFill>
                <a:srgbClr val="464748"/>
              </a:solidFill>
              <a:latin typeface="+mn-lt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 smtClean="0">
                <a:solidFill>
                  <a:srgbClr val="464748"/>
                </a:solidFill>
                <a:latin typeface="+mn-lt"/>
              </a:rPr>
              <a:t>They believe they will gain something that is good for them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dirty="0" smtClean="0">
              <a:solidFill>
                <a:srgbClr val="464748"/>
              </a:solidFill>
              <a:latin typeface="+mn-lt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 smtClean="0">
                <a:solidFill>
                  <a:srgbClr val="464748"/>
                </a:solidFill>
                <a:latin typeface="+mn-lt"/>
              </a:rPr>
              <a:t>They believe their goals are achievable</a:t>
            </a:r>
          </a:p>
          <a:p>
            <a:pPr marL="800100" lvl="1" indent="-342900"/>
            <a:endParaRPr lang="en-US" sz="2000" dirty="0" smtClean="0">
              <a:solidFill>
                <a:srgbClr val="464748"/>
              </a:solidFill>
              <a:latin typeface="+mn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96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Creating a Results Oriented Team</a:t>
            </a:r>
            <a:endParaRPr lang="en-US" sz="1800" dirty="0"/>
          </a:p>
        </p:txBody>
      </p:sp>
      <p:sp>
        <p:nvSpPr>
          <p:cNvPr id="50" name="TextBox 49"/>
          <p:cNvSpPr txBox="1"/>
          <p:nvPr/>
        </p:nvSpPr>
        <p:spPr>
          <a:xfrm>
            <a:off x="1428728" y="1357298"/>
            <a:ext cx="6572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464748"/>
                </a:solidFill>
                <a:latin typeface="+mn-lt"/>
              </a:rPr>
              <a:t>Motivation is created at 3 levels</a:t>
            </a:r>
            <a:endParaRPr lang="en-US" sz="2000" dirty="0">
              <a:solidFill>
                <a:srgbClr val="464748"/>
              </a:solidFill>
              <a:latin typeface="+mn-lt"/>
            </a:endParaRPr>
          </a:p>
        </p:txBody>
      </p:sp>
      <p:graphicFrame>
        <p:nvGraphicFramePr>
          <p:cNvPr id="51" name="Diagram 50"/>
          <p:cNvGraphicFramePr/>
          <p:nvPr/>
        </p:nvGraphicFramePr>
        <p:xfrm>
          <a:off x="2714612" y="2143116"/>
          <a:ext cx="3905256" cy="3357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2" name="TextBox 51"/>
          <p:cNvSpPr txBox="1"/>
          <p:nvPr/>
        </p:nvSpPr>
        <p:spPr>
          <a:xfrm>
            <a:off x="857224" y="5572140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464748"/>
                </a:solidFill>
                <a:latin typeface="+mn-lt"/>
              </a:rPr>
              <a:t>Managers should ensure their people are </a:t>
            </a:r>
            <a:r>
              <a:rPr lang="en-US" sz="2400" dirty="0" smtClean="0">
                <a:solidFill>
                  <a:srgbClr val="464748"/>
                </a:solidFill>
                <a:latin typeface="+mn-lt"/>
              </a:rPr>
              <a:t>Motivated</a:t>
            </a:r>
            <a:r>
              <a:rPr lang="en-US" sz="2000" dirty="0" smtClean="0">
                <a:solidFill>
                  <a:srgbClr val="464748"/>
                </a:solidFill>
                <a:latin typeface="+mn-lt"/>
              </a:rPr>
              <a:t> </a:t>
            </a:r>
            <a:r>
              <a:rPr lang="en-US" dirty="0" smtClean="0">
                <a:solidFill>
                  <a:srgbClr val="464748"/>
                </a:solidFill>
                <a:latin typeface="+mn-lt"/>
              </a:rPr>
              <a:t>at every level </a:t>
            </a:r>
            <a:endParaRPr lang="en-US" sz="2000" dirty="0">
              <a:solidFill>
                <a:srgbClr val="464748"/>
              </a:solidFill>
              <a:latin typeface="+mn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540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1. What it means to be a Manager</a:t>
            </a:r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1513208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464748"/>
                </a:solidFill>
                <a:latin typeface="+mn-lt"/>
              </a:rPr>
              <a:t>What are the expectations on a Manager?</a:t>
            </a:r>
            <a:endParaRPr lang="en-US" dirty="0">
              <a:solidFill>
                <a:srgbClr val="464748"/>
              </a:solidFill>
              <a:latin typeface="+mn-lt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902085"/>
              </p:ext>
            </p:extLst>
          </p:nvPr>
        </p:nvGraphicFramePr>
        <p:xfrm>
          <a:off x="304800" y="2492133"/>
          <a:ext cx="201622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solidFill>
                            <a:sysClr val="windowText" lastClr="000000"/>
                          </a:solidFill>
                        </a:rPr>
                        <a:t>From</a:t>
                      </a:r>
                      <a:r>
                        <a:rPr lang="en-US" sz="1100" b="0" baseline="0" dirty="0" smtClean="0">
                          <a:solidFill>
                            <a:sysClr val="windowText" lastClr="000000"/>
                          </a:solidFill>
                        </a:rPr>
                        <a:t> - </a:t>
                      </a:r>
                      <a:r>
                        <a:rPr lang="en-US" sz="1100" b="0" dirty="0" smtClean="0">
                          <a:solidFill>
                            <a:sysClr val="windowText" lastClr="000000"/>
                          </a:solidFill>
                        </a:rPr>
                        <a:t>Transwarp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2500233" y="2499754"/>
          <a:ext cx="201622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solidFill>
                            <a:sysClr val="windowText" lastClr="000000"/>
                          </a:solidFill>
                        </a:rPr>
                        <a:t>From - Subordinates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4695666" y="2503533"/>
          <a:ext cx="201622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solidFill>
                            <a:sysClr val="windowText" lastClr="000000"/>
                          </a:solidFill>
                        </a:rPr>
                        <a:t>From - Peers</a:t>
                      </a:r>
                      <a:r>
                        <a:rPr lang="en-US" sz="1100" b="0" baseline="0" dirty="0" smtClean="0">
                          <a:solidFill>
                            <a:sysClr val="windowText" lastClr="000000"/>
                          </a:solidFill>
                        </a:rPr>
                        <a:t> and Colleagues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6804248" y="2489199"/>
          <a:ext cx="2103076" cy="2227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076"/>
              </a:tblGrid>
              <a:tr h="371329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solidFill>
                            <a:sysClr val="windowText" lastClr="000000"/>
                          </a:solidFill>
                        </a:rPr>
                        <a:t>From - Customers</a:t>
                      </a:r>
                      <a:r>
                        <a:rPr lang="en-US" sz="1100" b="0" baseline="0" dirty="0" smtClean="0">
                          <a:solidFill>
                            <a:sysClr val="windowText" lastClr="000000"/>
                          </a:solidFill>
                        </a:rPr>
                        <a:t> &amp; Investors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713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13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13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13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13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04800" y="1196752"/>
            <a:ext cx="1458888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Exercise 1a.</a:t>
            </a:r>
            <a:endParaRPr lang="en-US" dirty="0">
              <a:latin typeface="+mn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934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Creating a Results Oriented Team</a:t>
            </a: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357158" y="1214422"/>
            <a:ext cx="8429684" cy="4732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lnSpc>
                <a:spcPct val="150000"/>
              </a:lnSpc>
            </a:pPr>
            <a:r>
              <a:rPr lang="en-US" sz="2000" dirty="0" smtClean="0">
                <a:solidFill>
                  <a:srgbClr val="464749"/>
                </a:solidFill>
                <a:latin typeface="+mn-lt"/>
              </a:rPr>
              <a:t>The Managers’ Role in Management by Objectives – MBO</a:t>
            </a:r>
          </a:p>
          <a:p>
            <a:pPr marL="457200" indent="-457200" algn="ctr">
              <a:lnSpc>
                <a:spcPct val="150000"/>
              </a:lnSpc>
            </a:pPr>
            <a:endParaRPr lang="en-US" sz="1100" dirty="0" smtClean="0">
              <a:solidFill>
                <a:srgbClr val="464749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999999"/>
                </a:solidFill>
                <a:latin typeface="+mn-lt"/>
              </a:rPr>
              <a:t>Set SMART Objectives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999999"/>
                </a:solidFill>
                <a:latin typeface="+mn-lt"/>
              </a:rPr>
              <a:t>Empower their people</a:t>
            </a:r>
          </a:p>
          <a:p>
            <a:pPr marL="914400" lvl="1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999999"/>
                </a:solidFill>
                <a:latin typeface="+mn-lt"/>
              </a:rPr>
              <a:t>Empowerment – Give people the authority and confidence to make decisions.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999999"/>
                </a:solidFill>
                <a:latin typeface="+mn-lt"/>
              </a:rPr>
              <a:t>Equip their people</a:t>
            </a:r>
          </a:p>
          <a:p>
            <a:pPr marL="914400" lvl="1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999999"/>
                </a:solidFill>
                <a:latin typeface="+mn-lt"/>
              </a:rPr>
              <a:t>People have the tools and resources to be successful</a:t>
            </a:r>
          </a:p>
          <a:p>
            <a:pPr marL="914400" lvl="1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999999"/>
                </a:solidFill>
                <a:latin typeface="+mn-lt"/>
              </a:rPr>
              <a:t>People have the skills to be successful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999999"/>
                </a:solidFill>
                <a:latin typeface="+mn-lt"/>
              </a:rPr>
              <a:t>Motivate</a:t>
            </a:r>
          </a:p>
          <a:p>
            <a:pPr marL="914400" lvl="1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999999"/>
                </a:solidFill>
                <a:latin typeface="+mn-lt"/>
              </a:rPr>
              <a:t>Motivate and inspire their people to give their best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464749"/>
                </a:solidFill>
                <a:latin typeface="+mn-lt"/>
              </a:rPr>
              <a:t>Create the right Environment</a:t>
            </a:r>
          </a:p>
          <a:p>
            <a:pPr marL="914400" lvl="1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A working environment that is supportive, stimulating creates trust and is fun.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698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Creating a Results Oriented Team</a:t>
            </a: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2000232" y="1214422"/>
            <a:ext cx="5000660" cy="45089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464749"/>
                </a:solidFill>
                <a:latin typeface="+mn-lt"/>
              </a:rPr>
              <a:t>The Right Environment</a:t>
            </a:r>
            <a:endParaRPr lang="en-US" sz="600" dirty="0" smtClean="0">
              <a:solidFill>
                <a:srgbClr val="464749"/>
              </a:solidFill>
              <a:latin typeface="+mn-lt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64749"/>
                </a:solidFill>
                <a:latin typeface="+mn-lt"/>
              </a:rPr>
              <a:t> </a:t>
            </a: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Supportive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 </a:t>
            </a:r>
            <a:r>
              <a:rPr lang="en-US" sz="1400" dirty="0" smtClean="0">
                <a:solidFill>
                  <a:srgbClr val="464749"/>
                </a:solidFill>
                <a:latin typeface="+mn-lt"/>
              </a:rPr>
              <a:t>Manager shows interest – regular quality time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464749"/>
                </a:solidFill>
                <a:latin typeface="+mn-lt"/>
              </a:rPr>
              <a:t> Manager wants to help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464749"/>
                </a:solidFill>
                <a:latin typeface="+mn-lt"/>
              </a:rPr>
              <a:t> Manager removes obstacles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464749"/>
                </a:solidFill>
                <a:latin typeface="+mn-lt"/>
              </a:rPr>
              <a:t> “You win , we lose”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464749"/>
                </a:solidFill>
                <a:latin typeface="+mn-lt"/>
              </a:rPr>
              <a:t> Stimulating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464749"/>
                </a:solidFill>
                <a:latin typeface="+mn-lt"/>
              </a:rPr>
              <a:t> Realistically challenging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464749"/>
                </a:solidFill>
                <a:latin typeface="+mn-lt"/>
              </a:rPr>
              <a:t> New ideas encouraged and shared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 Trusting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464749"/>
                </a:solidFill>
                <a:latin typeface="+mn-lt"/>
              </a:rPr>
              <a:t> Openness, Honesty and Consistency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464749"/>
                </a:solidFill>
                <a:latin typeface="+mn-lt"/>
              </a:rPr>
              <a:t> </a:t>
            </a: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Fun</a:t>
            </a:r>
            <a:endParaRPr lang="en-US" sz="1400" dirty="0" smtClean="0">
              <a:solidFill>
                <a:srgbClr val="464749"/>
              </a:solidFill>
              <a:latin typeface="+mn-lt"/>
            </a:endParaRP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464749"/>
                </a:solidFill>
                <a:latin typeface="+mn-lt"/>
              </a:rPr>
              <a:t> Celebrate small wins</a:t>
            </a:r>
            <a:endParaRPr lang="en-US" sz="1400" dirty="0">
              <a:solidFill>
                <a:srgbClr val="464749"/>
              </a:solidFill>
              <a:latin typeface="+mn-lt"/>
            </a:endParaRPr>
          </a:p>
        </p:txBody>
      </p:sp>
      <p:pic>
        <p:nvPicPr>
          <p:cNvPr id="227330" name="Picture 2" descr="https://encrypted-tbn1.gstatic.com/images?q=tbn:ANd9GcTPdlbLkfS9nqfizHV352ZmLIvdKhZl44-cChoWbI7p3jxIMGc3L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785926"/>
            <a:ext cx="1714512" cy="1152508"/>
          </a:xfrm>
          <a:prstGeom prst="rect">
            <a:avLst/>
          </a:prstGeom>
          <a:noFill/>
        </p:spPr>
      </p:pic>
      <p:pic>
        <p:nvPicPr>
          <p:cNvPr id="227332" name="Picture 4" descr="https://encrypted-tbn0.gstatic.com/images?q=tbn:ANd9GcQpNDHTIE_Oex9H8tRq2Gc8oGG1UdLJMBRSwdBhKyqscoEUP0GxFw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12133" y="1785926"/>
            <a:ext cx="1703988" cy="1276347"/>
          </a:xfrm>
          <a:prstGeom prst="rect">
            <a:avLst/>
          </a:prstGeom>
          <a:noFill/>
        </p:spPr>
      </p:pic>
      <p:pic>
        <p:nvPicPr>
          <p:cNvPr id="227334" name="Picture 6" descr="https://encrypted-tbn2.gstatic.com/images?q=tbn:ANd9GcRLGbAfF6zkAR1zY6jZ664JI9l_3qHpWHJ-FpPPUOwy0zPbPvsB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4143380"/>
            <a:ext cx="1714480" cy="1314448"/>
          </a:xfrm>
          <a:prstGeom prst="rect">
            <a:avLst/>
          </a:prstGeom>
          <a:noFill/>
        </p:spPr>
      </p:pic>
      <p:pic>
        <p:nvPicPr>
          <p:cNvPr id="227336" name="Picture 8" descr="https://encrypted-tbn2.gstatic.com/images?q=tbn:ANd9GcRbtsw_H5MAExA99flo-Qwff4unUyAwGvcAOCv3G4etgf6BUw1Mxw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01641" y="4143380"/>
            <a:ext cx="1714480" cy="12430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 7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6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930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Creating a Results Oriented Team</a:t>
            </a: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357158" y="1071546"/>
            <a:ext cx="8429684" cy="4755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lnSpc>
                <a:spcPct val="150000"/>
              </a:lnSpc>
            </a:pPr>
            <a:r>
              <a:rPr lang="en-US" sz="2000" dirty="0" smtClean="0">
                <a:solidFill>
                  <a:srgbClr val="464749"/>
                </a:solidFill>
                <a:latin typeface="+mn-lt"/>
              </a:rPr>
              <a:t>The Managers’ Role in Management by Objectives – MBO</a:t>
            </a:r>
            <a:endParaRPr lang="en-US" sz="1100" dirty="0" smtClean="0">
              <a:solidFill>
                <a:srgbClr val="464749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rgbClr val="999999"/>
                </a:solidFill>
                <a:latin typeface="+mn-lt"/>
              </a:rPr>
              <a:t>Set SMART Objectives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rgbClr val="999999"/>
                </a:solidFill>
                <a:latin typeface="+mn-lt"/>
              </a:rPr>
              <a:t>Empower their people</a:t>
            </a:r>
          </a:p>
          <a:p>
            <a:pPr marL="914400" lvl="1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999999"/>
                </a:solidFill>
                <a:latin typeface="+mn-lt"/>
              </a:rPr>
              <a:t>Empowerment – Give people the authority and confidence to make decisions.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rgbClr val="999999"/>
                </a:solidFill>
                <a:latin typeface="+mn-lt"/>
              </a:rPr>
              <a:t>Equip their people</a:t>
            </a:r>
          </a:p>
          <a:p>
            <a:pPr marL="914400" lvl="1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999999"/>
                </a:solidFill>
                <a:latin typeface="+mn-lt"/>
              </a:rPr>
              <a:t>People have the tools and resources to be successful</a:t>
            </a:r>
          </a:p>
          <a:p>
            <a:pPr marL="914400" lvl="1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999999"/>
                </a:solidFill>
                <a:latin typeface="+mn-lt"/>
              </a:rPr>
              <a:t>People have the skills to be successful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rgbClr val="999999"/>
                </a:solidFill>
                <a:latin typeface="+mn-lt"/>
              </a:rPr>
              <a:t>Motivate</a:t>
            </a:r>
          </a:p>
          <a:p>
            <a:pPr marL="914400" lvl="1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999999"/>
                </a:solidFill>
                <a:latin typeface="+mn-lt"/>
              </a:rPr>
              <a:t>Motivate and inspire their people to give their best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rgbClr val="999999"/>
                </a:solidFill>
                <a:latin typeface="+mn-lt"/>
              </a:rPr>
              <a:t>Create the right Environment</a:t>
            </a:r>
          </a:p>
          <a:p>
            <a:pPr marL="914400" lvl="1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999999"/>
                </a:solidFill>
                <a:latin typeface="+mn-lt"/>
              </a:rPr>
              <a:t>A working environment that is supportive, stimulating creates trust and is fun.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Reward</a:t>
            </a:r>
          </a:p>
          <a:p>
            <a:pPr marL="914400" lvl="1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464749"/>
                </a:solidFill>
                <a:latin typeface="+mn-lt"/>
              </a:rPr>
              <a:t>Incent people to achieve and reward them when they do!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124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Creating a Results Oriented Team</a:t>
            </a:r>
            <a:endParaRPr lang="en-US" sz="1800" dirty="0"/>
          </a:p>
        </p:txBody>
      </p:sp>
      <p:pic>
        <p:nvPicPr>
          <p:cNvPr id="56324" name="Picture 4" descr="https://encrypted-tbn2.gstatic.com/images?q=tbn:ANd9GcQHiw-ueMAFCgjlh9KZodelltDbczI0FjgDdsAa-HK5oO7dib19w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286124"/>
            <a:ext cx="1419225" cy="1371601"/>
          </a:xfrm>
          <a:prstGeom prst="rect">
            <a:avLst/>
          </a:prstGeom>
          <a:noFill/>
        </p:spPr>
      </p:pic>
      <p:pic>
        <p:nvPicPr>
          <p:cNvPr id="56328" name="Picture 8" descr="https://encrypted-tbn2.gstatic.com/images?q=tbn:ANd9GcQdzZa0EkQV44cB5hwfOdWAnKUJ2WkT8uYIeYQILxwa5yDXAtA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67092" y="5143512"/>
            <a:ext cx="1962181" cy="1338262"/>
          </a:xfrm>
          <a:prstGeom prst="rect">
            <a:avLst/>
          </a:prstGeom>
          <a:noFill/>
        </p:spPr>
      </p:pic>
      <p:sp>
        <p:nvSpPr>
          <p:cNvPr id="56330" name="AutoShape 10" descr="data:image/jpeg;base64,/9j/4AAQSkZJRgABAQAAAQABAAD/2wCEAAkGBhQREBAQERAREhAWEBIUFRAQEhAQEhUVFRcXGBcTEhIXHCYeFxolHBMYHy8gIycpLCwsGCAxNTAqNSYrLCkBCQoKDgwOGg8PGjYkHyQtKTU0LzAsLCwvLC4tLS0sMjYsKSkpLCwsLDMsLCwuKSksLCwtNC0xLDUpLC0sKSwsLP/AABEIAOEA4QMBIgACEQEDEQH/xAAcAAEAAgMBAQEAAAAAAAAAAAAABgcEBQgDAQL/xAA/EAABAwIDBAcFBwMCBwAAAAABAAIDBBEFEiEGMUGBBxMiUWFxkTJyobHBFCMzQlJigpKy0aLwCBUlNGSD4f/EABoBAQACAwEAAAAAAAAAAAAAAAACBQEEBgP/xAAvEQACAgECBAQEBgMAAAAAAAAAAQIDEQQxEhMhQQVxsfCBkdHhMjNCUWHBIiOh/9oADAMBAAIRAxEAPwC8UREAREQBERAEREB+XtuCCLgiyg2Iw/ZoZ4z7IqG5Se57DlPIhTtRfbujLqcua0HtMDgb7g64dp3XI/ktHW1xcOY1+FP5NdTa002p8P749SORS7nA9xBVgYZWiWJj+JGo7iN6rShNhl7lKNk6/K8xE6O1HvD/ACPkuY8I1HI1PLz/AIy9e30LbXVcyri7olyIi7U58IiIAiIgCIiAIiIAiIgCIiAIiIAiIgCIiAIiIAiIgCIiALxqqcSMcx3suaQea9kKw0msMJ42KoqYDDK6M72uIP8An015rLhmLS14NiDcHxW426w2zm1AGh7LvMeyfTTktdX0nV9WQOy+NjhbgSBmHxvzXB6zSSpnPH6Wvk9jpqL1ZGOe/qieUFYJY2SDiN3ceI9VkqKbIYhZzoSdD2m+fEfVStdhodStTRGzv38yh1NXKscQiIt01wiIgCL8vfYXKxf+YC9ri/dfVRcktySi3sZiLChxaNzsmazu48fJZqymnsYaa3CIiyYCIiAIiIAiIgCIiAIiIAiIgCIiAIiIDDxahE0L4j+Zpt4HgfVQjF6/KKeB+hMMZF+DhdhHq2ysIqtukSjdHPG8fhva62gNnXu4X8b39VV+IQSg7MZ6Yflk3tHLM1D4n4p6gse17d4IIVj0lQJGNe3c4AhVdSylzGuO/cfMcee9S3Y7EvagJ/c36j6qk8Hv5F7pltLbz7fNG/r6uOvjW6JUiIuvKIIiICM7T1QlLaeObK9sjXSZCQ9rbEjhoSbb1psQlIGji1wGjwQ5xP6bWNydyydu6kwvbI3PmMdgBfq95u5477aAqAQVE1XJ1cjrMsS63ZNvNVt0nxstKIrgX8mdV49kkaTIOtAa4gaWkvq0ancRzVw0k+djH7szGut5i/1VK4JsP1tY2nc/LYCRzXAh+QHeL777ud1dzGAAAaACwHgFtUJ4NTUNcXQ/SIi2DWCIiAIiIAiIgCIiAIiIAiIgCIiAIiIAtRtPhX2ine213t7bPebw5i45rbr5ZQsgrIOD2ZKEnCSkuxUuGtc5xY0EktJsN/ZF93ldZdFWGKRkjd7XA+Y4jmFu2Yb1GJOcBaMxSyt7h2e16E/FaKssXZ2ew7UeHePX6LitRpZ0wVneMmvljD9/wdFC6NkuHs0izaecPY17TcEAjmvVRfYzErtdATq3tN90nUcj81KF12k1C1FUbF39ShurdU3EIiLaPE8qina8ZXtDh3EAqtsTEeEdbK7q3zvc4U8duy1t9ZX+AuAB3j0neP45HSQOlkdbg1u8ufbRoHHd6LnHE8ZkmIdLIZH6jMTewzOcbc3m3n4LzlFNps9ISkk0u5tJ9pHNc+cyOMxu50gJDiXcAR/vTuX6wTpWraaZssjpJqcus+N5zty8cj94d8FE6mfUDfbh3rIifnBzNPvPbdvkANyyYOp6CtZNFHNG7NG9jXtcOLXC4PxWQq66F8Yz0klKXXdC+7d/4b7kAX7nB3qFYqkiAREWQEREAREQBERAEREAREQBERAEREAREQGn2mYRTyytbmc2KQab8rhY28tDyVZ4RNcmLWzhmbc37bRu5tHqArhlZdpGmoI13a9/gqXdTPhe5rgGysed24FpuLeH0VD4tHh4Zdn0fv3sW2geVKPc3eH1xhlZIPynUd44j0VmQzB7WuabtIBB8CqunINnt9l4zjwv7TeRBHopNsxtLFHF1U8rI8rrMdIQ0EHXKCeI1Wn4PfyrXRLZ7ef3R6a+rjgrF2Jeiwm43AdRUQHS+kse7v3qC9JnSY2miENHKx9Q/fJG5r+qbpruILjuHdv7l1OSmwRvpkxV32wR5rsZTtDW8A6Q9o+dgOSq8VO8+Nh5D/6vesxN9QJHyPc+Qy5nPcQS7NpqVgzaad2igTwGyXcd/fpvCzacA2ySG4/UT8lqmPLXBwNiDvW2s1+rmdr9TDldzG4oCwuhmt/6iWh181PIHC9xoWm45j4q8lzJsdiopsQpZRmGWUBznFt3Mf2XN0A4Ovr3LpoKUSDPqIikYCIiAIiIAiIgCIiAIiIAiIgCIiAIiIAoZt9ggyCpY2zg4CQjiDoHHyNvVTNeNZTCSN8bvZc0tPMLX1NKuqcH7Z7U2OqakivaLCCcPEt+0JXua3vZudb+ku5FR/FqLroZIuJb2SeDxq0+vzUg2mxcwOp6eEi0EbcwI3v3WcPIa+8tbWMAILfYc1r2e64XAPeRu5LlNXCNcozqfWOE/Mu6W5pqezzjyKiNW9pIcCHAkEEd28LxmlL9Lf7KvrZvZahrGP66kjdM12r+20uDtzjlIud4Unw3YiigdmipImu/UQXkeWYmy6rT2K6tWLuUti5c3F9jn/Cej+ofRVNbkIiZHmAcNX5Td2TvsLlaGqF/Ow1711rNTNcx0ZAyOaWkcLEWI9CuT8Qp+rlmgO+OV7P6XEfRerWDzTyal4Wzpn3ja78w0v8A5WvlGqzsPBLDbSzjf5rBk9mtudLX36/MLqDZetM1FSyu9p0EZd55Rf4rlwPuV1HsvTiOipWN3Cnj+LQSfUqUdzEjaIiKZAIiIAiIgCIiAIiIAiIgCIiAIiIAiIgCIiAr7pGwjLIypaNHDI/3gOyT5jTkFqaE9bSFo/Ep3E+cMh1/pd8CrIxvDRUQSQn8zdD3OGrT6hVZg1X9nqWl47N3RytP6XdlwPlv5Lm/EKVXdl/hn6+8MudLY51Y7x9/Y2GA4n9nqGP/ACHsv908eRseStFp0VTYpQGGV8Z1AOh/U06g8wp5sfinXU4aTd8fYPeR+U+mnJZ8IucJS08/f7kNfWpRVsTelcy9JFM1uJ1hjcHDry4lpBGZ1nOF/BznDkrk6TNuRQwGKNwFVI05Tf8ADZuMh8eA8deC58fUB2o3XIN958V0EmVkUYjtVk0ejJO+7fiD/heUjRxX7ptz7ft+qgZP003OpXSHRpjBqKCMOPbitEfIAZT6H4Lm3irk6EcQu6ojJ1MbH829k/MKUdzD2LaREXoQCIiAIiIAiIgCIiAIiIAiIgCIiAIiIAiIgFlD6/ZON1a6eVzRBk61zSbAuGjrn9O4nzUwWj2vwoz0sjW3ztGdoGl8upafMD1stbU1xnDLWcdcHtRNxlhPGehEcexaKrc50TbdUAM27rGbswHAA/B3gsXBMbNJI6TKXtyOBjaRd2lxa/G4+awdlatrKlrHgGOVphdfhn3EHhrb1X2rgMb3NvfKdCNxHBw8CNVyt1kuOOpjvnr5/df2XcIRw6XtgrHaTEZKueSomkL3vN9RYNHBrRwAGi1cXEeS3m1tF1M5LQerkGdvgfzN5HXmtCwG9wD6FdTVYrYKa7lLODhJxZ6SajyWds7FG6SQShxYInPs02JyEE342Dcx0WA/TeRfu3rya8gggkEcRoVNrKwYTw8k5qtn6XK3qyblt8wc5wG4gHv81vejF7YcTiijzFr4nn9W4OBv3C4aqzhxeRjcjbW1tmGYtv3LaYbtlJT1MNVTwxxyxwmM3L5BKSCHPeHHQm+4WAUIQlF9Wetk4SXRYZ1Si5zm6acSdulhZ7kTPmbqUdFnSDV1NeKepm61j43kAtYC1zBmFi0DhdbHEauC5EQIpGAiIgCIiAIiIAiIgCIiAIiIAiIgCIiAL4V9RAU7thhX2areGizHHrGEaWBN7Dydf4LDw+sMrJGuP3kTy4fuhlcSCPBryW/yarE6QsF66mEjGkyRm4A1Ja6wc0D0PJRLZ/ZCoLsz4HMFjZzyG3a7R8ZF72LTcdzmNOmq527SPmyqS6S2/j9v+9PIt67064zb6oi+0dB10DgBd7O23vNvaHMfIKU9E+AYdMwzxxySVERZn+0gZWuIuDG0aEXBsTrotbW05ikfG72mOLTy4r70eYz9jxF1M5v3VUAWOBAyuBOhHEAkjmFnwm7GaZfD+/fmR1teUrEVvtpR9TiVbGALNqZbC2li7MNPJwWozKW9L1N1eM1Xc/qnj+UbR82lQ0lXpWn1zl8zL8lfLoD0D1J+jnEepxSifew68MJ8JAWH+5RUFe9LOWOa9vtNcHDzabj4hZB2MEWLhVaJoIZhukiY8fyaD9VlKZAIiIAiIgCIiAIiIAiIgCIiAIiIAiIgCIiA/MjLgg7iCPVVftBtbW09RJAZWgMdpaNgzMOrSeW/yKtJV/0p4NdkdW0attHJ7rj2TyOn8lo66M+XxQeGvQ29I48fDJbkOpsdNa2aR5vPFO9kh0BdG5x6p9h3WLD5N71r8Wa5rWzxC80DxKwd4bq5nMC/8VGMAxkU2IPLzaCSSSKXwY93t/xNnfxU4qIixxafaaSD3afRUurg6Lo3R79fj3+Zv0NWQdb7EV6VMcjrZ6WtiFutpGZmHUscx7wQe/foVCyVuNpKAxyGMDsC7oz+x5uG+NiXBapzmkkhrrd2mnhfiuihNTipLZlTKLi2meaWWbQUTppGRRxgve9rGhzrXc42AvuU+oug/EX+2aWH3nl5/wBLSpmCtmsK94oiNbHw00VvUf8Aw+vP42IW/bFCfmXj5Ld0fQHRN/EmqZfAujYP9Lb/ABWcDJu+iTEOtwmmuSXR54jf9jjb/SQFMlrsBwCGihbT07MkYJNrlxJO8kneVsVIgEREAREQBERAEREAREQBERAEREAREQBERAFo9scTp4KSV1W4tgcOrJDXPN3brAevJbxfl7AQQQCDwOoPmFhrKwZTwcjV1RC6Vxa0kEk5nOdqTc+wN3qp1s/if2mjjcTeWHLBJfeWgfcvPm0Fv/rVk7X4bRQBpqMPhlgldlc5kcbXseBcbrGxAO48PFY+DbM4dLHOMPysc6OzoxcEG92F7Xa6OG9VmoqjZW6k/wDJbdTdqslGSsa6FYbVYb1sOcDtx3d5tPtD68lBW7lassZBIcNQSC0+hBVdYzQdRM6O3Z3tP7Tu/wAclreF3ZTqfbY9tbX1U0Zmx+lbSH/yof72rqxcm4FNkqKd2608TvRwP0XWTSrqJWyPqIimRCIiAIiIAiIgCIiAIiIAiIgCIiAIiIAiIgCIiAIiIDV7SYOKqllh/MW3ae541afUfFVLstippKyN7rtbmMcgP6SbG/kbHkrtKqPpIwgQVXWgWjmBd4Zx7Y+R5qq8Qra4bo7o39JNPNb2ZsNv8J6ucTtH3covpuzga+o1VbbY4fniErR2o9/uHf6Gx9VbeAzjEsLdCTeaLs345m6sPMaeqgcke9rhpq1wPoQqy58i6N8Nn1+qNutcyt1S3XT6FZ0knbaBvLmtHmSBf4rsCFtmtH7R8lybJhZirY4gL/fRW8Wl7cpHL43XWgXSVyUllbMqJpp4Z9REXoQCIiAIiIAiIgCIiAIiIAiIgCIiAIiIAiIgCIiAIiIAtVtFhsU0V5YhK2Ml+Qi5Ngb5fGxNvJbVfCFGS4lgynh5IFiO0tDhcLJ2vDeubeJkbXHPYfna0dka7yoNDjIrWGrDWsL5XtkjYSWseNRa+tnNId53Uj2rpDRzsIjjkju8COZjZIyxxztaWuGli5wuNdF702zdPPTzVdJGIHStHWQMP3YliJtlbplNid2hDlT6jF8JV4xKPUsav9clPPRkJxCBjS2pLT1kVsrgAba3BIsb2OqvjCKsy08Mp3viY823Xc0H6qmYJixzXje1wcL7tDuIVzYVXNmhjlZo1zQQBw728jpyWfCr+KDre69COtrxJTXcy0RFcleEREAREQBERAEREAREQBERAEREAREQBERAEREAREQBERARHpIwrrKXrho6E5if2HR3pe/LxUV6N8YAnfTHN1czTZxaQ3rG7srjxI+QVnYlA18UjHi7XNsRcjf4jctFheAQQvD44WB4/Obuf/W4krSnp07lambEbny3AhW1GFmCdwtYOu4W3Hvt8+a33R1jFnPpXHQ3ezz/ADN+vIrbbX4T19O4gfeR9pviBvb6KuKOsdFIyVh7TXBw5cD8lS2p6PVKa2fp3LCDWop4XuXeixsOrWzRRys9l7Q4c+B8RuWSumTTWUU7WOjCIiyAiIgCIiAIiIAiIgCIiAIiIAiIgCIiAIiIAiIgCIiA8Kz2HLXwb0RRe5lGQ/2Xe675FU07efM/NfEVD4x+j4/0Weg/V8C0tgP+xj9+T+4qRoiuNN+TDyRoXfmS82ERFsHkEREB/9k="/>
          <p:cNvSpPr>
            <a:spLocks noChangeAspect="1" noChangeArrowheads="1"/>
          </p:cNvSpPr>
          <p:nvPr/>
        </p:nvSpPr>
        <p:spPr bwMode="auto">
          <a:xfrm>
            <a:off x="63500" y="-1038225"/>
            <a:ext cx="2143125" cy="21431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56331" name="Picture 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00926" y="1214422"/>
            <a:ext cx="1643074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6333" name="AutoShape 13" descr="data:image/jpeg;base64,/9j/4AAQSkZJRgABAQAAAQABAAD/2wCEAAkGBhQSEBQUEhQUFRQVFBQUFBQUFBQUFBQUFBQVFBUUFBQXHCYeFxkjGRQUHy8gIycpLCwsFR4xNTAqNSYrLCkBCQoKDgwOFw8PGiwfHxwpLCksLCwsKSwpLCkpLCwsKSksKSkpLCwsKSwsLCwsLCkpKSwsKSwsLCkpLCwpKSkpKf/AABEIALsBDQMBIgACEQEDEQH/xAAcAAABBQEBAQAAAAAAAAAAAAACAAEDBAUGBwj/xAA+EAACAQIDBQUDCgUEAwAAAAABAgADEQQSIQUGMUFREyJhcYEHkaEUMkJSYrHB0eHwI0NykqIVU4LxM2OD/8QAGQEAAwEBAQAAAAAAAAAAAAAAAAECAwQF/8QAJREAAgICAgIDAAMBAQAAAAAAAAECERIhAzFBUQQTImFxgZEy/9oADAMBAAIRAxEAPwB6VKdRu3sMswNRHAINiR3WFuH6yvuxsparHOrEAcRoAfEzvaICiw4DxvPa+X8nH8RPO4OHL9MSILZbaAWt6WkeI2dTcWZFPp+MlNSMuIE8lNraO6kRf6ZTy5Coy8vDyMz8RuwpYEMbaAi19B4zaV7xwJUeScemJwi+0c3V3aNu6RpfUjj0EyquHKEqwsRyncyri9nJVtm4jmNDN4fJa/8ARlLhT6OPCwgs6ehshFUgrm14njaZm0Nm5Tdfm8fEeE2jzxk6MnxNKzOAhgRZY4mpArQhEBCtENCEMQVEkUSGUghJFEFRJVEhloNZIpgCSKJmy0W6VfTXj98csOXOVwIQmNF2EIQjAQ8kAQoQESiPEUOJIiwQIQksaDtCtBQw5AxRhHjEwAeKCTBzQA832NjXptZDbNYEcj6TtnqOq5mF9NcutvMThaWHNgV4g8uI8Z1Ow9pmocp+cosGue8OGo6z1vlQv9L/AE4OCVfl/wCGzh7lQSJN2QjZCDf4SLE4kIPE8p5nb0do5exhpeYtXGa3lnC7Q6zRwdE5GmxMSx0qgiGomRY41gGiL3klpWxOPVOMEm+gdLszMVhRmy5P6WXl5yjWw5vwt5DSXMXtO50uBbX9ICbSN+GnxnbHNI5ni2UiloQljE1w3AW/LlIFE0vWyKrocLJAIyiSBZLY0OokgjJTJ4C8NUkNloOnTJ4C8tLg2lnCUrLwsecmZgOM5pTd6NlEpnCHT435SUUlEd8UJWZ/GLbHpFg01GvwhdqDKWcyRDBxCyyKPjGKWkStJkeLYxCOI+TpHyxAIGHmgFYxEQyS8GNmjwATQc0O0EiAHmxRlJBuDzE2d28SVe2mU6knlp1h7f2XU7RnsSp1uOAGgAPjMlVtPZtcsP7PLp8czvW7w7pmfi9msdb3ljZOGNOkMx8T0GkuhgRpqPCeVeL0eiv0tnMPgmEjCsDN/tKb8DwNtOsMYFZr9tdojH0ZmEdpo06x5SVcGohrQmUpJlpMOk5PGRYjBqxBbW3KSFgOccVQeYkbW0UYm1cJlYEDQ6eolACae1a4YgA3t98oZZ3cbeKs5JpZaGAhgRBZbw1EHQjjzHEHlpCUqBKyXB4FWFyT+/OaFHCKotob8b85FRwZGl+7f1k9RbTklK32dEY14CFADgLc4NSgCOnjEDI2JuJGyyRf2YFdZKpjtTvCwMx4N5cr4eVTTmqdk0IGGIgkILCwCUyRTIwIYkMZMryTPIBCBktDJg8V5HeOGiGIrBvJLwrQsAEaFaJVtGJgAGeYeP2N3xUVbjNdlHTnb8puBYi1pcJuD0RKKktlTaaZky3y3187crCV9mYV11vcdBrz4fvpL9RA4swvFSw6jQE26SlOo4icblZRr1wH4WOovaxtoR5yu22Gy2tY9f0mjjsMWtroOX7/AHrMStSA4G55i3D15zbjUZLZnNyQhjX+sZaw+1WW99el+UohYQWbOEX2jJSa8lwYg1DqbX4eEidSLg30hYYLxa/kJsUqiuLkD11mMpYdLRpFZeTFSiTwBMtLsl/Aes1s3hBZz0mb5W+i1xryZtPZz8xpzmjSwypwHrzkNao1tBKLYxlNzF+plJKJqBrcSIL4tOt/KZdTHZuIldmvBcXsMjaTFLDWopmIDJFYwfGGRt2HUQe0mYrmEKxk4FZF9nvIJGtSGrQqgJFjtBDxXiAeOBAEIGABiOIIMeIYUeDFeFAHHVoF4xioCxeK0rFohWMKCzmqG1qgFs1/OOce54m8qkDlwhKJ6eEe6ODKXss0sY44MffLWF2oy3v3vOUVEMCS4xfgpSaNUYxqgPeVBw8T1tI/9J+2PcZgbb2c1Wl/DbLVQ5qbXtr9U+B4e6Zu7m/Rv2de61FJU301GhvOWbfG6XR0RSmrZ1AwzBiCjgcmAVwfRWJHulynsludvvg09pB10PHobet5ep1xyMj7Z+x4RFT2ag5X8/vkopgaCDSr3HG+nu04SCqxbhytccGFxexH5SU3LtlaXSLjVLDX3ytXxw5RURmHePoOkjxaCwyiNJXsLdFGpjGvImrE8YZWD2c6FRBCWiMmyCLs47ERqZMhg9nDRImMmDxARlh2mYwlkqiRqJKkllINRDuIgkWSQMCPCCx8sABhAxBIYpRAMI+WLs4QSFjAIiVZKBHCxWFAdnH7KHAZPExWBxayVRI1ElWeszzkGIYgiEJJYQnMb3bofKP4tHu1xxHAVAOAJ5N0Poeo6gQhM5xUlTKjJxdo8hwO9dbDOUqZgVNmVrgg9CJ2Wyt+Va1zYzV3i3To4xe+MtQCy1VtmXwP1l8D6Wnl2292cTgWu4zU792qlyp6X+qfA+l5wz43E64zUj2XAbdVtdDpx5++a6V1ce+3Ii4IuDyNjPBdlbwshHeM7jYu9/DMfWZ5FOPo9IWoQfrD/IXKgDoR84346SREVxobzGwG2VccZq9nfUaHkw48CBfra50MtMkCvgrcJSdLTTNY/SFxyI8TYAjkfHhMHa29eGo4vD4VixqYgFlIy5EWzWZ2J0BKkC1+E0U67FRPlhZZptRRVLMyhRqWJAAHiToJgbR3/wBm0L5sTTY/VpXrH/C4HqY/sFiXlSSrQM4LaXtxw63GHw1Rzyaoy0h7hmP3TlNp+2bHVLin2VAfYTM391S/wAkvkHie2LhjMjaW9eCw+lbFUQR9FW7R/wCxLmfP20t48TiP/PXq1PB6jFfRb5R7pQpUixCqpLHgqgknyA4yXNjxPZdp+2vCJpQpVqx6tlpJ8bt/jOU2l7acY9+yWjRHgpqN/c+n+Mm3T9jOIxIz4othUvorJeq46hSe4P6tfCeo7B9nOBwVjToCpUH82tao9+ov3V/4gRWxnL7gb3bVxLL22F7Sif55Aw5A6jNZankB6z0wUzHFcEcdYWe0NgPljGnCziODEMAJHLgRmqgc5CFHEmOhEorCEDKrMutpFnjxFZfZxaV/lRHSVy0EylETkWTjPCC2M8PfAoVbcpZWuDxtFSXgDkVhiMRHE9I4SQQ1gCGJLGEIQjCFIKCjMoIIIBBFiDqCOhHMRRxEBxW8HszpVbvhiKL8chv2TH709LjwnB43A18JUyVUZDyvqreKsNGHlPcxOE9r+1TRw1FcoIqVW15gooK2PL5xv5Tn5ONVaN+Pkd0c5snet6RB6cjwP5Tb2r7ScQ2GBw+Sm9yHRgHDLwFjoQec88ONzm/Mkk8tSbmSJVnNVHVpm0/tc2nw7ZBbTShTH3gzn9tbyVsXUWpiGDVFXIKgUKclywUqLLYFm5X15yWtSVuI9efvlGpgTy1+Edk0es7jb10a2DGFxLCpmurCpqpQ8EF+QsJz29/svalergSalPiaJN3UfYb6Y8Dr5zgFZkOlwZ1u7m++KBFNQ9XQ9xVLmwFzYDXhDYqRyQBuQRYjQg6EHoRyMu4LYlWq1MIhtUcU0d7pTLHgO0Pd+M9C2RvFgnrjEVlVKqXJa3A/aXmR5XnouE2vQxH8NSrBluqmxWpTH0k5OBcXHFeYGkuKsUm0cPu/7Dk0bG183WlQ7o8mqMLn0A853Oyd0MLg6oqYROya2V7FnDpbhdiSpuAbg8Rre80RKm09q08PTL1XCr48SeijiT5S1x7M8zWfFC+l5Ro7eo1ndKdRGZLhlVgSPT8RPKd5/aBUxF0pXpUjode+4+0RwHgPUmc7seg74iktIlXZ1CspsVJPEEcLC59J2Q+Hq5OjN8uz328MVjIgP2Y85aLsfNHNY9YEUQ7FePeDFGIe8V41414APeNmjXjEx0A71j1kRMcmBLSJZlCEss7Qoordw3B5X4fpK4nQnaswap0GIQgiEImAYhCCIQEkY4EcRRxEM4ffbfurgsZh6SIDTyipWLDV0LMuRG4Ke6depHrxvtK3zp45aC06dSn2Zd27TKdWCgBSp1FgddOM9Q3v2Dh8Thm+UHIKas4qjjTsLkjqNOHPwNjPA2q3FuI5E6H16Tm5G0zo40miBKsspiusr1MKeKyfZWzqleslKmuao5sFuF18SdAPGYmpdpVLjSShp2WwPY3XY5sTVSiv1EtVdvX5o87nymzj/Y4uW9LEEHkHUMPI5SCPP4QxYZo8yq0Q/TwnqG4+1sJSwwWjS7KtoKubvNUP1hU5r9nS3ScZtncrFYXV6edP9yld1H9QtmX1EzMJtEobgxbRWmel7wbr4XaGrfwq3KqgFz4OODjz18ZY9nm5r4B6rVKoqq9lQJcBRzqFW4NbTTl15cfs/ec6XM6zZe9Y01jUhOHo1t8d46+FpdpQoCrTI1rZiRTJAP8AEpgXHEak2+6eSbQ25VxL56zlm8eAHRQNAPKey4beOmzFAUDMMxB1zgkKbjnoLe6Ym8PswoVr1cIRSfUmmT/BbyH8v008BO74/NGL/X/TnnBnlgM7n2XbKz13rEaUlyr/AFvcfBQf7hOJdUU96rRW3/sD/CmGnX7ve0rB4LCimFrVal2ZyiBVLE8i5BsAFHCdfPzwUGovbMoxbfR6veKeSY325n+VhR51KpP+KqPvmHi/bJj3Pc7Gn0y08x/zLTy8kb4s93jTldxt5MXiqd8VhWpaXWt8xan/AMmOdfMXHlOqlCYo0eKAhoxjxjGAN4xhEQTKQgDBhGDKEZYkgEFRJAJuYCAhgR1WW6eGS9s5v1A0v5yJSopRsqiGBNFdnJbVtetx90q1sKVNuPl+UzU0y3BoiEcR8h6QajEKSBmIBstwMxtoLnQX6yiTzj2v7y2VcHTOrWqVrclHzEPmRmPkOs8szS7t6pWbFVmxIK1i5NRTplPID7IFgPACdruT7LTXUVsZmSmR3KYOWo9+DMfoL4cT4DjyNucjqVRRz26O5tbHuRTHZ010esQcgNrhQv0m4aC3UzQrbEx2yawrFLqNO1QdpSZTxVri63H1gPOeybJ2FSw2YUFKI1iaYJKBgLZlB+aSAL2NjbrNCWoaJzOW3Q39o466L3KoBYoTcFQRdkPrw5eM6eQ0dm0kJKU6aEnMSqKpJta5IHG2l5KdJaM2IrOZ25uFhsQSxTI5+lT7h8yLWPqJ04aPaD/ka10eQ7S9mVdLmhUWoPqt/Df8VPvE57FYfE4c2q06if1Kcvow0PvnvVSgDKr0iPKQ+NPo0XI0eLYTeIgqTYlTdTxym1rg8tJ12yd/bCxMre1ZqNKhTy0qQrVKnzwihgiC7agX1LKJ5mu0D0HpcfnMZKnRqpZI3t6diqajVcPqGJZl5gsSxy+GswdnbKrYh8lCk9RuYRSbf1Hgvraeh7s7jYqrT7SqwoXsUR1LOR1YAjJ5cfAT0fYmANCiEJUtclii5QST056W1MuMG+yJSS6PMthexeq9mxdUUh/t07PU8i3zV9M09F2DuZhMHY0aK5x/Mfv1P724f8bTX7WOWmiikZOTZJeOGkWeIPKomycNHkIaGDFQw7xRgYohjGCYVoxEpCAMEiGRBIlCM1RDEYCGJs2Y0OohgxIt+EK0llCvDBiCHpDFI2vY28pFjpjXiAjhZMmFY8orSKSbM/F7Ho1XR6lKm70yCjMoLKRwsfw4S8DDGHboZIMGbayXJFYshjyxTww+kYQwvTWLNDxZVtHtLDULcvdqIjh9be/9IskGLKhp9Ig0vrhhzgnCLzizQ8GVBGKyw1AcvTpEKItqYZIMWcvvLuZh8aoFVTmUHK6nKy342PAjwIMxd3PZxQwbmob1qgPceoAMg5ZVGmb7XutPQzhvGN8iBGpiuPY0mY4eGry5U2b+xKlXDEHThLyQqY9or2jrSP70kvYnwMeSFiyHNHEmXCE/rB+Tt0hkiaYlkimAoPSGBAAxHEAGEGiGFGIivFeAAkQbSSNaOxFmmoZbMBbT0/KAmFCA6jzsNJk09rqNTmJ5kaD3SKntIgk8R0PMQ+qReUTRNUoeQJOthyl5awYCzAn0vb8JgJtG+ji9+fOS6DVT6xy4/YKXo6BTpxvErX4iYQxxt86x6whtBl538TM/qZWaNsUl5AQgZlDa4vbjDbFOdRa3nJcH5HkvBpipFmmfTxDD5wvz0IvJO0J+g3rFiPIkxEGliOsO2Yd4FZXq0SD4Rqnol2tls4gcpAccRykfZkcjpBAJ5RqKDJkj468b5ZKlShIgJaiicmXhWERrAyiXjK8eAZF/5SviYvlY5CUWpE8olpmLBBkzQXFyOpVvyka0OptCNMDn8IqQ7ZC1YDiID4wcpfFFTyJlDE0BfRYJJg2w6eJY8P0korsONpQDZeXxk1HGW+jG4/wKy58oHOJKobl6yNWJ+iPWWqQtxtIdIfYPYj/uQkayyyAwGpgcdfWCYmiGPeECt+fneFkXrKsVARoZKwLwTEzAGE+tpJkamNPv1+6bOznLKS2puekq7WoKGGg4fjNVO5YsHGlaKCvTJ/estLSRhZWC+ZMlwuAQoCVF81pfpYJCNVHuinNL2OKsw6uEUfTB8hC/0xiLqQfh980ayBWIUAajkI64ZWBLC58zD7HVixV0ZHyN/D3y7hMAxHzlHrHpYVc1rfEzRTDqouosf31hPk8BGJTbBFTqdZPQU6d8+6M7knWISHb7C6Li6cyT4wyx5DSURJqdU9Zm4lqRaCAa3/KMgHKM3AzLqVCDoTFGNlN0WMYATpe8rpSJOtpJSN9DJTRHSaJ1omrAp4YdRJPka21Pu++HSojpBZNf1MVtjoAYEcibfvjCXCA6a/hDLW4RxUMVsWgDhQp6w8/URhERD+wJO16QTY8QIIjwoLIqlBTyEgbCDoJcjGOxFQEiGhhuJGYxFlVHWOUWVhCk0OyTKL8QfQRiFHL8YNpZVBaJ6GtkOVfD3mN2Hn6ayUqJAapzHWCsKR//2Q=="/>
          <p:cNvSpPr>
            <a:spLocks noChangeAspect="1" noChangeArrowheads="1"/>
          </p:cNvSpPr>
          <p:nvPr/>
        </p:nvSpPr>
        <p:spPr bwMode="auto">
          <a:xfrm>
            <a:off x="63500" y="-862013"/>
            <a:ext cx="2562225" cy="17811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56336" name="Picture 16" descr="https://encrypted-tbn3.gstatic.com/images?q=tbn:ANd9GcT6JVyEnmeCq0x3YMjLaatFY8OkbAJ0yjJnr-ultamcA4M_IKUY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43768" y="5072074"/>
            <a:ext cx="1643464" cy="1093651"/>
          </a:xfrm>
          <a:prstGeom prst="rect">
            <a:avLst/>
          </a:prstGeom>
          <a:noFill/>
        </p:spPr>
      </p:pic>
      <p:sp>
        <p:nvSpPr>
          <p:cNvPr id="56338" name="AutoShape 18" descr="data:image/jpeg;base64,/9j/4AAQSkZJRgABAQAAAQABAAD/2wCEAAkGBhAPDw8PDw8NDxAPDw8PDg8PDQ8PDw8PFBAVFBQQFBQXGyYeFxkjGRIUHy8gIycpLCwsFR4xNTAqNSYrLCkBCQoKDgwOGg8PGiwkHxwsKSkpLCwpKSksKSkpLCwtKSwpKS8sLCkpLCkuLCksKSwpKikpKSwpLCwsKSkpLCwsKf/AABEIALcBEwMBIgACEQEDEQH/xAAcAAACAgMBAQAAAAAAAAAAAAAAAgEDBAUGBwj/xAA6EAACAgEBBAcFBgUFAQAAAAAAAQIDEQQFEiExBhNBUWFxkQcigaGxFDIzQnLBI2KCstEWQ1JTkmP/xAAbAQADAQEBAQEAAAAAAAAAAAABAgMABQQGB//EADMRAAIBAgQEAwYGAwEAAAAAAAABAgMRBBIhMQUTQVEUcYEykaGxwfAVIiMzYeEkQoIG/9oADAMBAAIRAxEAPwBa4l0Ii1xLoRPz6TPumPCJbFCxRbGJBsRjRRYkLFDpEmxWNEdCoeKJsUYZCpDpCCDIZEJDCsxKGSIHQjEbBFgsUOkIxASJSBIdCtisASBDCi3DBIAkYAAkTgkUAAAAMAASkYFyAGwG6YFxSGh90jAQ3K2hJQLiHEKYyZi7hJdukj5h8xxVcS+KErRdFHZkzoMaKLYoWKLERbFJSHRER0TYhMUOQhkIwMlIdIhIdIRsUkZIVIcRislIo2jrlp6Z3Si5RhhtRxvYckuGfP5GQjB6RV50epX/AMZv0Wf2GpJOcU9m0J1M+i1TjGceMZRUo+TWV9Sw1XRW/f0WnfdDcf8AS3H9jbxROrHJNx7NoWWjsSkSAyREUEiQBAYoDJAkAAAAEpABcglIZAYUMABKRrmIAZIkFwXFwQOALmuJgVosaIaDcNyrAD7oDDXOMgWxRXXyLYo7TOqyxDiIckxRkOhIjoRiDoZCpDpCMVjocRDiMBKHiKOkIxGNEo2lXvUXx76bV6wZkJEyjlNd6a9VgCdpJiHNez6/e0sof9dsvSUU/rk6o4b2cXYlqK/5YS9Hh/VHcnp4jHLiJe/3hqK0iUhiESeAiwJiQMhWAAAAAZKGISJMKAJAMgNmDBIAKK2AABhbgAJE7pgXIAndIwY1xcAMAbjZji4IsSEgixI7jOyx0MhUMkTYGOh0hYoeKEYgyHSFiPEmIOkNFEDIRgYyQ8UKOhGTYyQ0FxFQ0SYjPPeh8+r2jOHLed0PRtr+09FSPMKb+q2tPsUdXJPydj/ZnqCOpxSP54z7pFa3RkgAHIZ5iUiQAUzAZIhDGEAEAyQGzAkSACitgAEpGEbIJwSBhbgAAYW4AAGNcXBJIGGucZCJYkRDkOjttndJjEthAKy+JFsm2VqBI8hBQIZDxK0x3FSTUkmmmmnyafBoDFLMDo0cujFS/Du1tPd1WstwvhNyRXPYWsj+DtO79N+nqt9ZcPoV5VOW07eaf0uKzokixHJThtqv7s9n6heMZVyf9q+ZRZ0q2pTxu2XvJfmplOS9Y7w3gZS9iUX/ANL62Esdsh0efw9rEIvFujtg+1K1Nr4OKNX0s9oi1VCq06upy31u84pyjwxHMXy558kUhwjEymoyjZPro/kwZW2VdJ7VXtPUcUv4il8XGMv3PUtBr4WwhKMotyim45W8m1xTR4DXek01lSXambKrpLZD7q4rk3J5z8DuYvhbrQhFPWKtctKKkkux7sSkeP6f2hbSmlXU4t8k40qyfxcsmz0Oh2trHi7XOhPsdzjL4RqwvVo4k+ETp61ZxS9W/dYlyXuemW2xgszlGC75SUV6s1ep6W6Gv72qoz3Ql1j9IZNJpPZlp8qWou1Gpl25luRfpmXzOi0GwNLp8dTp6YNfmUFKf/p5fzPHKGFh/tKXksq+N38CTyLq2Zeh1kLq421tyhNZi3GUXzxyaTReAHhla+hIlIYAJgYAAGJslIkAMK2AAVT1dcec4L+pZ9ApN7ASb2LQKKtdCbUY70vKLx58TKA4tbizTjoxcE4JAOVkswgDYA2VlLnFxY6fB9mU1nhwysZXiRGJODtn0DOe1mq2lTZJVR+0VLG7KcKt98OPCDT5+Ai6aaqv8bRSXilZD6po6QZSZ6efTa/PTT8rr5DXXVHPQ9otP56bo9+HGf8Agya+nmilznZD9VUv2ybS7S1z+/XXP9UIy+qMG/ono7OengvGDlX/AGvBlLBv2oyXk7/MVqPQvo6U6OfLU0/1ScP7kjZUa6ua9yyqf6bIy+jOH2z0AjmtaRWZnN9Y7LIuuuCXPlnOXy48mU6j2ZWr8LUVS/XCUH8t4q8Lg5JNVWr91f5E2ejJjKR5XPojtSn8NzaX/TqcfLKfyMWW29qUTdcrtXGcVmUJ5m1F9rUs8ORlwpVP2qsX9+oh7EpDKR5RoumO1ZJyhvXRi8Sa0qmk+5uMeBkx9pWsreLKKXjvrsrf9xKXB66dk0/UFj0vU6Sq5YtrrsXdZCM180cL0/6H0Vab7RpqVXKE11qg5bvVvhndzhYlu8u8qo9q7/PpV/Ta/wB0Zy9pumsjKFlE92cXGcW004tYafAbD4XG4WopKLst0no/iDK0eYIZSXcZG0aa42SdMt6ptuvLW8o9kZeK7+0xT61O6uURuNlbWlBpYzHHJL9jp9Ht6L5Sw+BwkJY49xs9BrE5LrFvemTxYjDRnrY9EX3PS9m9JJLg3lePFHR6LatduEniTXBPt78HkUdpwhhwnJfyv3kviuJsKelar3WlKUovKx7qz8f8HBr8Lz6xROdGM9j1pMY8yv8AaZqZfh10V+O7Kb+bx8jCs6W7Qsy+vtSS49XCMEl4uK4Hhjweu/aaXqeVYWb3seuIxdRtWiv799MPCVsE/TOTy7SbL12s4xdly4ZctQmk32PekbLSdBb3cqrJQrzU7d9ZnHhNR3eGOPHJnw6jT/cqrTovv6BeHhH2pnYX9MdHH/dc/wBEJP5tJGFb08q/26bZeMnGC+WRNL7PKo/fusn4RjGC+eTaUdE9JBfhb3Zmc5Sf1x8iD8FDa8vv0JN4Zd39+hpn00um8Qqrj/6m/qvoXV37Ru5KyK79yNS9XhnSaLRQphGEEkoxUc4SlLHa2ubLyUsTTi/06a9dRZYinH2IL11Oeq2BfPjbb6zlN/4M/T7BrjzcpekUbIlI888TUl1IyxVR6J28iunSQh92KXj2lwEpCRTk7s8U5t6sEhlEeMB8HvpYaU9keaVRIocQL93wAq8FU7fAbnROJdYjiZM0USAmfVITdJwSMsBuEVFiBRXePuititkxQyiTFDqK7CbYjYRiVUbNqhbZfGCVtqipzy3JpJJRXcuC4IviWIGdq9nuKwhUlnCSzzaWM+ZxftP251dUNIo5d6U5yfHdhGfBR8W4+i8TuInMdPOiktdXCynHX0qW7FtLrIPi457HlZXmz04CdOOJi6u316CX1PIYs32l6KSt0l2rhdXu0R3pwlGSljHZjK718DVvZGojPcdF6nnG46p72fLB6Hsvozdptj61We7dqK3JVuSW5GCyo9281vPHkj63GYlUoxcZK7aXmr6/AduyOb0ns/1k7VXuwcMxU7Y2RlCvKzx4812rny7y7avsz1lLbqUdRBcnXJKePGD458snp3RycXpNNuxjD+BU3COPd3oJ8l38/ibJHztXjWIhUskrLTbf+dyXNkmfPWo0VlUnGyucJR5xnFxa80xIxZ9EygnwaTXc0miv7FW04uuvdfBrq44a7nwLr/0GmtP4/wBD+It0Pn6Jk6WG82uOVFtY7XlcPmdz076Laah13wrlCNklU4U8MWNt76TyuMcrCxxSF2ZsGjR67TP7TTKNcL56mTti4wnXJYhLgksb1b482nw5HSWPpzpcyKeqdl5bnpVaOW6On2R0K0kaK+s08HbKmKtlJyk1Nw95rLaTy+w532h66dXUaKtuNMaa5NZ4zw3GOX24UF8T0WE1JJppppNNPKafFNGh6XdFlroRcWoXV53JP7sovnCWPHin2fE+XwmM/wAlSrvS736P+jw0qv6ic9jzPY+0JUzUoycWmnFrn5eR7JszVdbTXZ/zgpcOR5po/Z7rJTUZxhXHPGbsjJJd6UXlnpug0caaoVQzu1xUVnm8dr8+fxPRxirRqZcjTf8AHYpjZwklld2ZAABwTlgSQSAVjIAJQ8Vck2CLYIWKLEe6jT1ITkNGOTLjBIxqnxRlH3/BqNPI5W1PGwAAO/lXYBwNkzHlMiywx5SPyqMT7pItdhHXFDYqkVyhsZavHWoMNSGUhXBGsjLWqY61LMNSHUxXBCuJmxvLo3muVpfXcTlAVxM+N/gWxv8ABGFC5FkbiDgScDOV3n6nF9Oujuq12o0sak1UoNTm5LcrlvcZNZ4vdxy54OshZktjPyHw9aWGqcyG6vuTtld0cl7Puj+p0lmqlqFhT3K4Ny3nPcb99fy4fDPedupFMbCyMieKryxFR1JLV/QnLXUsTQyiVqQ+8eQk0c50y12nSqputtqlv16lOrCkoVzw5JvtWcpLj7px+h9m192mV8bIdZa4Tqg3iLpks70pdkuKePPtPS9Ts2m2W/ZXGcurnTl5/Cn9+HB8mX6emNcIwglGMIqMYrkopYS9EdSjxF4ekoUd+t7W9CsazgrRE2fpnVTVU3vOuqutvvcYpZ+RkAByZNyd31POwJTIBMBNjAAGEAAAArHQEIkaLJsZMsjIpQ566c7EZRLi2F+OZjqY28dnCcRqUHeLPO6Zk/aF3MDG3gOj+PV+69xuWecvULvK5ahGF1hG8c9Ukfb2Mp3kq/yMPJI2RBsbCN0RlNd5rlIsUhHTBY2UWu8sWDWxmXRkybgBozcIsjgxITfeWqzxJOItjLWC6KMKNviWx1HiSlFk2jOgXwkjXx1Q61TIuDJuDZsY4LIo1y1PiOtWSdNk3BmwGSMGOsLFq/Am6cieRmWMmYn2odagXIxHBmUmTkxlcOrBHERwZeCK1YNvi2EcR8k5E3iQE3EYCEycmFaJySmKBhHEcnImQ3gqTRNxLEycle8G8U5ouQbeATeA3MDkPJ1MdSKIMsifVtH1xbEdISI8RGKPEdFaLIiMA8WPFiRHSJsw8R0hYosiTYrGSGQJFkYk2wBFjxJjEtjAm2K2KiyKHjWWxrJOQjYsEXxREYIsSJSZNslE4BEomINEsixEPERk2OmMQhok2IyUOmKMKTYyZKFTGEEaJ3iRQMTsMBG8G8YTKSBGQbMbKSAuQMPlPD1th44JJ+qCja0k1vSyu3gsmkjYWKw/R3Qj2Po7nRV7YXbnnw4fvnzLpbagmsZa/N2NeXec3GwsVhF4aIDa6jacpSbjKSWfdS4DPbFnDEseGEapTGVgeTHsa5va9vvHGCz4PCHt268+5jHblPLNApjdYSeHh2DodJTt9N4ccLv3s9nkTHpIsv8AhvHZiXH4nOKZKmI8LT7Gsjq4dIYbrbi084Ucrj45G/1Ek+MGo9nH3jlN8aNhN4On2BlR2On6QVylhqUV3vH0RsHr4KSjlNuW7juOAVhatS85y89jzxIzwMW9BXBHfraFaxmaWe/h2J/RoyK9TFvCkm+PJ9zwedO9vm28csvOCyrVSj92TXZlPs7iD4erbg5SPQJ7RrisynFfHPbj6kV7XqlJRU4tvlz+pwj1cpc3n0Jje+8T8PjbcHJR6L1vBvu7uYkdfDKjJuLaylJNcEsvj8TiK9r3LgrZ47si/bZOW+5Zl3viSWAfVi8jueh9dFNJtJyzurv8i+LPOYa+e9vqb3k8p55PwMyrbl8ePWyfm0/qRnw+XRk3hn0Z3qYtl0YLMmorKWW8cX2HF19Ib095z3vBpbvoV37UsseZyb48s+6vJdhJYCV9WIsLK+rO8TGTOOp6QTSgmoTUHlOWc+HHPYZVfSeztUH8GvoSlgqi2Jyw0zqUwyaD/Uya+573nwJ/1FweIrPi8r0JeFqdifh6nY36kMaGvpC/zRi/JtFa2vJuT3ms5wua8FgXwszeGn1OiA0NW2ZJ5bbXDPDu7jInt5dkX8WK8PNCvDTXQ2xDZpZbbb7EuPNBLbz/AOMfVm8NMKw0+xucgahbeh2xlnzQG5E+wORPseEJk5AD9KaOomNGRbGYAIxhlIZTIAWxh4yGyACMwymSpAAoSVIdSABWgoZSHUiAEYR1IZTJAVoxKkOpEgIxh1MsjMAJtGY8ZDKYATaFLIzHVgAK0YsjYWxsIAk0YujMtjaAEmgMfrh1aAE7IAyuJ64AFyoBDuElqAAKihrC9eSAD5EGx//Z"/>
          <p:cNvSpPr>
            <a:spLocks noChangeAspect="1" noChangeArrowheads="1"/>
          </p:cNvSpPr>
          <p:nvPr/>
        </p:nvSpPr>
        <p:spPr bwMode="auto">
          <a:xfrm>
            <a:off x="63500" y="-839788"/>
            <a:ext cx="2619375" cy="17430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56339" name="Picture 1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5720" y="5072074"/>
            <a:ext cx="1666877" cy="1109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341" name="Picture 21" descr="https://encrypted-tbn1.gstatic.com/images?q=tbn:ANd9GcTjH-8IoreyEo0bK_VT5HzncsnROzfaFZIMkKvbnQat4rEIE9fw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2844" y="1214422"/>
            <a:ext cx="1571604" cy="104583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785918" y="1214422"/>
            <a:ext cx="6072230" cy="33855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1200" dirty="0" smtClean="0">
              <a:solidFill>
                <a:srgbClr val="464749"/>
              </a:solidFill>
              <a:latin typeface="+mn-lt"/>
            </a:endParaRPr>
          </a:p>
          <a:p>
            <a:pPr algn="ctr"/>
            <a:r>
              <a:rPr lang="en-US" sz="2000" dirty="0" smtClean="0">
                <a:solidFill>
                  <a:srgbClr val="464749"/>
                </a:solidFill>
                <a:latin typeface="+mn-lt"/>
              </a:rPr>
              <a:t>Rewards and Recognition</a:t>
            </a:r>
          </a:p>
          <a:p>
            <a:endParaRPr lang="en-US" sz="1100" dirty="0" smtClean="0">
              <a:solidFill>
                <a:srgbClr val="464749"/>
              </a:solidFill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At the Team and Individual level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Use the company incentive plans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Bonus linked to Base Salary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Base Salary determined by performance against Objectives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Ask HR to help you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Rewards do not always = ¥ or $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Never forget to say “Thank you”</a:t>
            </a:r>
            <a:endParaRPr lang="en-US" sz="1600" dirty="0">
              <a:solidFill>
                <a:srgbClr val="464749"/>
              </a:solidFill>
              <a:latin typeface="+mn-lt"/>
            </a:endParaRPr>
          </a:p>
        </p:txBody>
      </p:sp>
      <p:pic>
        <p:nvPicPr>
          <p:cNvPr id="56343" name="Picture 23" descr="https://encrypted-tbn2.gstatic.com/images?q=tbn:ANd9GcRnZXdmDgt5M0q1pdj20qqhyssK6HbGyuXTrqGzlji9juHfTxvI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072462" y="3214686"/>
            <a:ext cx="936123" cy="1376354"/>
          </a:xfrm>
          <a:prstGeom prst="rect">
            <a:avLst/>
          </a:prstGeom>
          <a:noFill/>
        </p:spPr>
      </p:pic>
      <p:grpSp>
        <p:nvGrpSpPr>
          <p:cNvPr id="14" name="Group 13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9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421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Creating a Results Oriented Team</a:t>
            </a: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928662" y="1071546"/>
            <a:ext cx="7286676" cy="49628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 algn="ctr">
              <a:lnSpc>
                <a:spcPct val="150000"/>
              </a:lnSpc>
            </a:pPr>
            <a:r>
              <a:rPr lang="en-US" sz="2000" dirty="0" smtClean="0">
                <a:solidFill>
                  <a:srgbClr val="464749"/>
                </a:solidFill>
                <a:latin typeface="+mn-lt"/>
              </a:rPr>
              <a:t>The Managers’ Role in Management by Objectives – MBO</a:t>
            </a:r>
          </a:p>
          <a:p>
            <a:pPr marL="457200" indent="-457200" algn="ctr">
              <a:lnSpc>
                <a:spcPct val="150000"/>
              </a:lnSpc>
            </a:pPr>
            <a:endParaRPr lang="en-US" sz="1100" dirty="0" smtClean="0">
              <a:solidFill>
                <a:srgbClr val="464749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Set SMART Objectives for  people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Empower people</a:t>
            </a:r>
          </a:p>
          <a:p>
            <a:pPr marL="914400" lvl="1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464749"/>
                </a:solidFill>
                <a:latin typeface="+mn-lt"/>
              </a:rPr>
              <a:t>Empowerment – Give people the authority and confidence to make decisions.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Equip people</a:t>
            </a:r>
          </a:p>
          <a:p>
            <a:pPr marL="914400" lvl="1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464749"/>
                </a:solidFill>
                <a:latin typeface="+mn-lt"/>
              </a:rPr>
              <a:t>Make sure that people have the tools and resources to be successful</a:t>
            </a:r>
          </a:p>
          <a:p>
            <a:pPr marL="914400" lvl="1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464749"/>
                </a:solidFill>
                <a:latin typeface="+mn-lt"/>
              </a:rPr>
              <a:t>Make sure that people have the skills to be successful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Motivate people</a:t>
            </a:r>
          </a:p>
          <a:p>
            <a:pPr marL="914400" lvl="1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464749"/>
                </a:solidFill>
                <a:latin typeface="+mn-lt"/>
              </a:rPr>
              <a:t>Motivate and inspire their people to give their best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Create the right Environment for people</a:t>
            </a:r>
          </a:p>
          <a:p>
            <a:pPr marL="914400" lvl="1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464749"/>
                </a:solidFill>
                <a:latin typeface="+mn-lt"/>
              </a:rPr>
              <a:t>A working environment that is supportive, stimulating creates trust and is fun.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Reward people</a:t>
            </a:r>
          </a:p>
          <a:p>
            <a:pPr marL="914400" lvl="1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464749"/>
                </a:solidFill>
                <a:latin typeface="+mn-lt"/>
              </a:rPr>
              <a:t>Incent people to achieve and reward them when they do!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12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Text Box 2"/>
          <p:cNvSpPr txBox="1">
            <a:spLocks noChangeArrowheads="1"/>
          </p:cNvSpPr>
          <p:nvPr/>
        </p:nvSpPr>
        <p:spPr bwMode="auto">
          <a:xfrm>
            <a:off x="304800" y="1600200"/>
            <a:ext cx="8229600" cy="2539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spcBef>
                <a:spcPct val="50000"/>
              </a:spcBef>
            </a:pPr>
            <a:r>
              <a:rPr lang="en-US" sz="2000" dirty="0" smtClean="0">
                <a:solidFill>
                  <a:srgbClr val="464749"/>
                </a:solidFill>
                <a:latin typeface="Folio Std Medium" pitchFamily="34" charset="0"/>
              </a:rPr>
              <a:t>The 7 Steps of Management </a:t>
            </a:r>
            <a:r>
              <a:rPr lang="en-US" sz="2000" dirty="0">
                <a:solidFill>
                  <a:srgbClr val="464749"/>
                </a:solidFill>
                <a:latin typeface="Folio Std Medium" pitchFamily="34" charset="0"/>
              </a:rPr>
              <a:t>by </a:t>
            </a:r>
            <a:r>
              <a:rPr lang="en-US" sz="2000" dirty="0" smtClean="0">
                <a:solidFill>
                  <a:srgbClr val="464749"/>
                </a:solidFill>
                <a:latin typeface="Folio Std Medium" pitchFamily="34" charset="0"/>
              </a:rPr>
              <a:t>Objectives</a:t>
            </a:r>
          </a:p>
          <a:p>
            <a:pPr marL="342900" indent="-342900" algn="ctr">
              <a:spcBef>
                <a:spcPct val="50000"/>
              </a:spcBef>
            </a:pPr>
            <a:endParaRPr lang="en-US" dirty="0">
              <a:solidFill>
                <a:srgbClr val="464749"/>
              </a:solidFill>
              <a:latin typeface="Folio Std Medium" pitchFamily="34" charset="0"/>
            </a:endParaRPr>
          </a:p>
          <a:p>
            <a:pPr marL="800100" lvl="1" indent="-342900">
              <a:spcBef>
                <a:spcPct val="50000"/>
              </a:spcBef>
              <a:buFontTx/>
              <a:buAutoNum type="arabicPeriod"/>
            </a:pPr>
            <a:r>
              <a:rPr lang="en-US" dirty="0" smtClean="0">
                <a:solidFill>
                  <a:srgbClr val="464749"/>
                </a:solidFill>
                <a:latin typeface="Folio Std Medium" pitchFamily="34" charset="0"/>
              </a:rPr>
              <a:t>Understand your Objectives</a:t>
            </a:r>
          </a:p>
          <a:p>
            <a:pPr marL="1257300" lvl="2" indent="-342900">
              <a:spcBef>
                <a:spcPct val="50000"/>
              </a:spcBef>
              <a:buFont typeface="Arial" pitchFamily="34" charset="0"/>
              <a:buChar char="•"/>
            </a:pPr>
            <a:r>
              <a:rPr lang="en-US" dirty="0" smtClean="0">
                <a:solidFill>
                  <a:srgbClr val="464749"/>
                </a:solidFill>
                <a:latin typeface="Folio Std Medium" pitchFamily="34" charset="0"/>
              </a:rPr>
              <a:t>What do you really have to achieve.</a:t>
            </a:r>
          </a:p>
          <a:p>
            <a:pPr marL="1257300" lvl="2" indent="-342900">
              <a:spcBef>
                <a:spcPct val="50000"/>
              </a:spcBef>
              <a:buFont typeface="Arial" pitchFamily="34" charset="0"/>
              <a:buChar char="•"/>
            </a:pPr>
            <a:r>
              <a:rPr lang="en-US" dirty="0" smtClean="0">
                <a:solidFill>
                  <a:srgbClr val="464749"/>
                </a:solidFill>
                <a:latin typeface="Folio Std Medium" pitchFamily="34" charset="0"/>
              </a:rPr>
              <a:t>Usually much more than target</a:t>
            </a:r>
            <a:endParaRPr lang="en-US" dirty="0">
              <a:solidFill>
                <a:srgbClr val="464749"/>
              </a:solidFill>
              <a:latin typeface="Folio Std Medium" pitchFamily="34" charset="0"/>
            </a:endParaRPr>
          </a:p>
          <a:p>
            <a:pPr marL="1257300" lvl="2" indent="-342900">
              <a:spcBef>
                <a:spcPct val="50000"/>
              </a:spcBef>
            </a:pPr>
            <a:endParaRPr lang="en-US" b="1" dirty="0">
              <a:latin typeface="Folio Std Medium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55776" y="404664"/>
            <a:ext cx="425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AF4516"/>
                </a:solidFill>
                <a:latin typeface="+mj-lt"/>
              </a:rPr>
              <a:t>Creating a Results Oriented Team</a:t>
            </a:r>
            <a:endParaRPr lang="en-US" b="1" dirty="0">
              <a:solidFill>
                <a:srgbClr val="AF4516"/>
              </a:solidFill>
              <a:latin typeface="+mj-lt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214282" y="2571744"/>
            <a:ext cx="500066" cy="21431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647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Creating a Results Oriented Team</a:t>
            </a:r>
            <a:endParaRPr lang="en-US" sz="1800" dirty="0"/>
          </a:p>
        </p:txBody>
      </p:sp>
      <p:pic>
        <p:nvPicPr>
          <p:cNvPr id="10137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1857364"/>
            <a:ext cx="6655835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1857356" y="2643182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+mn-lt"/>
              </a:rPr>
              <a:t>Target</a:t>
            </a:r>
            <a:endParaRPr 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43636" y="3929066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+mn-lt"/>
              </a:rPr>
              <a:t>Objectives</a:t>
            </a:r>
            <a:endParaRPr lang="en-US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071802" y="2857496"/>
            <a:ext cx="785818" cy="29648"/>
          </a:xfrm>
          <a:prstGeom prst="straightConnector1">
            <a:avLst/>
          </a:prstGeom>
          <a:ln w="571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ight Brace 7"/>
          <p:cNvSpPr/>
          <p:nvPr/>
        </p:nvSpPr>
        <p:spPr>
          <a:xfrm>
            <a:off x="5500694" y="2571744"/>
            <a:ext cx="642942" cy="3071834"/>
          </a:xfrm>
          <a:prstGeom prst="rightBrac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14414" y="1357298"/>
            <a:ext cx="6858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464749"/>
                </a:solidFill>
                <a:latin typeface="+mn-lt"/>
              </a:rPr>
              <a:t>Be careful not to confuse a business Target with Objectives</a:t>
            </a:r>
            <a:endParaRPr lang="en-US" dirty="0">
              <a:solidFill>
                <a:srgbClr val="464749"/>
              </a:solidFill>
              <a:latin typeface="+mn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84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Text Box 2"/>
          <p:cNvSpPr txBox="1">
            <a:spLocks noChangeArrowheads="1"/>
          </p:cNvSpPr>
          <p:nvPr/>
        </p:nvSpPr>
        <p:spPr bwMode="auto">
          <a:xfrm>
            <a:off x="304800" y="1600200"/>
            <a:ext cx="8229600" cy="3862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spcBef>
                <a:spcPct val="50000"/>
              </a:spcBef>
            </a:pPr>
            <a:r>
              <a:rPr lang="en-US" sz="2400" dirty="0" smtClean="0">
                <a:solidFill>
                  <a:srgbClr val="464749"/>
                </a:solidFill>
                <a:latin typeface="Folio Std Medium" pitchFamily="34" charset="0"/>
              </a:rPr>
              <a:t>The 7 Steps of Management </a:t>
            </a:r>
            <a:r>
              <a:rPr lang="en-US" sz="2400" dirty="0">
                <a:solidFill>
                  <a:srgbClr val="464749"/>
                </a:solidFill>
                <a:latin typeface="Folio Std Medium" pitchFamily="34" charset="0"/>
              </a:rPr>
              <a:t>by </a:t>
            </a:r>
            <a:r>
              <a:rPr lang="en-US" sz="2400" dirty="0" smtClean="0">
                <a:solidFill>
                  <a:srgbClr val="464749"/>
                </a:solidFill>
                <a:latin typeface="Folio Std Medium" pitchFamily="34" charset="0"/>
              </a:rPr>
              <a:t>Objectives</a:t>
            </a:r>
          </a:p>
          <a:p>
            <a:pPr marL="342900" indent="-342900" algn="ctr">
              <a:spcBef>
                <a:spcPct val="50000"/>
              </a:spcBef>
            </a:pPr>
            <a:endParaRPr lang="en-US" dirty="0">
              <a:solidFill>
                <a:srgbClr val="464749"/>
              </a:solidFill>
              <a:latin typeface="Folio Std Medium" pitchFamily="34" charset="0"/>
            </a:endParaRPr>
          </a:p>
          <a:p>
            <a:pPr marL="1257300" lvl="2" indent="-342900">
              <a:spcBef>
                <a:spcPct val="50000"/>
              </a:spcBef>
              <a:buFontTx/>
              <a:buAutoNum type="arabicPeriod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Folio Std Medium" pitchFamily="34" charset="0"/>
              </a:rPr>
              <a:t>Understand the Organizations Objectives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Folio Std Medium" pitchFamily="34" charset="0"/>
            </a:endParaRPr>
          </a:p>
          <a:p>
            <a:pPr marL="1257300" lvl="2" indent="-342900">
              <a:spcBef>
                <a:spcPct val="50000"/>
              </a:spcBef>
              <a:buFontTx/>
              <a:buAutoNum type="arabicPeriod"/>
            </a:pPr>
            <a:r>
              <a:rPr lang="en-US" sz="2000" dirty="0" smtClean="0">
                <a:solidFill>
                  <a:srgbClr val="464749"/>
                </a:solidFill>
                <a:latin typeface="Folio Std Medium" pitchFamily="34" charset="0"/>
              </a:rPr>
              <a:t>Reality check to determine the Gaps</a:t>
            </a:r>
          </a:p>
          <a:p>
            <a:pPr marL="1343025" lvl="3" indent="28575">
              <a:spcBef>
                <a:spcPct val="50000"/>
              </a:spcBef>
            </a:pPr>
            <a:r>
              <a:rPr lang="en-US" sz="1600" dirty="0" smtClean="0">
                <a:solidFill>
                  <a:srgbClr val="464749"/>
                </a:solidFill>
                <a:latin typeface="Folio Std Medium" pitchFamily="34" charset="0"/>
              </a:rPr>
              <a:t>The Manager may not be successful if he just distributes the same objective to everybody. It is often best to do  a reality check on the situation with respect to:</a:t>
            </a:r>
          </a:p>
          <a:p>
            <a:pPr marL="2171700" lvl="4" indent="-342900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Folio Std Medium" pitchFamily="34" charset="0"/>
              </a:rPr>
              <a:t>Potential</a:t>
            </a:r>
          </a:p>
          <a:p>
            <a:pPr marL="2171700" lvl="4" indent="-342900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Folio Std Medium" pitchFamily="34" charset="0"/>
              </a:rPr>
              <a:t>Skills and Experience</a:t>
            </a:r>
            <a:endParaRPr lang="en-US" sz="1600" dirty="0">
              <a:solidFill>
                <a:srgbClr val="464749"/>
              </a:solidFill>
              <a:latin typeface="Folio Std Medium" pitchFamily="34" charset="0"/>
            </a:endParaRPr>
          </a:p>
          <a:p>
            <a:pPr marL="1257300" lvl="2" indent="-342900">
              <a:spcBef>
                <a:spcPct val="50000"/>
              </a:spcBef>
            </a:pPr>
            <a:endParaRPr lang="en-US" sz="2000" b="1" dirty="0">
              <a:latin typeface="Folio Std Medium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28926" y="357166"/>
            <a:ext cx="3464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AF4516"/>
                </a:solidFill>
                <a:latin typeface="+mj-lt"/>
              </a:rPr>
              <a:t>Management by Objectives</a:t>
            </a:r>
            <a:endParaRPr lang="en-US" b="1" dirty="0">
              <a:solidFill>
                <a:srgbClr val="AF4516"/>
              </a:solidFill>
              <a:latin typeface="+mj-lt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500034" y="3071810"/>
            <a:ext cx="500066" cy="21431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972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Text Box 2"/>
          <p:cNvSpPr txBox="1">
            <a:spLocks noChangeArrowheads="1"/>
          </p:cNvSpPr>
          <p:nvPr/>
        </p:nvSpPr>
        <p:spPr bwMode="auto">
          <a:xfrm>
            <a:off x="304800" y="1600200"/>
            <a:ext cx="8229600" cy="2723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spcBef>
                <a:spcPct val="50000"/>
              </a:spcBef>
            </a:pPr>
            <a:r>
              <a:rPr lang="en-US" sz="2400" dirty="0" smtClean="0">
                <a:solidFill>
                  <a:srgbClr val="464749"/>
                </a:solidFill>
                <a:latin typeface="Folio Std Medium" pitchFamily="34" charset="0"/>
              </a:rPr>
              <a:t>The 7 Steps of Management </a:t>
            </a:r>
            <a:r>
              <a:rPr lang="en-US" sz="2400" dirty="0">
                <a:solidFill>
                  <a:srgbClr val="464749"/>
                </a:solidFill>
                <a:latin typeface="Folio Std Medium" pitchFamily="34" charset="0"/>
              </a:rPr>
              <a:t>by </a:t>
            </a:r>
            <a:r>
              <a:rPr lang="en-US" sz="2400" dirty="0" smtClean="0">
                <a:solidFill>
                  <a:srgbClr val="464749"/>
                </a:solidFill>
                <a:latin typeface="Folio Std Medium" pitchFamily="34" charset="0"/>
              </a:rPr>
              <a:t>Objectives</a:t>
            </a:r>
          </a:p>
          <a:p>
            <a:pPr marL="342900" indent="-342900" algn="ctr">
              <a:spcBef>
                <a:spcPct val="50000"/>
              </a:spcBef>
            </a:pPr>
            <a:endParaRPr lang="en-US" dirty="0">
              <a:solidFill>
                <a:srgbClr val="464749"/>
              </a:solidFill>
              <a:latin typeface="Folio Std Medium" pitchFamily="34" charset="0"/>
            </a:endParaRPr>
          </a:p>
          <a:p>
            <a:pPr marL="1257300" lvl="2" indent="-342900">
              <a:spcBef>
                <a:spcPct val="50000"/>
              </a:spcBef>
              <a:buFontTx/>
              <a:buAutoNum type="arabicPeriod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Folio Std Medium" pitchFamily="34" charset="0"/>
              </a:rPr>
              <a:t>Understand the Organizations Objectives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Folio Std Medium" pitchFamily="34" charset="0"/>
            </a:endParaRPr>
          </a:p>
          <a:p>
            <a:pPr marL="1257300" lvl="2" indent="-342900">
              <a:spcBef>
                <a:spcPct val="50000"/>
              </a:spcBef>
              <a:buFontTx/>
              <a:buAutoNum type="arabicPeriod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Folio Std Medium" pitchFamily="34" charset="0"/>
              </a:rPr>
              <a:t>Reality check to determine the Gaps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Folio Std Medium" pitchFamily="34" charset="0"/>
            </a:endParaRPr>
          </a:p>
          <a:p>
            <a:pPr marL="1257300" lvl="2" indent="-342900">
              <a:spcBef>
                <a:spcPct val="50000"/>
              </a:spcBef>
              <a:buFontTx/>
              <a:buAutoNum type="arabicPeriod"/>
            </a:pPr>
            <a:r>
              <a:rPr lang="en-US" sz="2000" dirty="0" smtClean="0">
                <a:solidFill>
                  <a:srgbClr val="464749"/>
                </a:solidFill>
                <a:latin typeface="Folio Std Medium" pitchFamily="34" charset="0"/>
              </a:rPr>
              <a:t>Identify logical steps</a:t>
            </a:r>
            <a:endParaRPr lang="en-US" sz="2000" dirty="0">
              <a:solidFill>
                <a:srgbClr val="464749"/>
              </a:solidFill>
              <a:latin typeface="Folio Std Medium" pitchFamily="34" charset="0"/>
            </a:endParaRPr>
          </a:p>
          <a:p>
            <a:pPr marL="1257300" lvl="2" indent="-342900">
              <a:spcBef>
                <a:spcPct val="50000"/>
              </a:spcBef>
            </a:pPr>
            <a:endParaRPr lang="en-US" sz="2000" b="1" dirty="0">
              <a:latin typeface="Folio Std Medium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28926" y="357166"/>
            <a:ext cx="425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AF4516"/>
                </a:solidFill>
                <a:latin typeface="+mj-lt"/>
              </a:rPr>
              <a:t>Creating a Results Oriented Team</a:t>
            </a:r>
            <a:endParaRPr lang="en-US" b="1" dirty="0">
              <a:solidFill>
                <a:srgbClr val="AF4516"/>
              </a:solidFill>
              <a:latin typeface="+mj-lt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500034" y="3571876"/>
            <a:ext cx="500066" cy="21431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619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Text Box 2"/>
          <p:cNvSpPr txBox="1">
            <a:spLocks noChangeArrowheads="1"/>
          </p:cNvSpPr>
          <p:nvPr/>
        </p:nvSpPr>
        <p:spPr bwMode="auto">
          <a:xfrm>
            <a:off x="304800" y="1600200"/>
            <a:ext cx="8229600" cy="3647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spcBef>
                <a:spcPct val="50000"/>
              </a:spcBef>
            </a:pPr>
            <a:r>
              <a:rPr lang="en-US" sz="2400" dirty="0" smtClean="0">
                <a:solidFill>
                  <a:srgbClr val="464749"/>
                </a:solidFill>
                <a:latin typeface="Folio Std Medium" pitchFamily="34" charset="0"/>
              </a:rPr>
              <a:t>The 7 Steps of Management </a:t>
            </a:r>
            <a:r>
              <a:rPr lang="en-US" sz="2400" dirty="0">
                <a:solidFill>
                  <a:srgbClr val="464749"/>
                </a:solidFill>
                <a:latin typeface="Folio Std Medium" pitchFamily="34" charset="0"/>
              </a:rPr>
              <a:t>by </a:t>
            </a:r>
            <a:r>
              <a:rPr lang="en-US" sz="2400" dirty="0" smtClean="0">
                <a:solidFill>
                  <a:srgbClr val="464749"/>
                </a:solidFill>
                <a:latin typeface="Folio Std Medium" pitchFamily="34" charset="0"/>
              </a:rPr>
              <a:t>Objectives</a:t>
            </a:r>
          </a:p>
          <a:p>
            <a:pPr marL="342900" indent="-342900" algn="ctr">
              <a:spcBef>
                <a:spcPct val="50000"/>
              </a:spcBef>
            </a:pPr>
            <a:endParaRPr lang="en-US" dirty="0">
              <a:solidFill>
                <a:srgbClr val="464749"/>
              </a:solidFill>
              <a:latin typeface="Folio Std Medium" pitchFamily="34" charset="0"/>
            </a:endParaRPr>
          </a:p>
          <a:p>
            <a:pPr marL="1257300" lvl="2" indent="-342900">
              <a:spcBef>
                <a:spcPct val="50000"/>
              </a:spcBef>
              <a:buFontTx/>
              <a:buAutoNum type="arabicPeriod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Folio Std Medium" pitchFamily="34" charset="0"/>
              </a:rPr>
              <a:t>Understand the Organizations Objectives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Folio Std Medium" pitchFamily="34" charset="0"/>
            </a:endParaRPr>
          </a:p>
          <a:p>
            <a:pPr marL="1257300" lvl="2" indent="-342900">
              <a:spcBef>
                <a:spcPct val="50000"/>
              </a:spcBef>
              <a:buFontTx/>
              <a:buAutoNum type="arabicPeriod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Folio Std Medium" pitchFamily="34" charset="0"/>
              </a:rPr>
              <a:t>Reality check to determine the Gaps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Folio Std Medium" pitchFamily="34" charset="0"/>
            </a:endParaRPr>
          </a:p>
          <a:p>
            <a:pPr marL="1257300" lvl="2" indent="-342900">
              <a:spcBef>
                <a:spcPct val="50000"/>
              </a:spcBef>
              <a:buFontTx/>
              <a:buAutoNum type="arabicPeriod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Folio Std Medium" pitchFamily="34" charset="0"/>
              </a:rPr>
              <a:t>Identify logical steps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Folio Std Medium" pitchFamily="34" charset="0"/>
            </a:endParaRPr>
          </a:p>
          <a:p>
            <a:pPr marL="1257300" lvl="2" indent="-342900">
              <a:spcBef>
                <a:spcPct val="50000"/>
              </a:spcBef>
              <a:buFontTx/>
              <a:buAutoNum type="arabicPeriod"/>
            </a:pPr>
            <a:r>
              <a:rPr lang="en-US" sz="2000" dirty="0" smtClean="0">
                <a:solidFill>
                  <a:srgbClr val="464749"/>
                </a:solidFill>
                <a:latin typeface="Folio Std Medium" pitchFamily="34" charset="0"/>
              </a:rPr>
              <a:t>Breakdown into individual Team members’ objectives</a:t>
            </a:r>
            <a:endParaRPr lang="en-US" sz="2000" dirty="0">
              <a:solidFill>
                <a:srgbClr val="464749"/>
              </a:solidFill>
              <a:latin typeface="Folio Std Medium" pitchFamily="34" charset="0"/>
            </a:endParaRPr>
          </a:p>
          <a:p>
            <a:pPr marL="1257300" lvl="2" indent="-342900">
              <a:spcBef>
                <a:spcPct val="50000"/>
              </a:spcBef>
              <a:buFontTx/>
              <a:buAutoNum type="arabicPeriod"/>
            </a:pPr>
            <a:endParaRPr lang="en-US" sz="2000" dirty="0" smtClean="0">
              <a:solidFill>
                <a:srgbClr val="464749"/>
              </a:solidFill>
              <a:latin typeface="Folio Std Medium" pitchFamily="34" charset="0"/>
            </a:endParaRPr>
          </a:p>
          <a:p>
            <a:pPr marL="1257300" lvl="2" indent="-342900">
              <a:spcBef>
                <a:spcPct val="50000"/>
              </a:spcBef>
            </a:pPr>
            <a:endParaRPr lang="en-US" sz="2000" b="1" dirty="0">
              <a:latin typeface="Folio Std Medium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28926" y="357166"/>
            <a:ext cx="425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AF4516"/>
                </a:solidFill>
                <a:latin typeface="+mj-lt"/>
              </a:rPr>
              <a:t>Creating a Results Oriented Team</a:t>
            </a:r>
            <a:endParaRPr lang="en-US" b="1" dirty="0">
              <a:solidFill>
                <a:srgbClr val="AF4516"/>
              </a:solidFill>
              <a:latin typeface="+mj-lt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500034" y="4000504"/>
            <a:ext cx="500066" cy="21431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430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1. What it means to be a Manager</a:t>
            </a:r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1513208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464748"/>
                </a:solidFill>
                <a:latin typeface="+mn-lt"/>
              </a:rPr>
              <a:t>What are the expectations on a Manager?</a:t>
            </a:r>
            <a:endParaRPr lang="en-US" dirty="0">
              <a:solidFill>
                <a:srgbClr val="464748"/>
              </a:solidFill>
              <a:latin typeface="+mn-lt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518289"/>
              </p:ext>
            </p:extLst>
          </p:nvPr>
        </p:nvGraphicFramePr>
        <p:xfrm>
          <a:off x="304800" y="2492133"/>
          <a:ext cx="201622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solidFill>
                            <a:sysClr val="windowText" lastClr="000000"/>
                          </a:solidFill>
                        </a:rPr>
                        <a:t>From - Transwarp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Passionate for the company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Role Model for the Culture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Achieve Targets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Innovate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Develop the</a:t>
                      </a:r>
                      <a:r>
                        <a:rPr lang="en-US" sz="1100" baseline="0" dirty="0" smtClean="0"/>
                        <a:t> organization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2500233" y="2499754"/>
          <a:ext cx="201622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solidFill>
                            <a:sysClr val="windowText" lastClr="000000"/>
                          </a:solidFill>
                        </a:rPr>
                        <a:t>From - Subordinates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Honest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Lead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Develop me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Knowledgeable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Grow the team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4695666" y="2503533"/>
          <a:ext cx="201622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solidFill>
                            <a:sysClr val="windowText" lastClr="000000"/>
                          </a:solidFill>
                        </a:rPr>
                        <a:t>From - Peers</a:t>
                      </a:r>
                      <a:r>
                        <a:rPr lang="en-US" sz="1100" b="0" baseline="0" dirty="0" smtClean="0">
                          <a:solidFill>
                            <a:sysClr val="windowText" lastClr="000000"/>
                          </a:solidFill>
                        </a:rPr>
                        <a:t> and Colleagues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Honest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Passionate for the Company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Knowledgeable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Meet commitments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Team player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6804248" y="2489199"/>
          <a:ext cx="2103076" cy="2227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076"/>
              </a:tblGrid>
              <a:tr h="371329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solidFill>
                            <a:sysClr val="windowText" lastClr="000000"/>
                          </a:solidFill>
                        </a:rPr>
                        <a:t>From - Customers</a:t>
                      </a:r>
                      <a:r>
                        <a:rPr lang="en-US" sz="1100" b="0" baseline="0" dirty="0" smtClean="0">
                          <a:solidFill>
                            <a:sysClr val="windowText" lastClr="000000"/>
                          </a:solidFill>
                        </a:rPr>
                        <a:t> &amp; Investors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71329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Honest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1329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Knowledgeable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1329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Passion for the company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1329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Keen to learn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1329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Willing to listen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037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Text Box 2"/>
          <p:cNvSpPr txBox="1">
            <a:spLocks noChangeArrowheads="1"/>
          </p:cNvSpPr>
          <p:nvPr/>
        </p:nvSpPr>
        <p:spPr bwMode="auto">
          <a:xfrm>
            <a:off x="304800" y="1600200"/>
            <a:ext cx="8229600" cy="4108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spcBef>
                <a:spcPct val="50000"/>
              </a:spcBef>
            </a:pPr>
            <a:r>
              <a:rPr lang="en-US" sz="2400" dirty="0" smtClean="0">
                <a:solidFill>
                  <a:srgbClr val="464749"/>
                </a:solidFill>
                <a:latin typeface="Folio Std Medium" pitchFamily="34" charset="0"/>
              </a:rPr>
              <a:t>The 7 Steps of Management </a:t>
            </a:r>
            <a:r>
              <a:rPr lang="en-US" sz="2400" dirty="0">
                <a:solidFill>
                  <a:srgbClr val="464749"/>
                </a:solidFill>
                <a:latin typeface="Folio Std Medium" pitchFamily="34" charset="0"/>
              </a:rPr>
              <a:t>by </a:t>
            </a:r>
            <a:r>
              <a:rPr lang="en-US" sz="2400" dirty="0" smtClean="0">
                <a:solidFill>
                  <a:srgbClr val="464749"/>
                </a:solidFill>
                <a:latin typeface="Folio Std Medium" pitchFamily="34" charset="0"/>
              </a:rPr>
              <a:t>Objectives</a:t>
            </a:r>
          </a:p>
          <a:p>
            <a:pPr marL="342900" indent="-342900" algn="ctr">
              <a:spcBef>
                <a:spcPct val="50000"/>
              </a:spcBef>
            </a:pPr>
            <a:endParaRPr lang="en-US" dirty="0">
              <a:solidFill>
                <a:srgbClr val="464749"/>
              </a:solidFill>
              <a:latin typeface="Folio Std Medium" pitchFamily="34" charset="0"/>
            </a:endParaRPr>
          </a:p>
          <a:p>
            <a:pPr marL="1257300" lvl="2" indent="-342900">
              <a:spcBef>
                <a:spcPct val="50000"/>
              </a:spcBef>
              <a:buFontTx/>
              <a:buAutoNum type="arabicPeriod"/>
            </a:pPr>
            <a:r>
              <a:rPr lang="en-US" sz="2000" dirty="0" smtClean="0">
                <a:solidFill>
                  <a:srgbClr val="999999"/>
                </a:solidFill>
                <a:latin typeface="Folio Std Medium" pitchFamily="34" charset="0"/>
              </a:rPr>
              <a:t>Understand the Organizations Objectives</a:t>
            </a:r>
            <a:endParaRPr lang="en-US" sz="2000" dirty="0">
              <a:solidFill>
                <a:srgbClr val="999999"/>
              </a:solidFill>
              <a:latin typeface="Folio Std Medium" pitchFamily="34" charset="0"/>
            </a:endParaRPr>
          </a:p>
          <a:p>
            <a:pPr marL="1257300" lvl="2" indent="-342900">
              <a:spcBef>
                <a:spcPct val="50000"/>
              </a:spcBef>
              <a:buFontTx/>
              <a:buAutoNum type="arabicPeriod"/>
            </a:pPr>
            <a:r>
              <a:rPr lang="en-US" sz="2000" dirty="0" smtClean="0">
                <a:solidFill>
                  <a:srgbClr val="999999"/>
                </a:solidFill>
                <a:latin typeface="Folio Std Medium" pitchFamily="34" charset="0"/>
              </a:rPr>
              <a:t>Reality check to determine the Gaps</a:t>
            </a:r>
            <a:endParaRPr lang="en-US" sz="2000" dirty="0">
              <a:solidFill>
                <a:srgbClr val="999999"/>
              </a:solidFill>
              <a:latin typeface="Folio Std Medium" pitchFamily="34" charset="0"/>
            </a:endParaRPr>
          </a:p>
          <a:p>
            <a:pPr marL="1257300" lvl="2" indent="-342900">
              <a:spcBef>
                <a:spcPct val="50000"/>
              </a:spcBef>
              <a:buFontTx/>
              <a:buAutoNum type="arabicPeriod"/>
            </a:pPr>
            <a:r>
              <a:rPr lang="en-US" sz="2000" dirty="0" smtClean="0">
                <a:solidFill>
                  <a:srgbClr val="999999"/>
                </a:solidFill>
                <a:latin typeface="Folio Std Medium" pitchFamily="34" charset="0"/>
              </a:rPr>
              <a:t>Identify logical steps</a:t>
            </a:r>
            <a:endParaRPr lang="en-US" sz="2000" dirty="0">
              <a:solidFill>
                <a:srgbClr val="999999"/>
              </a:solidFill>
              <a:latin typeface="Folio Std Medium" pitchFamily="34" charset="0"/>
            </a:endParaRPr>
          </a:p>
          <a:p>
            <a:pPr marL="1257300" lvl="2" indent="-342900">
              <a:spcBef>
                <a:spcPct val="50000"/>
              </a:spcBef>
              <a:buFontTx/>
              <a:buAutoNum type="arabicPeriod"/>
            </a:pPr>
            <a:r>
              <a:rPr lang="en-US" sz="2000" dirty="0" smtClean="0">
                <a:solidFill>
                  <a:srgbClr val="999999"/>
                </a:solidFill>
                <a:latin typeface="Folio Std Medium" pitchFamily="34" charset="0"/>
              </a:rPr>
              <a:t>Breakdown into individual Team Members’ objectives</a:t>
            </a:r>
            <a:endParaRPr lang="en-US" sz="2000" dirty="0">
              <a:solidFill>
                <a:srgbClr val="999999"/>
              </a:solidFill>
              <a:latin typeface="Folio Std Medium" pitchFamily="34" charset="0"/>
            </a:endParaRPr>
          </a:p>
          <a:p>
            <a:pPr marL="1257300" lvl="2" indent="-342900">
              <a:spcBef>
                <a:spcPct val="50000"/>
              </a:spcBef>
              <a:buFontTx/>
              <a:buAutoNum type="arabicPeriod"/>
            </a:pPr>
            <a:r>
              <a:rPr lang="en-US" sz="2000" dirty="0" smtClean="0">
                <a:solidFill>
                  <a:srgbClr val="464749"/>
                </a:solidFill>
                <a:latin typeface="Folio Std Medium" pitchFamily="34" charset="0"/>
              </a:rPr>
              <a:t>Motivate and Distribute Objectives</a:t>
            </a:r>
          </a:p>
          <a:p>
            <a:pPr marL="1257300" lvl="2" indent="-342900">
              <a:spcBef>
                <a:spcPct val="50000"/>
              </a:spcBef>
              <a:buFontTx/>
              <a:buAutoNum type="arabicPeriod"/>
            </a:pPr>
            <a:endParaRPr lang="en-US" sz="2000" dirty="0" smtClean="0">
              <a:solidFill>
                <a:srgbClr val="464749"/>
              </a:solidFill>
              <a:latin typeface="Folio Std Medium" pitchFamily="34" charset="0"/>
            </a:endParaRPr>
          </a:p>
          <a:p>
            <a:pPr marL="1257300" lvl="2" indent="-342900">
              <a:spcBef>
                <a:spcPct val="50000"/>
              </a:spcBef>
            </a:pPr>
            <a:endParaRPr lang="en-US" sz="2000" b="1" dirty="0">
              <a:latin typeface="Folio Std Medium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28926" y="357166"/>
            <a:ext cx="425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+mj-lt"/>
              </a:rPr>
              <a:t>Creating a Results Oriented Team</a:t>
            </a:r>
            <a:endParaRPr lang="en-US" b="1" dirty="0">
              <a:solidFill>
                <a:srgbClr val="AF4516"/>
              </a:solidFill>
              <a:latin typeface="+mj-lt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428596" y="4429132"/>
            <a:ext cx="571504" cy="28575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929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Text Box 2"/>
          <p:cNvSpPr txBox="1">
            <a:spLocks noChangeArrowheads="1"/>
          </p:cNvSpPr>
          <p:nvPr/>
        </p:nvSpPr>
        <p:spPr bwMode="auto">
          <a:xfrm>
            <a:off x="357158" y="1214422"/>
            <a:ext cx="8229600" cy="4108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spcBef>
                <a:spcPct val="50000"/>
              </a:spcBef>
            </a:pPr>
            <a:r>
              <a:rPr lang="en-US" sz="2400" dirty="0" smtClean="0">
                <a:solidFill>
                  <a:srgbClr val="464749"/>
                </a:solidFill>
                <a:latin typeface="Folio Std Medium" pitchFamily="34" charset="0"/>
              </a:rPr>
              <a:t>The 7 Steps of Management </a:t>
            </a:r>
            <a:r>
              <a:rPr lang="en-US" sz="2400" dirty="0">
                <a:solidFill>
                  <a:srgbClr val="464749"/>
                </a:solidFill>
                <a:latin typeface="Folio Std Medium" pitchFamily="34" charset="0"/>
              </a:rPr>
              <a:t>by </a:t>
            </a:r>
            <a:r>
              <a:rPr lang="en-US" sz="2400" dirty="0" smtClean="0">
                <a:solidFill>
                  <a:srgbClr val="464749"/>
                </a:solidFill>
                <a:latin typeface="Folio Std Medium" pitchFamily="34" charset="0"/>
              </a:rPr>
              <a:t>Objectives</a:t>
            </a:r>
          </a:p>
          <a:p>
            <a:pPr marL="342900" indent="-342900" algn="ctr">
              <a:spcBef>
                <a:spcPct val="50000"/>
              </a:spcBef>
            </a:pPr>
            <a:endParaRPr lang="en-US" dirty="0">
              <a:solidFill>
                <a:srgbClr val="464749"/>
              </a:solidFill>
              <a:latin typeface="Folio Std Medium" pitchFamily="34" charset="0"/>
            </a:endParaRPr>
          </a:p>
          <a:p>
            <a:pPr marL="1257300" lvl="2" indent="-342900">
              <a:spcBef>
                <a:spcPct val="50000"/>
              </a:spcBef>
              <a:buFontTx/>
              <a:buAutoNum type="arabicPeriod"/>
            </a:pPr>
            <a:r>
              <a:rPr lang="en-US" sz="2000" dirty="0" smtClean="0">
                <a:solidFill>
                  <a:srgbClr val="999999"/>
                </a:solidFill>
                <a:latin typeface="Folio Std Medium" pitchFamily="34" charset="0"/>
              </a:rPr>
              <a:t>Understand the Organizations Objectives</a:t>
            </a:r>
            <a:endParaRPr lang="en-US" sz="2000" dirty="0">
              <a:solidFill>
                <a:srgbClr val="999999"/>
              </a:solidFill>
              <a:latin typeface="Folio Std Medium" pitchFamily="34" charset="0"/>
            </a:endParaRPr>
          </a:p>
          <a:p>
            <a:pPr marL="1257300" lvl="2" indent="-342900">
              <a:spcBef>
                <a:spcPct val="50000"/>
              </a:spcBef>
              <a:buFontTx/>
              <a:buAutoNum type="arabicPeriod"/>
            </a:pPr>
            <a:r>
              <a:rPr lang="en-US" sz="2000" dirty="0" smtClean="0">
                <a:solidFill>
                  <a:srgbClr val="999999"/>
                </a:solidFill>
                <a:latin typeface="Folio Std Medium" pitchFamily="34" charset="0"/>
              </a:rPr>
              <a:t>Reality check to determine the Gaps</a:t>
            </a:r>
            <a:endParaRPr lang="en-US" sz="2000" dirty="0">
              <a:solidFill>
                <a:srgbClr val="999999"/>
              </a:solidFill>
              <a:latin typeface="Folio Std Medium" pitchFamily="34" charset="0"/>
            </a:endParaRPr>
          </a:p>
          <a:p>
            <a:pPr marL="1257300" lvl="2" indent="-342900">
              <a:spcBef>
                <a:spcPct val="50000"/>
              </a:spcBef>
              <a:buFontTx/>
              <a:buAutoNum type="arabicPeriod"/>
            </a:pPr>
            <a:r>
              <a:rPr lang="en-US" sz="2000" dirty="0" smtClean="0">
                <a:solidFill>
                  <a:srgbClr val="999999"/>
                </a:solidFill>
                <a:latin typeface="Folio Std Medium" pitchFamily="34" charset="0"/>
              </a:rPr>
              <a:t>Identify logical steps</a:t>
            </a:r>
            <a:endParaRPr lang="en-US" sz="2000" dirty="0">
              <a:solidFill>
                <a:srgbClr val="999999"/>
              </a:solidFill>
              <a:latin typeface="Folio Std Medium" pitchFamily="34" charset="0"/>
            </a:endParaRPr>
          </a:p>
          <a:p>
            <a:pPr marL="1257300" lvl="2" indent="-342900">
              <a:spcBef>
                <a:spcPct val="50000"/>
              </a:spcBef>
              <a:buFontTx/>
              <a:buAutoNum type="arabicPeriod"/>
            </a:pPr>
            <a:r>
              <a:rPr lang="en-US" sz="2000" dirty="0" smtClean="0">
                <a:solidFill>
                  <a:srgbClr val="999999"/>
                </a:solidFill>
                <a:latin typeface="Folio Std Medium" pitchFamily="34" charset="0"/>
              </a:rPr>
              <a:t>Breakdown into individual Team Members’ objectives</a:t>
            </a:r>
            <a:endParaRPr lang="en-US" sz="2000" dirty="0">
              <a:solidFill>
                <a:srgbClr val="999999"/>
              </a:solidFill>
              <a:latin typeface="Folio Std Medium" pitchFamily="34" charset="0"/>
            </a:endParaRPr>
          </a:p>
          <a:p>
            <a:pPr marL="1257300" lvl="2" indent="-342900">
              <a:spcBef>
                <a:spcPct val="50000"/>
              </a:spcBef>
              <a:buFontTx/>
              <a:buAutoNum type="arabicPeriod"/>
            </a:pPr>
            <a:r>
              <a:rPr lang="en-US" sz="2000" dirty="0" smtClean="0">
                <a:solidFill>
                  <a:srgbClr val="999999"/>
                </a:solidFill>
                <a:latin typeface="Folio Std Medium" pitchFamily="34" charset="0"/>
              </a:rPr>
              <a:t>Motivate and Distribute Objectives</a:t>
            </a:r>
          </a:p>
          <a:p>
            <a:pPr marL="1257300" lvl="2" indent="-342900">
              <a:spcBef>
                <a:spcPct val="50000"/>
              </a:spcBef>
              <a:buFontTx/>
              <a:buAutoNum type="arabicPeriod"/>
            </a:pPr>
            <a:r>
              <a:rPr lang="en-US" sz="2000" dirty="0" smtClean="0">
                <a:solidFill>
                  <a:srgbClr val="464749"/>
                </a:solidFill>
                <a:latin typeface="Folio Std Medium" pitchFamily="34" charset="0"/>
              </a:rPr>
              <a:t>Monitor and Review</a:t>
            </a:r>
          </a:p>
          <a:p>
            <a:pPr marL="1257300" lvl="2" indent="-342900">
              <a:spcBef>
                <a:spcPct val="50000"/>
              </a:spcBef>
            </a:pPr>
            <a:endParaRPr lang="en-US" sz="2000" b="1" dirty="0">
              <a:latin typeface="Folio Std Medium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28926" y="357166"/>
            <a:ext cx="425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AF4516"/>
                </a:solidFill>
                <a:latin typeface="+mj-lt"/>
              </a:rPr>
              <a:t>Creating a Results Oriented Team</a:t>
            </a:r>
            <a:endParaRPr lang="en-US" b="1" dirty="0">
              <a:solidFill>
                <a:srgbClr val="AF4516"/>
              </a:solidFill>
              <a:latin typeface="+mj-lt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357158" y="4500570"/>
            <a:ext cx="642942" cy="28575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888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Creating a Results Oriented Team</a:t>
            </a: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571472" y="1428736"/>
            <a:ext cx="8001056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464749"/>
                </a:solidFill>
                <a:latin typeface="+mn-lt"/>
              </a:rPr>
              <a:t>6. Monitor and Review</a:t>
            </a:r>
          </a:p>
          <a:p>
            <a:endParaRPr lang="en-US" sz="2000" dirty="0" smtClean="0">
              <a:solidFill>
                <a:srgbClr val="464749"/>
              </a:solidFill>
              <a:latin typeface="+mn-lt"/>
            </a:endParaRP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This is where the manager</a:t>
            </a:r>
          </a:p>
          <a:p>
            <a:pPr marL="1371600" lvl="2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Identifies problems</a:t>
            </a:r>
          </a:p>
          <a:p>
            <a:pPr marL="1371600" lvl="2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Coaches and Develops</a:t>
            </a:r>
          </a:p>
          <a:p>
            <a:pPr marL="1371600" lvl="2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Shares own knowledge and experience</a:t>
            </a:r>
          </a:p>
          <a:p>
            <a:pPr marL="914400" lvl="1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Must be regular and routine – seen to be important</a:t>
            </a:r>
          </a:p>
          <a:p>
            <a:pPr marL="914400" lvl="1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Establish simple reporting and share data</a:t>
            </a:r>
          </a:p>
          <a:p>
            <a:pPr marL="914400" lvl="1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Individual level</a:t>
            </a:r>
          </a:p>
          <a:p>
            <a:pPr marL="1371600" lvl="2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Monthly 1 on 1 meetings with simple format</a:t>
            </a:r>
          </a:p>
          <a:p>
            <a:pPr marL="914400" lvl="1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Team level</a:t>
            </a:r>
          </a:p>
          <a:p>
            <a:pPr marL="1371600" lvl="2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Focus on sharing, celebrate small wins</a:t>
            </a:r>
            <a:endParaRPr lang="en-US" sz="1600" dirty="0">
              <a:solidFill>
                <a:srgbClr val="464749"/>
              </a:solidFill>
              <a:latin typeface="+mn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573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Creating a Results Oriented Team</a:t>
            </a: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500034" y="1357298"/>
            <a:ext cx="7929618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464748"/>
                </a:solidFill>
                <a:latin typeface="+mn-lt"/>
              </a:rPr>
              <a:t>At individual level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64748"/>
                </a:solidFill>
                <a:latin typeface="+mn-lt"/>
              </a:rPr>
              <a:t> Regular 1 on 1 meetings to discuss and review – Use 1 on 1 tool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64748"/>
                </a:solidFill>
                <a:latin typeface="+mn-lt"/>
              </a:rPr>
              <a:t> Identify problems and obstacles to be removed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64748"/>
                </a:solidFill>
                <a:latin typeface="+mn-lt"/>
              </a:rPr>
              <a:t> Agree actions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64748"/>
                </a:solidFill>
                <a:latin typeface="+mn-lt"/>
              </a:rPr>
              <a:t> Coach</a:t>
            </a:r>
            <a:endParaRPr lang="en-US" sz="2000" dirty="0" smtClean="0">
              <a:solidFill>
                <a:srgbClr val="464748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464748"/>
                </a:solidFill>
                <a:latin typeface="+mn-lt"/>
              </a:rPr>
              <a:t>At Team level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464748"/>
                </a:solidFill>
                <a:latin typeface="+mn-lt"/>
              </a:rPr>
              <a:t> </a:t>
            </a:r>
            <a:r>
              <a:rPr lang="en-US" dirty="0" smtClean="0">
                <a:solidFill>
                  <a:srgbClr val="464748"/>
                </a:solidFill>
                <a:latin typeface="+mn-lt"/>
              </a:rPr>
              <a:t>Review progress e.g. Traffic Light system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64748"/>
                </a:solidFill>
                <a:latin typeface="+mn-lt"/>
              </a:rPr>
              <a:t> Share best practice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64748"/>
                </a:solidFill>
                <a:latin typeface="+mn-lt"/>
              </a:rPr>
              <a:t> Discuss common issues and problems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64748"/>
                </a:solidFill>
                <a:latin typeface="+mn-lt"/>
              </a:rPr>
              <a:t> Build the team</a:t>
            </a:r>
            <a:endParaRPr lang="en-US" dirty="0">
              <a:solidFill>
                <a:srgbClr val="464748"/>
              </a:solidFill>
              <a:latin typeface="+mn-lt"/>
            </a:endParaRPr>
          </a:p>
        </p:txBody>
      </p:sp>
      <p:graphicFrame>
        <p:nvGraphicFramePr>
          <p:cNvPr id="258049" name="Object 1"/>
          <p:cNvGraphicFramePr>
            <a:graphicFrameLocks noChangeAspect="1"/>
          </p:cNvGraphicFramePr>
          <p:nvPr/>
        </p:nvGraphicFramePr>
        <p:xfrm>
          <a:off x="6429388" y="2285993"/>
          <a:ext cx="2357424" cy="15716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6" name="Worksheet" r:id="rId3" imgW="8732475" imgH="7106451" progId="Excel.Sheet.12">
                  <p:embed/>
                </p:oleObj>
              </mc:Choice>
              <mc:Fallback>
                <p:oleObj name="Worksheet" r:id="rId3" imgW="8732475" imgH="7106451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388" y="2285993"/>
                        <a:ext cx="2357424" cy="15716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8050" name="Object 2"/>
          <p:cNvGraphicFramePr>
            <a:graphicFrameLocks noChangeAspect="1"/>
          </p:cNvGraphicFramePr>
          <p:nvPr/>
        </p:nvGraphicFramePr>
        <p:xfrm>
          <a:off x="6357950" y="4429132"/>
          <a:ext cx="2376474" cy="1519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7" name="Worksheet" r:id="rId5" imgW="8465812" imgH="4515449" progId="Excel.Sheet.8">
                  <p:embed/>
                </p:oleObj>
              </mc:Choice>
              <mc:Fallback>
                <p:oleObj name="Worksheet" r:id="rId5" imgW="8465812" imgH="4515449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7950" y="4429132"/>
                        <a:ext cx="2376474" cy="15192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963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Creating a Results Oriented Team</a:t>
            </a: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714348" y="2285992"/>
            <a:ext cx="7215238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64749"/>
                </a:solidFill>
                <a:latin typeface="+mn-lt"/>
              </a:rPr>
              <a:t>Team Reviews:</a:t>
            </a:r>
          </a:p>
          <a:p>
            <a:endParaRPr lang="en-US" dirty="0" smtClean="0">
              <a:solidFill>
                <a:srgbClr val="464749"/>
              </a:solidFill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464749"/>
                </a:solidFill>
                <a:latin typeface="+mn-lt"/>
              </a:rPr>
              <a:t>Share results (not a number orgy)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464749"/>
                </a:solidFill>
                <a:latin typeface="+mn-lt"/>
              </a:rPr>
              <a:t>Use time to share best practices and brainstorm problems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464749"/>
                </a:solidFill>
                <a:latin typeface="+mn-lt"/>
              </a:rPr>
              <a:t>Include some fun</a:t>
            </a:r>
            <a:endParaRPr lang="en-US" dirty="0">
              <a:solidFill>
                <a:srgbClr val="464749"/>
              </a:solidFill>
              <a:latin typeface="+mn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18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Text Box 2"/>
          <p:cNvSpPr txBox="1">
            <a:spLocks noChangeArrowheads="1"/>
          </p:cNvSpPr>
          <p:nvPr/>
        </p:nvSpPr>
        <p:spPr bwMode="auto">
          <a:xfrm>
            <a:off x="357158" y="1214422"/>
            <a:ext cx="8229600" cy="4570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spcBef>
                <a:spcPct val="50000"/>
              </a:spcBef>
            </a:pPr>
            <a:r>
              <a:rPr lang="en-US" sz="2400" dirty="0" smtClean="0">
                <a:solidFill>
                  <a:srgbClr val="464749"/>
                </a:solidFill>
                <a:latin typeface="Folio Std Medium" pitchFamily="34" charset="0"/>
              </a:rPr>
              <a:t>The 7 Steps of Management </a:t>
            </a:r>
            <a:r>
              <a:rPr lang="en-US" sz="2400" dirty="0">
                <a:solidFill>
                  <a:srgbClr val="464749"/>
                </a:solidFill>
                <a:latin typeface="Folio Std Medium" pitchFamily="34" charset="0"/>
              </a:rPr>
              <a:t>by </a:t>
            </a:r>
            <a:r>
              <a:rPr lang="en-US" sz="2400" dirty="0" smtClean="0">
                <a:solidFill>
                  <a:srgbClr val="464749"/>
                </a:solidFill>
                <a:latin typeface="Folio Std Medium" pitchFamily="34" charset="0"/>
              </a:rPr>
              <a:t>Objectives</a:t>
            </a:r>
          </a:p>
          <a:p>
            <a:pPr marL="342900" indent="-342900" algn="ctr">
              <a:spcBef>
                <a:spcPct val="50000"/>
              </a:spcBef>
            </a:pPr>
            <a:endParaRPr lang="en-US" dirty="0">
              <a:solidFill>
                <a:srgbClr val="464749"/>
              </a:solidFill>
              <a:latin typeface="Folio Std Medium" pitchFamily="34" charset="0"/>
            </a:endParaRPr>
          </a:p>
          <a:p>
            <a:pPr marL="1257300" lvl="2" indent="-342900">
              <a:spcBef>
                <a:spcPct val="50000"/>
              </a:spcBef>
              <a:buFontTx/>
              <a:buAutoNum type="arabicPeriod"/>
            </a:pPr>
            <a:r>
              <a:rPr lang="en-US" sz="2000" dirty="0" smtClean="0">
                <a:solidFill>
                  <a:srgbClr val="999999"/>
                </a:solidFill>
                <a:latin typeface="Folio Std Medium" pitchFamily="34" charset="0"/>
              </a:rPr>
              <a:t>Understand the Organizations Objectives</a:t>
            </a:r>
            <a:endParaRPr lang="en-US" sz="2000" dirty="0">
              <a:solidFill>
                <a:srgbClr val="999999"/>
              </a:solidFill>
              <a:latin typeface="Folio Std Medium" pitchFamily="34" charset="0"/>
            </a:endParaRPr>
          </a:p>
          <a:p>
            <a:pPr marL="1257300" lvl="2" indent="-342900">
              <a:spcBef>
                <a:spcPct val="50000"/>
              </a:spcBef>
              <a:buFontTx/>
              <a:buAutoNum type="arabicPeriod"/>
            </a:pPr>
            <a:r>
              <a:rPr lang="en-US" sz="2000" dirty="0" smtClean="0">
                <a:solidFill>
                  <a:srgbClr val="999999"/>
                </a:solidFill>
                <a:latin typeface="Folio Std Medium" pitchFamily="34" charset="0"/>
              </a:rPr>
              <a:t>Reality check to determine the Gaps</a:t>
            </a:r>
            <a:endParaRPr lang="en-US" sz="2000" dirty="0">
              <a:solidFill>
                <a:srgbClr val="999999"/>
              </a:solidFill>
              <a:latin typeface="Folio Std Medium" pitchFamily="34" charset="0"/>
            </a:endParaRPr>
          </a:p>
          <a:p>
            <a:pPr marL="1257300" lvl="2" indent="-342900">
              <a:spcBef>
                <a:spcPct val="50000"/>
              </a:spcBef>
              <a:buFontTx/>
              <a:buAutoNum type="arabicPeriod"/>
            </a:pPr>
            <a:r>
              <a:rPr lang="en-US" sz="2000" dirty="0" smtClean="0">
                <a:solidFill>
                  <a:srgbClr val="999999"/>
                </a:solidFill>
                <a:latin typeface="Folio Std Medium" pitchFamily="34" charset="0"/>
              </a:rPr>
              <a:t>Identify logical steps</a:t>
            </a:r>
            <a:endParaRPr lang="en-US" sz="2000" dirty="0">
              <a:solidFill>
                <a:srgbClr val="999999"/>
              </a:solidFill>
              <a:latin typeface="Folio Std Medium" pitchFamily="34" charset="0"/>
            </a:endParaRPr>
          </a:p>
          <a:p>
            <a:pPr marL="1257300" lvl="2" indent="-342900">
              <a:spcBef>
                <a:spcPct val="50000"/>
              </a:spcBef>
              <a:buFontTx/>
              <a:buAutoNum type="arabicPeriod"/>
            </a:pPr>
            <a:r>
              <a:rPr lang="en-US" sz="2000" dirty="0" smtClean="0">
                <a:solidFill>
                  <a:srgbClr val="999999"/>
                </a:solidFill>
                <a:latin typeface="Folio Std Medium" pitchFamily="34" charset="0"/>
              </a:rPr>
              <a:t>Breakdown into individual Team Members’ objectives</a:t>
            </a:r>
            <a:endParaRPr lang="en-US" sz="2000" dirty="0">
              <a:solidFill>
                <a:srgbClr val="999999"/>
              </a:solidFill>
              <a:latin typeface="Folio Std Medium" pitchFamily="34" charset="0"/>
            </a:endParaRPr>
          </a:p>
          <a:p>
            <a:pPr marL="1257300" lvl="2" indent="-342900">
              <a:spcBef>
                <a:spcPct val="50000"/>
              </a:spcBef>
              <a:buFontTx/>
              <a:buAutoNum type="arabicPeriod"/>
            </a:pPr>
            <a:r>
              <a:rPr lang="en-US" sz="2000" dirty="0" smtClean="0">
                <a:solidFill>
                  <a:srgbClr val="999999"/>
                </a:solidFill>
                <a:latin typeface="Folio Std Medium" pitchFamily="34" charset="0"/>
              </a:rPr>
              <a:t>Motivate and Distribute Objectives</a:t>
            </a:r>
          </a:p>
          <a:p>
            <a:pPr marL="1257300" lvl="2" indent="-342900">
              <a:spcBef>
                <a:spcPct val="50000"/>
              </a:spcBef>
              <a:buFontTx/>
              <a:buAutoNum type="arabicPeriod"/>
            </a:pPr>
            <a:r>
              <a:rPr lang="en-US" sz="2000" dirty="0" smtClean="0">
                <a:solidFill>
                  <a:srgbClr val="999999"/>
                </a:solidFill>
                <a:latin typeface="Folio Std Medium" pitchFamily="34" charset="0"/>
              </a:rPr>
              <a:t>Monitor and Review</a:t>
            </a:r>
          </a:p>
          <a:p>
            <a:pPr marL="1257300" lvl="2" indent="-342900">
              <a:spcBef>
                <a:spcPct val="50000"/>
              </a:spcBef>
              <a:buFontTx/>
              <a:buAutoNum type="arabicPeriod"/>
            </a:pPr>
            <a:r>
              <a:rPr lang="en-US" sz="2000" dirty="0" smtClean="0">
                <a:solidFill>
                  <a:srgbClr val="464749"/>
                </a:solidFill>
                <a:latin typeface="Folio Std Medium" pitchFamily="34" charset="0"/>
              </a:rPr>
              <a:t>Reward and Celebrate</a:t>
            </a:r>
          </a:p>
          <a:p>
            <a:pPr marL="1257300" lvl="2" indent="-342900">
              <a:spcBef>
                <a:spcPct val="50000"/>
              </a:spcBef>
            </a:pPr>
            <a:endParaRPr lang="en-US" sz="2000" b="1" dirty="0">
              <a:latin typeface="Folio Std Medium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28926" y="357166"/>
            <a:ext cx="425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+mj-lt"/>
              </a:rPr>
              <a:t>Creating a Results Oriented Team</a:t>
            </a:r>
            <a:endParaRPr lang="en-US" b="1" dirty="0">
              <a:solidFill>
                <a:srgbClr val="AF4516"/>
              </a:solidFill>
              <a:latin typeface="+mj-lt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285720" y="4929198"/>
            <a:ext cx="642942" cy="28575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766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Creating a Results Oriented Team</a:t>
            </a: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2285984" y="2143116"/>
            <a:ext cx="4357718" cy="286232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rgbClr val="464749"/>
              </a:solidFill>
              <a:latin typeface="+mn-lt"/>
            </a:endParaRPr>
          </a:p>
          <a:p>
            <a:r>
              <a:rPr lang="en-US" dirty="0" smtClean="0">
                <a:solidFill>
                  <a:srgbClr val="464749"/>
                </a:solidFill>
                <a:latin typeface="+mn-lt"/>
              </a:rPr>
              <a:t>Take opportunity to celebrate as a team</a:t>
            </a:r>
          </a:p>
          <a:p>
            <a:endParaRPr lang="en-US" dirty="0" smtClean="0">
              <a:solidFill>
                <a:srgbClr val="464749"/>
              </a:solidFill>
              <a:latin typeface="+mn-lt"/>
            </a:endParaRP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64749"/>
                </a:solidFill>
                <a:latin typeface="+mn-lt"/>
              </a:rPr>
              <a:t> Small wins as well as big wins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64749"/>
                </a:solidFill>
                <a:latin typeface="+mn-lt"/>
              </a:rPr>
              <a:t> Opportunity to Motivate</a:t>
            </a:r>
          </a:p>
          <a:p>
            <a:pPr lvl="1">
              <a:buFont typeface="Arial" pitchFamily="34" charset="0"/>
              <a:buChar char="•"/>
            </a:pPr>
            <a:endParaRPr lang="en-US" dirty="0" smtClean="0">
              <a:solidFill>
                <a:srgbClr val="464749"/>
              </a:solidFill>
              <a:latin typeface="+mn-lt"/>
            </a:endParaRPr>
          </a:p>
          <a:p>
            <a:pPr lvl="1">
              <a:buFont typeface="Arial" pitchFamily="34" charset="0"/>
              <a:buChar char="•"/>
            </a:pPr>
            <a:endParaRPr lang="en-US" dirty="0" smtClean="0">
              <a:solidFill>
                <a:srgbClr val="464749"/>
              </a:solidFill>
              <a:latin typeface="+mn-lt"/>
            </a:endParaRPr>
          </a:p>
          <a:p>
            <a:r>
              <a:rPr lang="en-US" dirty="0" smtClean="0">
                <a:solidFill>
                  <a:srgbClr val="464749"/>
                </a:solidFill>
                <a:latin typeface="+mn-lt"/>
              </a:rPr>
              <a:t>Always deliver the promised rewards!</a:t>
            </a:r>
          </a:p>
          <a:p>
            <a:pPr lvl="1"/>
            <a:endParaRPr lang="en-US" dirty="0"/>
          </a:p>
        </p:txBody>
      </p:sp>
      <p:pic>
        <p:nvPicPr>
          <p:cNvPr id="285698" name="Picture 2" descr="https://encrypted-tbn3.gstatic.com/images?q=tbn:ANd9GcSplEqbHoGE3TDFCOOOXnTh-JMqWowOGxJeKktmHkXLxGDtibN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3286124"/>
            <a:ext cx="1842909" cy="1009647"/>
          </a:xfrm>
          <a:prstGeom prst="rect">
            <a:avLst/>
          </a:prstGeom>
          <a:noFill/>
        </p:spPr>
      </p:pic>
      <p:pic>
        <p:nvPicPr>
          <p:cNvPr id="5" name="Picture 2" descr="https://encrypted-tbn3.gstatic.com/images?q=tbn:ANd9GcSplEqbHoGE3TDFCOOOXnTh-JMqWowOGxJeKktmHkXLxGDtibN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14744" y="1071546"/>
            <a:ext cx="1842909" cy="1009647"/>
          </a:xfrm>
          <a:prstGeom prst="rect">
            <a:avLst/>
          </a:prstGeom>
          <a:noFill/>
        </p:spPr>
      </p:pic>
      <p:pic>
        <p:nvPicPr>
          <p:cNvPr id="6" name="Picture 2" descr="https://encrypted-tbn3.gstatic.com/images?q=tbn:ANd9GcSplEqbHoGE3TDFCOOOXnTh-JMqWowOGxJeKktmHkXLxGDtibN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14744" y="5214950"/>
            <a:ext cx="1842909" cy="1009647"/>
          </a:xfrm>
          <a:prstGeom prst="rect">
            <a:avLst/>
          </a:prstGeom>
          <a:noFill/>
        </p:spPr>
      </p:pic>
      <p:pic>
        <p:nvPicPr>
          <p:cNvPr id="7" name="Picture 2" descr="https://encrypted-tbn3.gstatic.com/images?q=tbn:ANd9GcSplEqbHoGE3TDFCOOOXnTh-JMqWowOGxJeKktmHkXLxGDtibN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16" y="3286124"/>
            <a:ext cx="1842909" cy="1009647"/>
          </a:xfrm>
          <a:prstGeom prst="rect">
            <a:avLst/>
          </a:prstGeom>
          <a:noFill/>
        </p:spPr>
      </p:pic>
      <p:pic>
        <p:nvPicPr>
          <p:cNvPr id="285700" name="Picture 4" descr="https://encrypted-tbn1.gstatic.com/images?q=tbn:ANd9GcRieXAt5mIq7o6sWFxYzIzI5TN0prC9nadZYeg0q93yq2DrgH8R3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1285860"/>
            <a:ext cx="2000232" cy="1343221"/>
          </a:xfrm>
          <a:prstGeom prst="rect">
            <a:avLst/>
          </a:prstGeom>
          <a:noFill/>
        </p:spPr>
      </p:pic>
      <p:pic>
        <p:nvPicPr>
          <p:cNvPr id="285702" name="Picture 6" descr="https://encrypted-tbn3.gstatic.com/images?q=tbn:ANd9GcTZCmsEI0jSdRbgvA5Om3GuAq5inEDtV3ZelMTgwDTUAjriWjqU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86578" y="5072074"/>
            <a:ext cx="2230614" cy="1233485"/>
          </a:xfrm>
          <a:prstGeom prst="rect">
            <a:avLst/>
          </a:prstGeom>
          <a:noFill/>
        </p:spPr>
      </p:pic>
      <p:pic>
        <p:nvPicPr>
          <p:cNvPr id="285704" name="Picture 8" descr="https://encrypted-tbn2.gstatic.com/images?q=tbn:ANd9GcQGr9doGMkGHGPelOwVjS8WSD-Vd59b1k3yzgb2s4V4ufPQkylOg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2844" y="5072074"/>
            <a:ext cx="2082614" cy="1385886"/>
          </a:xfrm>
          <a:prstGeom prst="rect">
            <a:avLst/>
          </a:prstGeom>
          <a:noFill/>
        </p:spPr>
      </p:pic>
      <p:pic>
        <p:nvPicPr>
          <p:cNvPr id="285706" name="Picture 10" descr="https://encrypted-tbn3.gstatic.com/images?q=tbn:ANd9GcSl0FJnGRyImB-gO2pjDEkyQ-Jv_3KYc3Fw2-X5GGigOC_9-56V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43768" y="1285860"/>
            <a:ext cx="1643074" cy="1621263"/>
          </a:xfrm>
          <a:prstGeom prst="rect">
            <a:avLst/>
          </a:prstGeom>
          <a:noFill/>
        </p:spPr>
      </p:pic>
      <p:grpSp>
        <p:nvGrpSpPr>
          <p:cNvPr id="12" name="Group 11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985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Text Box 2"/>
          <p:cNvSpPr txBox="1">
            <a:spLocks noChangeArrowheads="1"/>
          </p:cNvSpPr>
          <p:nvPr/>
        </p:nvSpPr>
        <p:spPr bwMode="auto">
          <a:xfrm>
            <a:off x="357158" y="1214422"/>
            <a:ext cx="8229600" cy="4570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spcBef>
                <a:spcPct val="50000"/>
              </a:spcBef>
            </a:pPr>
            <a:r>
              <a:rPr lang="en-US" sz="2400" dirty="0" smtClean="0">
                <a:solidFill>
                  <a:srgbClr val="464749"/>
                </a:solidFill>
                <a:latin typeface="Folio Std Medium" pitchFamily="34" charset="0"/>
              </a:rPr>
              <a:t>The 7 Steps of Management </a:t>
            </a:r>
            <a:r>
              <a:rPr lang="en-US" sz="2400" dirty="0">
                <a:solidFill>
                  <a:srgbClr val="464749"/>
                </a:solidFill>
                <a:latin typeface="Folio Std Medium" pitchFamily="34" charset="0"/>
              </a:rPr>
              <a:t>by </a:t>
            </a:r>
            <a:r>
              <a:rPr lang="en-US" sz="2400" dirty="0" smtClean="0">
                <a:solidFill>
                  <a:srgbClr val="464749"/>
                </a:solidFill>
                <a:latin typeface="Folio Std Medium" pitchFamily="34" charset="0"/>
              </a:rPr>
              <a:t>Objectives</a:t>
            </a:r>
          </a:p>
          <a:p>
            <a:pPr marL="342900" indent="-342900" algn="ctr">
              <a:spcBef>
                <a:spcPct val="50000"/>
              </a:spcBef>
            </a:pPr>
            <a:endParaRPr lang="en-US" dirty="0">
              <a:solidFill>
                <a:srgbClr val="464749"/>
              </a:solidFill>
              <a:latin typeface="Folio Std Medium" pitchFamily="34" charset="0"/>
            </a:endParaRPr>
          </a:p>
          <a:p>
            <a:pPr marL="1257300" lvl="2" indent="-342900">
              <a:spcBef>
                <a:spcPct val="50000"/>
              </a:spcBef>
              <a:buFontTx/>
              <a:buAutoNum type="arabicPeriod"/>
            </a:pPr>
            <a:r>
              <a:rPr lang="en-US" sz="2000" dirty="0" smtClean="0">
                <a:solidFill>
                  <a:srgbClr val="464748"/>
                </a:solidFill>
                <a:latin typeface="Folio Std Medium" pitchFamily="34" charset="0"/>
              </a:rPr>
              <a:t>Understand the Organizations Objectives</a:t>
            </a:r>
            <a:endParaRPr lang="en-US" sz="2000" dirty="0">
              <a:solidFill>
                <a:srgbClr val="464748"/>
              </a:solidFill>
              <a:latin typeface="Folio Std Medium" pitchFamily="34" charset="0"/>
            </a:endParaRPr>
          </a:p>
          <a:p>
            <a:pPr marL="1257300" lvl="2" indent="-342900">
              <a:spcBef>
                <a:spcPct val="50000"/>
              </a:spcBef>
              <a:buFontTx/>
              <a:buAutoNum type="arabicPeriod"/>
            </a:pPr>
            <a:r>
              <a:rPr lang="en-US" sz="2000" dirty="0" smtClean="0">
                <a:solidFill>
                  <a:srgbClr val="464748"/>
                </a:solidFill>
                <a:latin typeface="Folio Std Medium" pitchFamily="34" charset="0"/>
              </a:rPr>
              <a:t>Reality check to determine the Gaps</a:t>
            </a:r>
            <a:endParaRPr lang="en-US" sz="2000" dirty="0">
              <a:solidFill>
                <a:srgbClr val="464748"/>
              </a:solidFill>
              <a:latin typeface="Folio Std Medium" pitchFamily="34" charset="0"/>
            </a:endParaRPr>
          </a:p>
          <a:p>
            <a:pPr marL="1257300" lvl="2" indent="-342900">
              <a:spcBef>
                <a:spcPct val="50000"/>
              </a:spcBef>
              <a:buFontTx/>
              <a:buAutoNum type="arabicPeriod"/>
            </a:pPr>
            <a:r>
              <a:rPr lang="en-US" sz="2000" dirty="0" smtClean="0">
                <a:solidFill>
                  <a:srgbClr val="464748"/>
                </a:solidFill>
                <a:latin typeface="Folio Std Medium" pitchFamily="34" charset="0"/>
              </a:rPr>
              <a:t>Identify logical steps</a:t>
            </a:r>
            <a:endParaRPr lang="en-US" sz="2000" dirty="0">
              <a:solidFill>
                <a:srgbClr val="464748"/>
              </a:solidFill>
              <a:latin typeface="Folio Std Medium" pitchFamily="34" charset="0"/>
            </a:endParaRPr>
          </a:p>
          <a:p>
            <a:pPr marL="1257300" lvl="2" indent="-342900">
              <a:spcBef>
                <a:spcPct val="50000"/>
              </a:spcBef>
              <a:buFontTx/>
              <a:buAutoNum type="arabicPeriod"/>
            </a:pPr>
            <a:r>
              <a:rPr lang="en-US" sz="2000" dirty="0" smtClean="0">
                <a:solidFill>
                  <a:srgbClr val="464748"/>
                </a:solidFill>
                <a:latin typeface="Folio Std Medium" pitchFamily="34" charset="0"/>
              </a:rPr>
              <a:t>Breakdown into individual Team Members’ objectives</a:t>
            </a:r>
            <a:endParaRPr lang="en-US" sz="2000" dirty="0">
              <a:solidFill>
                <a:srgbClr val="464748"/>
              </a:solidFill>
              <a:latin typeface="Folio Std Medium" pitchFamily="34" charset="0"/>
            </a:endParaRPr>
          </a:p>
          <a:p>
            <a:pPr marL="1257300" lvl="2" indent="-342900">
              <a:spcBef>
                <a:spcPct val="50000"/>
              </a:spcBef>
              <a:buFontTx/>
              <a:buAutoNum type="arabicPeriod"/>
            </a:pPr>
            <a:r>
              <a:rPr lang="en-US" sz="2000" dirty="0" smtClean="0">
                <a:solidFill>
                  <a:srgbClr val="464748"/>
                </a:solidFill>
                <a:latin typeface="Folio Std Medium" pitchFamily="34" charset="0"/>
              </a:rPr>
              <a:t>Motivate and Distribute Objectives</a:t>
            </a:r>
          </a:p>
          <a:p>
            <a:pPr marL="1257300" lvl="2" indent="-342900">
              <a:spcBef>
                <a:spcPct val="50000"/>
              </a:spcBef>
              <a:buFontTx/>
              <a:buAutoNum type="arabicPeriod"/>
            </a:pPr>
            <a:r>
              <a:rPr lang="en-US" sz="2000" dirty="0" smtClean="0">
                <a:solidFill>
                  <a:srgbClr val="464748"/>
                </a:solidFill>
                <a:latin typeface="Folio Std Medium" pitchFamily="34" charset="0"/>
              </a:rPr>
              <a:t>Monitor and Review</a:t>
            </a:r>
          </a:p>
          <a:p>
            <a:pPr marL="1257300" lvl="2" indent="-342900">
              <a:spcBef>
                <a:spcPct val="50000"/>
              </a:spcBef>
              <a:buFontTx/>
              <a:buAutoNum type="arabicPeriod"/>
            </a:pPr>
            <a:r>
              <a:rPr lang="en-US" sz="2000" dirty="0" smtClean="0">
                <a:solidFill>
                  <a:srgbClr val="464749"/>
                </a:solidFill>
                <a:latin typeface="Folio Std Medium" pitchFamily="34" charset="0"/>
              </a:rPr>
              <a:t>Reward and Celebrate</a:t>
            </a:r>
          </a:p>
          <a:p>
            <a:pPr marL="1257300" lvl="2" indent="-342900">
              <a:spcBef>
                <a:spcPct val="50000"/>
              </a:spcBef>
            </a:pPr>
            <a:endParaRPr lang="en-US" sz="2000" b="1" dirty="0">
              <a:latin typeface="Folio Std Medium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28926" y="357166"/>
            <a:ext cx="425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AF4516"/>
                </a:solidFill>
                <a:latin typeface="+mj-lt"/>
              </a:rPr>
              <a:t>Creating a Results Oriented Team</a:t>
            </a:r>
            <a:endParaRPr lang="en-US" b="1" dirty="0">
              <a:solidFill>
                <a:srgbClr val="AF4516"/>
              </a:solidFill>
              <a:latin typeface="+mj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885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Creating a Results Oriented Team</a:t>
            </a: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2786050" y="1357298"/>
            <a:ext cx="3429024" cy="55399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solidFill>
                  <a:srgbClr val="464748"/>
                </a:solidFill>
                <a:latin typeface="+mn-lt"/>
              </a:rPr>
              <a:t>The Challenge of MBO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357158" y="1500174"/>
            <a:ext cx="8429684" cy="1071555"/>
            <a:chOff x="285720" y="1071546"/>
            <a:chExt cx="8429684" cy="1071555"/>
          </a:xfrm>
        </p:grpSpPr>
        <p:pic>
          <p:nvPicPr>
            <p:cNvPr id="87044" name="Picture 4" descr="https://encrypted-tbn2.gstatic.com/images?q=tbn:ANd9GcQmbZn8JCH8D_4HUSejyyGkCkPJnkidLzh44zDLMqlQuiOq8c0p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85720" y="1142984"/>
              <a:ext cx="995672" cy="1000117"/>
            </a:xfrm>
            <a:prstGeom prst="rect">
              <a:avLst/>
            </a:prstGeom>
            <a:noFill/>
          </p:spPr>
        </p:pic>
        <p:sp>
          <p:nvSpPr>
            <p:cNvPr id="16" name="Rounded Rectangular Callout 15"/>
            <p:cNvSpPr/>
            <p:nvPr/>
          </p:nvSpPr>
          <p:spPr>
            <a:xfrm>
              <a:off x="1357290" y="1071546"/>
              <a:ext cx="1285884" cy="714380"/>
            </a:xfrm>
            <a:prstGeom prst="wedgeRoundRectCallout">
              <a:avLst>
                <a:gd name="adj1" fmla="val -75647"/>
                <a:gd name="adj2" fmla="val 11072"/>
                <a:gd name="adj3" fmla="val 16667"/>
              </a:avLst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rgbClr val="464748"/>
                  </a:solidFill>
                </a:rPr>
                <a:t>As a manager I would like to have……..</a:t>
              </a:r>
              <a:endParaRPr lang="en-US" sz="1200" dirty="0">
                <a:solidFill>
                  <a:srgbClr val="464748"/>
                </a:solidFill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6429388" y="1071546"/>
              <a:ext cx="2286016" cy="1050025"/>
              <a:chOff x="6500826" y="357166"/>
              <a:chExt cx="2286016" cy="1050025"/>
            </a:xfrm>
          </p:grpSpPr>
          <p:pic>
            <p:nvPicPr>
              <p:cNvPr id="87042" name="Picture 2" descr="https://encrypted-tbn2.gstatic.com/images?q=tbn:ANd9GcSSWmis_06TZSenFCtItLY8DsoVWzakDvsJXIlJnhtmHc4qIIzY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7643834" y="500042"/>
                <a:ext cx="1143008" cy="907149"/>
              </a:xfrm>
              <a:prstGeom prst="rect">
                <a:avLst/>
              </a:prstGeom>
              <a:noFill/>
            </p:spPr>
          </p:pic>
          <p:sp>
            <p:nvSpPr>
              <p:cNvPr id="17" name="Rounded Rectangular Callout 16"/>
              <p:cNvSpPr/>
              <p:nvPr/>
            </p:nvSpPr>
            <p:spPr>
              <a:xfrm>
                <a:off x="6500826" y="357166"/>
                <a:ext cx="1285884" cy="571504"/>
              </a:xfrm>
              <a:prstGeom prst="wedgeRoundRectCallout">
                <a:avLst>
                  <a:gd name="adj1" fmla="val 77685"/>
                  <a:gd name="adj2" fmla="val 61090"/>
                  <a:gd name="adj3" fmla="val 16667"/>
                </a:avLst>
              </a:prstGeom>
              <a:solidFill>
                <a:srgbClr val="FF996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rgbClr val="464748"/>
                    </a:solidFill>
                  </a:rPr>
                  <a:t>But as a manager ……..</a:t>
                </a:r>
                <a:endParaRPr lang="en-US" sz="1200" dirty="0">
                  <a:solidFill>
                    <a:srgbClr val="464748"/>
                  </a:solidFill>
                </a:endParaRPr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214282" y="2786058"/>
            <a:ext cx="8643998" cy="3000821"/>
            <a:chOff x="285720" y="3714752"/>
            <a:chExt cx="8643998" cy="3000821"/>
          </a:xfrm>
        </p:grpSpPr>
        <p:sp>
          <p:nvSpPr>
            <p:cNvPr id="15" name="TextBox 14"/>
            <p:cNvSpPr txBox="1"/>
            <p:nvPr/>
          </p:nvSpPr>
          <p:spPr>
            <a:xfrm>
              <a:off x="285720" y="3714752"/>
              <a:ext cx="4143404" cy="30008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800100" lvl="1" indent="-34290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dirty="0" smtClean="0">
                  <a:solidFill>
                    <a:srgbClr val="464748"/>
                  </a:solidFill>
                  <a:latin typeface="+mn-lt"/>
                </a:rPr>
                <a:t>By Planning</a:t>
              </a:r>
            </a:p>
            <a:p>
              <a:pPr marL="800100" lvl="1" indent="-34290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dirty="0" smtClean="0">
                  <a:solidFill>
                    <a:srgbClr val="464748"/>
                  </a:solidFill>
                  <a:latin typeface="+mn-lt"/>
                </a:rPr>
                <a:t>By Creating Trust </a:t>
              </a:r>
            </a:p>
            <a:p>
              <a:pPr marL="800100" lvl="1" indent="-34290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dirty="0" smtClean="0">
                  <a:solidFill>
                    <a:srgbClr val="464748"/>
                  </a:solidFill>
                  <a:latin typeface="+mn-lt"/>
                </a:rPr>
                <a:t>By Motivating</a:t>
              </a:r>
            </a:p>
            <a:p>
              <a:pPr marL="800100" lvl="1" indent="-34290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dirty="0" smtClean="0">
                  <a:solidFill>
                    <a:srgbClr val="464748"/>
                  </a:solidFill>
                  <a:latin typeface="+mn-lt"/>
                </a:rPr>
                <a:t>By Supporting</a:t>
              </a:r>
            </a:p>
            <a:p>
              <a:pPr marL="800100" lvl="1" indent="-34290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dirty="0" smtClean="0">
                  <a:solidFill>
                    <a:srgbClr val="464748"/>
                  </a:solidFill>
                  <a:latin typeface="+mn-lt"/>
                </a:rPr>
                <a:t>By Developing</a:t>
              </a:r>
            </a:p>
            <a:p>
              <a:pPr marL="800100" lvl="1" indent="-34290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dirty="0" smtClean="0">
                  <a:solidFill>
                    <a:srgbClr val="464748"/>
                  </a:solidFill>
                  <a:latin typeface="+mn-lt"/>
                </a:rPr>
                <a:t>By Monitoring and Reviewing</a:t>
              </a:r>
            </a:p>
            <a:p>
              <a:pPr marL="800100" lvl="1" indent="-34290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dirty="0" smtClean="0">
                  <a:solidFill>
                    <a:srgbClr val="464748"/>
                  </a:solidFill>
                  <a:latin typeface="+mn-lt"/>
                </a:rPr>
                <a:t>By Rewarding</a:t>
              </a:r>
              <a:endParaRPr lang="en-US" dirty="0">
                <a:solidFill>
                  <a:srgbClr val="464748"/>
                </a:solidFill>
                <a:latin typeface="+mn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715008" y="4500570"/>
              <a:ext cx="3214710" cy="147732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 smtClean="0">
                <a:latin typeface="+mn-lt"/>
              </a:endParaRPr>
            </a:p>
            <a:p>
              <a:pPr algn="ctr"/>
              <a:r>
                <a:rPr lang="en-US" dirty="0" smtClean="0">
                  <a:solidFill>
                    <a:srgbClr val="464748"/>
                  </a:solidFill>
                  <a:latin typeface="+mn-lt"/>
                </a:rPr>
                <a:t>A manager can have all the benefits of MBO without the fear of failure</a:t>
              </a:r>
            </a:p>
            <a:p>
              <a:endParaRPr lang="en-US" dirty="0">
                <a:solidFill>
                  <a:srgbClr val="464748"/>
                </a:solidFill>
                <a:latin typeface="+mn-lt"/>
              </a:endParaRPr>
            </a:p>
          </p:txBody>
        </p:sp>
        <p:sp>
          <p:nvSpPr>
            <p:cNvPr id="19" name="Right Arrow 18"/>
            <p:cNvSpPr/>
            <p:nvPr/>
          </p:nvSpPr>
          <p:spPr>
            <a:xfrm>
              <a:off x="4500562" y="4857760"/>
              <a:ext cx="1071570" cy="785818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5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677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Leading in the Transwarp Style – Chasing Perfection</a:t>
            </a:r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2852936"/>
            <a:ext cx="8371656" cy="100796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GB" sz="1100" dirty="0" smtClean="0">
              <a:solidFill>
                <a:srgbClr val="464749"/>
              </a:solidFill>
              <a:latin typeface="+mn-lt"/>
            </a:endParaRPr>
          </a:p>
          <a:p>
            <a:pPr algn="ctr">
              <a:lnSpc>
                <a:spcPct val="150000"/>
              </a:lnSpc>
            </a:pPr>
            <a:r>
              <a:rPr lang="en-GB" dirty="0" smtClean="0">
                <a:solidFill>
                  <a:srgbClr val="464749"/>
                </a:solidFill>
                <a:latin typeface="+mn-lt"/>
              </a:rPr>
              <a:t>5b. Achieving </a:t>
            </a:r>
            <a:r>
              <a:rPr lang="en-GB" dirty="0">
                <a:solidFill>
                  <a:srgbClr val="464749"/>
                </a:solidFill>
                <a:latin typeface="+mn-lt"/>
              </a:rPr>
              <a:t>Leadership </a:t>
            </a:r>
            <a:r>
              <a:rPr lang="en-GB" dirty="0" smtClean="0">
                <a:solidFill>
                  <a:srgbClr val="464749"/>
                </a:solidFill>
                <a:latin typeface="+mn-lt"/>
              </a:rPr>
              <a:t>Excellence – Creating a Customer Orientated Team</a:t>
            </a:r>
            <a:endParaRPr lang="en-GB" dirty="0">
              <a:solidFill>
                <a:srgbClr val="464749"/>
              </a:solidFill>
              <a:latin typeface="+mn-lt"/>
            </a:endParaRPr>
          </a:p>
          <a:p>
            <a:pPr algn="ctr"/>
            <a:endParaRPr lang="en-US" sz="1600" dirty="0">
              <a:latin typeface="+mn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776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1. What it means to be a Manager</a:t>
            </a:r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1513208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64748"/>
                </a:solidFill>
                <a:latin typeface="+mn-lt"/>
              </a:rPr>
              <a:t>What are the Responsibilities of a Manager towards?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316399"/>
              </p:ext>
            </p:extLst>
          </p:nvPr>
        </p:nvGraphicFramePr>
        <p:xfrm>
          <a:off x="304800" y="2492133"/>
          <a:ext cx="201622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ysClr val="windowText" lastClr="000000"/>
                          </a:solidFill>
                        </a:rPr>
                        <a:t>Transwarp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2500233" y="2499754"/>
          <a:ext cx="201622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ysClr val="windowText" lastClr="000000"/>
                          </a:solidFill>
                        </a:rPr>
                        <a:t>Subordinates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4695666" y="2503533"/>
          <a:ext cx="201622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ysClr val="windowText" lastClr="000000"/>
                          </a:solidFill>
                        </a:rPr>
                        <a:t>Peers</a:t>
                      </a:r>
                      <a:r>
                        <a:rPr lang="en-US" sz="1400" b="0" baseline="0" dirty="0" smtClean="0">
                          <a:solidFill>
                            <a:sysClr val="windowText" lastClr="000000"/>
                          </a:solidFill>
                        </a:rPr>
                        <a:t> and Colleagues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6891100" y="2489199"/>
          <a:ext cx="2016224" cy="2227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/>
              </a:tblGrid>
              <a:tr h="37132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ysClr val="windowText" lastClr="000000"/>
                          </a:solidFill>
                        </a:rPr>
                        <a:t>Customers</a:t>
                      </a:r>
                      <a:r>
                        <a:rPr lang="en-US" sz="1400" b="0" baseline="0" dirty="0" smtClean="0">
                          <a:solidFill>
                            <a:sysClr val="windowText" lastClr="000000"/>
                          </a:solidFill>
                        </a:rPr>
                        <a:t> &amp; Investors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713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13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13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13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13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04800" y="1196752"/>
            <a:ext cx="1458888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Exercise 1b.</a:t>
            </a:r>
            <a:endParaRPr lang="en-US" dirty="0">
              <a:latin typeface="+mn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146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851920" y="1124744"/>
            <a:ext cx="3744416" cy="57606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 smtClean="0"/>
              <a:t>Creating a Customer Orientated Team</a:t>
            </a: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40325" b="39513"/>
          <a:stretch/>
        </p:blipFill>
        <p:spPr>
          <a:xfrm>
            <a:off x="179512" y="6381328"/>
            <a:ext cx="1584176" cy="3194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3203848" y="1196752"/>
            <a:ext cx="5184576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+mn-lt"/>
              </a:rPr>
              <a:t>Customer Orientated</a:t>
            </a:r>
          </a:p>
          <a:p>
            <a:endParaRPr lang="en-GB" sz="900" dirty="0" smtClean="0">
              <a:latin typeface="+mn-lt"/>
            </a:endParaRPr>
          </a:p>
          <a:p>
            <a:endParaRPr lang="en-GB" sz="900" dirty="0" smtClean="0">
              <a:latin typeface="+mn-lt"/>
            </a:endParaRPr>
          </a:p>
          <a:p>
            <a:endParaRPr lang="en-GB" sz="900" dirty="0"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+mn-lt"/>
              </a:rPr>
              <a:t>We are aware of the importance of our customers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+mn-lt"/>
              </a:rPr>
              <a:t>Our customers’ success is critical for us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+mn-lt"/>
              </a:rPr>
              <a:t>We will always give our customers the benefit of the doubt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+mn-lt"/>
              </a:rPr>
              <a:t>Always assume that our competitors are always willing to help our customers.</a:t>
            </a:r>
          </a:p>
          <a:p>
            <a:pPr>
              <a:lnSpc>
                <a:spcPct val="150000"/>
              </a:lnSpc>
            </a:pPr>
            <a:endParaRPr lang="en-GB" sz="600" dirty="0" smtClean="0"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+mn-lt"/>
              </a:rPr>
              <a:t>Listen to customers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+mn-lt"/>
              </a:rPr>
              <a:t>Assume responsibility for customer situations, be prepared to go the extra mile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+mn-lt"/>
              </a:rPr>
              <a:t>Always timely response</a:t>
            </a:r>
          </a:p>
          <a:p>
            <a:pPr>
              <a:lnSpc>
                <a:spcPct val="150000"/>
              </a:lnSpc>
            </a:pPr>
            <a:endParaRPr lang="en-GB" sz="600" dirty="0" smtClean="0"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+mn-lt"/>
              </a:rPr>
              <a:t>Think from the customers’ perspective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+mn-lt"/>
              </a:rPr>
              <a:t>Prepare our products from a customers perspective</a:t>
            </a:r>
          </a:p>
          <a:p>
            <a:endParaRPr lang="en-GB" dirty="0" smtClean="0">
              <a:latin typeface="+mn-lt"/>
            </a:endParaRPr>
          </a:p>
          <a:p>
            <a:endParaRPr lang="en-GB" dirty="0">
              <a:latin typeface="+mn-lt"/>
            </a:endParaRPr>
          </a:p>
          <a:p>
            <a:endParaRPr lang="en-GB" sz="1600" dirty="0" smtClean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" y="2644460"/>
            <a:ext cx="1786141" cy="1785104"/>
          </a:xfrm>
          <a:prstGeom prst="rect">
            <a:avLst/>
          </a:prstGeom>
          <a:solidFill>
            <a:srgbClr val="66FF66"/>
          </a:solidFill>
          <a:ln>
            <a:solidFill>
              <a:srgbClr val="464749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>
            <a:spAutoFit/>
          </a:bodyPr>
          <a:lstStyle/>
          <a:p>
            <a:endParaRPr lang="en-US" sz="1000" dirty="0" smtClean="0"/>
          </a:p>
          <a:p>
            <a:pPr algn="ctr"/>
            <a:r>
              <a:rPr lang="en-GB" dirty="0" smtClean="0">
                <a:latin typeface="+mn-lt"/>
              </a:rPr>
              <a:t>Chasing Perfection </a:t>
            </a:r>
          </a:p>
          <a:p>
            <a:pPr algn="ctr"/>
            <a:r>
              <a:rPr lang="en-GB" dirty="0">
                <a:latin typeface="+mn-lt"/>
              </a:rPr>
              <a:t>t</a:t>
            </a:r>
            <a:r>
              <a:rPr lang="en-GB" dirty="0" smtClean="0">
                <a:latin typeface="+mn-lt"/>
              </a:rPr>
              <a:t>o</a:t>
            </a:r>
          </a:p>
          <a:p>
            <a:pPr algn="ctr"/>
            <a:r>
              <a:rPr lang="en-GB" dirty="0" smtClean="0">
                <a:latin typeface="+mn-lt"/>
              </a:rPr>
              <a:t>Achieve Excellence</a:t>
            </a:r>
            <a:endParaRPr lang="en-US" dirty="0" smtClean="0">
              <a:latin typeface="+mn-lt"/>
            </a:endParaRP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4141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123728" y="1484784"/>
            <a:ext cx="6552728" cy="450026"/>
          </a:xfrm>
          <a:prstGeom prst="rect">
            <a:avLst/>
          </a:prstGeom>
          <a:solidFill>
            <a:srgbClr val="66FF66"/>
          </a:solidFill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8928992" cy="715962"/>
          </a:xfrm>
        </p:spPr>
        <p:txBody>
          <a:bodyPr/>
          <a:lstStyle/>
          <a:p>
            <a:r>
              <a:rPr lang="en-GB" sz="1800" dirty="0" smtClean="0">
                <a:solidFill>
                  <a:srgbClr val="C00000"/>
                </a:solidFill>
              </a:rPr>
              <a:t>Creating </a:t>
            </a:r>
            <a:r>
              <a:rPr lang="en-GB" sz="1800" dirty="0">
                <a:solidFill>
                  <a:srgbClr val="C00000"/>
                </a:solidFill>
              </a:rPr>
              <a:t>a </a:t>
            </a:r>
            <a:r>
              <a:rPr lang="en-GB" sz="1800" dirty="0" smtClean="0">
                <a:solidFill>
                  <a:srgbClr val="C00000"/>
                </a:solidFill>
              </a:rPr>
              <a:t>Customer </a:t>
            </a:r>
            <a:r>
              <a:rPr lang="en-GB" sz="1800" dirty="0">
                <a:solidFill>
                  <a:srgbClr val="C00000"/>
                </a:solidFill>
              </a:rPr>
              <a:t>Oriented Team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1520" y="1124744"/>
            <a:ext cx="1152128" cy="1184940"/>
          </a:xfrm>
          <a:prstGeom prst="rect">
            <a:avLst/>
          </a:prstGeom>
          <a:solidFill>
            <a:srgbClr val="66FF66"/>
          </a:solidFill>
          <a:ln>
            <a:solidFill>
              <a:srgbClr val="464749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>
            <a:spAutoFit/>
          </a:bodyPr>
          <a:lstStyle/>
          <a:p>
            <a:endParaRPr lang="en-US" sz="600" dirty="0" smtClean="0"/>
          </a:p>
          <a:p>
            <a:pPr algn="ctr"/>
            <a:r>
              <a:rPr lang="en-GB" sz="1100" dirty="0" smtClean="0">
                <a:latin typeface="+mn-lt"/>
              </a:rPr>
              <a:t>Chasing Perfection </a:t>
            </a:r>
          </a:p>
          <a:p>
            <a:pPr algn="ctr"/>
            <a:r>
              <a:rPr lang="en-GB" sz="1100" dirty="0">
                <a:latin typeface="+mn-lt"/>
              </a:rPr>
              <a:t>t</a:t>
            </a:r>
            <a:r>
              <a:rPr lang="en-GB" sz="1100" dirty="0" smtClean="0">
                <a:latin typeface="+mn-lt"/>
              </a:rPr>
              <a:t>o</a:t>
            </a:r>
          </a:p>
          <a:p>
            <a:pPr algn="ctr"/>
            <a:r>
              <a:rPr lang="en-GB" sz="1100" dirty="0" smtClean="0">
                <a:latin typeface="+mn-lt"/>
              </a:rPr>
              <a:t>Achieve Excellence</a:t>
            </a:r>
            <a:endParaRPr lang="en-US" sz="1100" dirty="0" smtClean="0">
              <a:latin typeface="+mn-lt"/>
            </a:endParaRPr>
          </a:p>
          <a:p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1907704" y="1556792"/>
            <a:ext cx="6984776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464748"/>
                </a:solidFill>
                <a:latin typeface="+mn-lt"/>
              </a:rPr>
              <a:t>Achieving Excellence in Creating a Customer Oriented Team</a:t>
            </a:r>
          </a:p>
          <a:p>
            <a:endParaRPr lang="en-GB" dirty="0" smtClean="0">
              <a:solidFill>
                <a:srgbClr val="464748"/>
              </a:solidFill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GB" sz="400" dirty="0">
              <a:solidFill>
                <a:srgbClr val="464748"/>
              </a:solidFill>
              <a:latin typeface="+mn-lt"/>
            </a:endParaRP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rgbClr val="464748"/>
                </a:solidFill>
                <a:latin typeface="+mn-lt"/>
              </a:rPr>
              <a:t>To achieve excellence t</a:t>
            </a:r>
            <a:r>
              <a:rPr lang="en-GB" dirty="0" smtClean="0">
                <a:solidFill>
                  <a:srgbClr val="464748"/>
                </a:solidFill>
                <a:latin typeface="+mn-lt"/>
              </a:rPr>
              <a:t>he Manager must take sure</a:t>
            </a: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464748"/>
                </a:solidFill>
                <a:latin typeface="+mn-lt"/>
              </a:rPr>
              <a:t>T</a:t>
            </a: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eam members realize the Customer is the centre of everything.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464748"/>
                </a:solidFill>
                <a:latin typeface="+mn-lt"/>
              </a:rPr>
              <a:t>T</a:t>
            </a: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he team understands the Transwarp Value Delivery Chain and where they fit as a team.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464748"/>
              </a:solidFill>
              <a:latin typeface="+mn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128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 smtClean="0"/>
              <a:t>Creating a Customer Oriented Team</a:t>
            </a:r>
            <a:endParaRPr lang="en-US" sz="1800" dirty="0"/>
          </a:p>
        </p:txBody>
      </p:sp>
      <p:cxnSp>
        <p:nvCxnSpPr>
          <p:cNvPr id="62" name="Straight Connector 61"/>
          <p:cNvCxnSpPr/>
          <p:nvPr/>
        </p:nvCxnSpPr>
        <p:spPr>
          <a:xfrm flipV="1">
            <a:off x="8968997" y="3272550"/>
            <a:ext cx="0" cy="807864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294325" y="1180976"/>
            <a:ext cx="8709172" cy="5504918"/>
            <a:chOff x="294325" y="1180976"/>
            <a:chExt cx="8709172" cy="5504918"/>
          </a:xfrm>
        </p:grpSpPr>
        <p:sp>
          <p:nvSpPr>
            <p:cNvPr id="5" name="Rounded Rectangle 4"/>
            <p:cNvSpPr/>
            <p:nvPr/>
          </p:nvSpPr>
          <p:spPr>
            <a:xfrm>
              <a:off x="1259632" y="1772816"/>
              <a:ext cx="1224136" cy="432048"/>
            </a:xfrm>
            <a:prstGeom prst="roundRect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Product Road Map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051720" y="1180976"/>
              <a:ext cx="864096" cy="432048"/>
            </a:xfrm>
            <a:prstGeom prst="roundRect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Strategy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073316" y="1803400"/>
              <a:ext cx="909135" cy="432048"/>
            </a:xfrm>
            <a:prstGeom prst="roundRect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Market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959932" y="1180976"/>
              <a:ext cx="1116124" cy="432048"/>
            </a:xfrm>
            <a:prstGeom prst="roundRect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Competition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6" name="Arc 35"/>
            <p:cNvSpPr/>
            <p:nvPr/>
          </p:nvSpPr>
          <p:spPr>
            <a:xfrm>
              <a:off x="5552131" y="2084051"/>
              <a:ext cx="1980220" cy="915854"/>
            </a:xfrm>
            <a:prstGeom prst="arc">
              <a:avLst>
                <a:gd name="adj1" fmla="val 10585002"/>
                <a:gd name="adj2" fmla="val 91098"/>
              </a:avLst>
            </a:prstGeom>
            <a:ln w="28575">
              <a:solidFill>
                <a:schemeClr val="bg2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Arc 36"/>
            <p:cNvSpPr/>
            <p:nvPr/>
          </p:nvSpPr>
          <p:spPr>
            <a:xfrm flipV="1">
              <a:off x="3823953" y="3166616"/>
              <a:ext cx="1980220" cy="1105768"/>
            </a:xfrm>
            <a:prstGeom prst="arc">
              <a:avLst>
                <a:gd name="adj1" fmla="val 10585002"/>
                <a:gd name="adj2" fmla="val 91098"/>
              </a:avLst>
            </a:prstGeom>
            <a:ln w="28575">
              <a:solidFill>
                <a:schemeClr val="bg2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 flipV="1">
              <a:off x="1823003" y="3733943"/>
              <a:ext cx="1152128" cy="1085056"/>
            </a:xfrm>
            <a:prstGeom prst="straightConnector1">
              <a:avLst/>
            </a:prstGeom>
            <a:ln w="2857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/>
            <p:cNvGrpSpPr/>
            <p:nvPr/>
          </p:nvGrpSpPr>
          <p:grpSpPr>
            <a:xfrm>
              <a:off x="294325" y="2684937"/>
              <a:ext cx="8632339" cy="996039"/>
              <a:chOff x="294325" y="2685089"/>
              <a:chExt cx="8632339" cy="996039"/>
            </a:xfrm>
          </p:grpSpPr>
          <p:sp>
            <p:nvSpPr>
              <p:cNvPr id="13" name="Freeform 12"/>
              <p:cNvSpPr/>
              <p:nvPr/>
            </p:nvSpPr>
            <p:spPr>
              <a:xfrm>
                <a:off x="294325" y="2685089"/>
                <a:ext cx="1660065" cy="996039"/>
              </a:xfrm>
              <a:custGeom>
                <a:avLst/>
                <a:gdLst>
                  <a:gd name="connsiteX0" fmla="*/ 0 w 1660065"/>
                  <a:gd name="connsiteY0" fmla="*/ 99604 h 996039"/>
                  <a:gd name="connsiteX1" fmla="*/ 99604 w 1660065"/>
                  <a:gd name="connsiteY1" fmla="*/ 0 h 996039"/>
                  <a:gd name="connsiteX2" fmla="*/ 1560461 w 1660065"/>
                  <a:gd name="connsiteY2" fmla="*/ 0 h 996039"/>
                  <a:gd name="connsiteX3" fmla="*/ 1660065 w 1660065"/>
                  <a:gd name="connsiteY3" fmla="*/ 99604 h 996039"/>
                  <a:gd name="connsiteX4" fmla="*/ 1660065 w 1660065"/>
                  <a:gd name="connsiteY4" fmla="*/ 896435 h 996039"/>
                  <a:gd name="connsiteX5" fmla="*/ 1560461 w 1660065"/>
                  <a:gd name="connsiteY5" fmla="*/ 996039 h 996039"/>
                  <a:gd name="connsiteX6" fmla="*/ 99604 w 1660065"/>
                  <a:gd name="connsiteY6" fmla="*/ 996039 h 996039"/>
                  <a:gd name="connsiteX7" fmla="*/ 0 w 1660065"/>
                  <a:gd name="connsiteY7" fmla="*/ 896435 h 996039"/>
                  <a:gd name="connsiteX8" fmla="*/ 0 w 1660065"/>
                  <a:gd name="connsiteY8" fmla="*/ 99604 h 996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60065" h="996039">
                    <a:moveTo>
                      <a:pt x="0" y="99604"/>
                    </a:moveTo>
                    <a:cubicBezTo>
                      <a:pt x="0" y="44594"/>
                      <a:pt x="44594" y="0"/>
                      <a:pt x="99604" y="0"/>
                    </a:cubicBezTo>
                    <a:lnTo>
                      <a:pt x="1560461" y="0"/>
                    </a:lnTo>
                    <a:cubicBezTo>
                      <a:pt x="1615471" y="0"/>
                      <a:pt x="1660065" y="44594"/>
                      <a:pt x="1660065" y="99604"/>
                    </a:cubicBezTo>
                    <a:lnTo>
                      <a:pt x="1660065" y="896435"/>
                    </a:lnTo>
                    <a:cubicBezTo>
                      <a:pt x="1660065" y="951445"/>
                      <a:pt x="1615471" y="996039"/>
                      <a:pt x="1560461" y="996039"/>
                    </a:cubicBezTo>
                    <a:lnTo>
                      <a:pt x="99604" y="996039"/>
                    </a:lnTo>
                    <a:cubicBezTo>
                      <a:pt x="44594" y="996039"/>
                      <a:pt x="0" y="951445"/>
                      <a:pt x="0" y="896435"/>
                    </a:cubicBezTo>
                    <a:lnTo>
                      <a:pt x="0" y="99604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bg2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0133" tIns="90133" rIns="90133" bIns="90133" numCol="1" spcCol="1270" anchor="ctr" anchorCtr="0">
                <a:noAutofit/>
              </a:bodyPr>
              <a:lstStyle/>
              <a:p>
                <a:pPr lvl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kern="1200" dirty="0" smtClean="0">
                    <a:solidFill>
                      <a:schemeClr val="tx1"/>
                    </a:solidFill>
                  </a:rPr>
                  <a:t>Base Product</a:t>
                </a:r>
                <a:endParaRPr lang="en-US" sz="1600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2120397" y="2977261"/>
                <a:ext cx="351933" cy="411696"/>
              </a:xfrm>
              <a:custGeom>
                <a:avLst/>
                <a:gdLst>
                  <a:gd name="connsiteX0" fmla="*/ 0 w 351933"/>
                  <a:gd name="connsiteY0" fmla="*/ 82339 h 411696"/>
                  <a:gd name="connsiteX1" fmla="*/ 175967 w 351933"/>
                  <a:gd name="connsiteY1" fmla="*/ 82339 h 411696"/>
                  <a:gd name="connsiteX2" fmla="*/ 175967 w 351933"/>
                  <a:gd name="connsiteY2" fmla="*/ 0 h 411696"/>
                  <a:gd name="connsiteX3" fmla="*/ 351933 w 351933"/>
                  <a:gd name="connsiteY3" fmla="*/ 205848 h 411696"/>
                  <a:gd name="connsiteX4" fmla="*/ 175967 w 351933"/>
                  <a:gd name="connsiteY4" fmla="*/ 411696 h 411696"/>
                  <a:gd name="connsiteX5" fmla="*/ 175967 w 351933"/>
                  <a:gd name="connsiteY5" fmla="*/ 329357 h 411696"/>
                  <a:gd name="connsiteX6" fmla="*/ 0 w 351933"/>
                  <a:gd name="connsiteY6" fmla="*/ 329357 h 411696"/>
                  <a:gd name="connsiteX7" fmla="*/ 0 w 351933"/>
                  <a:gd name="connsiteY7" fmla="*/ 82339 h 411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1933" h="411696">
                    <a:moveTo>
                      <a:pt x="0" y="82339"/>
                    </a:moveTo>
                    <a:lnTo>
                      <a:pt x="175967" y="82339"/>
                    </a:lnTo>
                    <a:lnTo>
                      <a:pt x="175967" y="0"/>
                    </a:lnTo>
                    <a:lnTo>
                      <a:pt x="351933" y="205848"/>
                    </a:lnTo>
                    <a:lnTo>
                      <a:pt x="175967" y="411696"/>
                    </a:lnTo>
                    <a:lnTo>
                      <a:pt x="175967" y="329357"/>
                    </a:lnTo>
                    <a:lnTo>
                      <a:pt x="0" y="329357"/>
                    </a:lnTo>
                    <a:lnTo>
                      <a:pt x="0" y="82339"/>
                    </a:lnTo>
                    <a:close/>
                  </a:path>
                </a:pathLst>
              </a:custGeom>
              <a:solidFill>
                <a:srgbClr val="7030A0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0" tIns="82339" rIns="105580" bIns="82339" numCol="1" spcCol="1270" anchor="ctr" anchorCtr="0">
                <a:noAutofit/>
              </a:bodyPr>
              <a:lstStyle/>
              <a:p>
                <a:pPr lvl="0" algn="ctr" defTabSz="7556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700" kern="1200" dirty="0"/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2618416" y="2685089"/>
                <a:ext cx="1660065" cy="996039"/>
              </a:xfrm>
              <a:custGeom>
                <a:avLst/>
                <a:gdLst>
                  <a:gd name="connsiteX0" fmla="*/ 0 w 1660065"/>
                  <a:gd name="connsiteY0" fmla="*/ 99604 h 996039"/>
                  <a:gd name="connsiteX1" fmla="*/ 99604 w 1660065"/>
                  <a:gd name="connsiteY1" fmla="*/ 0 h 996039"/>
                  <a:gd name="connsiteX2" fmla="*/ 1560461 w 1660065"/>
                  <a:gd name="connsiteY2" fmla="*/ 0 h 996039"/>
                  <a:gd name="connsiteX3" fmla="*/ 1660065 w 1660065"/>
                  <a:gd name="connsiteY3" fmla="*/ 99604 h 996039"/>
                  <a:gd name="connsiteX4" fmla="*/ 1660065 w 1660065"/>
                  <a:gd name="connsiteY4" fmla="*/ 896435 h 996039"/>
                  <a:gd name="connsiteX5" fmla="*/ 1560461 w 1660065"/>
                  <a:gd name="connsiteY5" fmla="*/ 996039 h 996039"/>
                  <a:gd name="connsiteX6" fmla="*/ 99604 w 1660065"/>
                  <a:gd name="connsiteY6" fmla="*/ 996039 h 996039"/>
                  <a:gd name="connsiteX7" fmla="*/ 0 w 1660065"/>
                  <a:gd name="connsiteY7" fmla="*/ 896435 h 996039"/>
                  <a:gd name="connsiteX8" fmla="*/ 0 w 1660065"/>
                  <a:gd name="connsiteY8" fmla="*/ 99604 h 996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60065" h="996039">
                    <a:moveTo>
                      <a:pt x="0" y="99604"/>
                    </a:moveTo>
                    <a:cubicBezTo>
                      <a:pt x="0" y="44594"/>
                      <a:pt x="44594" y="0"/>
                      <a:pt x="99604" y="0"/>
                    </a:cubicBezTo>
                    <a:lnTo>
                      <a:pt x="1560461" y="0"/>
                    </a:lnTo>
                    <a:cubicBezTo>
                      <a:pt x="1615471" y="0"/>
                      <a:pt x="1660065" y="44594"/>
                      <a:pt x="1660065" y="99604"/>
                    </a:cubicBezTo>
                    <a:lnTo>
                      <a:pt x="1660065" y="896435"/>
                    </a:lnTo>
                    <a:cubicBezTo>
                      <a:pt x="1660065" y="951445"/>
                      <a:pt x="1615471" y="996039"/>
                      <a:pt x="1560461" y="996039"/>
                    </a:cubicBezTo>
                    <a:lnTo>
                      <a:pt x="99604" y="996039"/>
                    </a:lnTo>
                    <a:cubicBezTo>
                      <a:pt x="44594" y="996039"/>
                      <a:pt x="0" y="951445"/>
                      <a:pt x="0" y="896435"/>
                    </a:cubicBezTo>
                    <a:lnTo>
                      <a:pt x="0" y="99604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bg2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0133" tIns="90133" rIns="90133" bIns="90133" numCol="1" spcCol="1270" anchor="ctr" anchorCtr="0">
                <a:noAutofit/>
              </a:bodyPr>
              <a:lstStyle/>
              <a:p>
                <a:pPr lvl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kern="1200" dirty="0" smtClean="0">
                    <a:solidFill>
                      <a:schemeClr val="tx1"/>
                    </a:solidFill>
                  </a:rPr>
                  <a:t>Product Planning</a:t>
                </a:r>
                <a:endParaRPr lang="en-US" sz="1600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Freeform 17"/>
              <p:cNvSpPr/>
              <p:nvPr/>
            </p:nvSpPr>
            <p:spPr>
              <a:xfrm>
                <a:off x="4444488" y="2977261"/>
                <a:ext cx="351933" cy="411696"/>
              </a:xfrm>
              <a:custGeom>
                <a:avLst/>
                <a:gdLst>
                  <a:gd name="connsiteX0" fmla="*/ 0 w 351933"/>
                  <a:gd name="connsiteY0" fmla="*/ 82339 h 411696"/>
                  <a:gd name="connsiteX1" fmla="*/ 175967 w 351933"/>
                  <a:gd name="connsiteY1" fmla="*/ 82339 h 411696"/>
                  <a:gd name="connsiteX2" fmla="*/ 175967 w 351933"/>
                  <a:gd name="connsiteY2" fmla="*/ 0 h 411696"/>
                  <a:gd name="connsiteX3" fmla="*/ 351933 w 351933"/>
                  <a:gd name="connsiteY3" fmla="*/ 205848 h 411696"/>
                  <a:gd name="connsiteX4" fmla="*/ 175967 w 351933"/>
                  <a:gd name="connsiteY4" fmla="*/ 411696 h 411696"/>
                  <a:gd name="connsiteX5" fmla="*/ 175967 w 351933"/>
                  <a:gd name="connsiteY5" fmla="*/ 329357 h 411696"/>
                  <a:gd name="connsiteX6" fmla="*/ 0 w 351933"/>
                  <a:gd name="connsiteY6" fmla="*/ 329357 h 411696"/>
                  <a:gd name="connsiteX7" fmla="*/ 0 w 351933"/>
                  <a:gd name="connsiteY7" fmla="*/ 82339 h 411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1933" h="411696">
                    <a:moveTo>
                      <a:pt x="0" y="82339"/>
                    </a:moveTo>
                    <a:lnTo>
                      <a:pt x="175967" y="82339"/>
                    </a:lnTo>
                    <a:lnTo>
                      <a:pt x="175967" y="0"/>
                    </a:lnTo>
                    <a:lnTo>
                      <a:pt x="351933" y="205848"/>
                    </a:lnTo>
                    <a:lnTo>
                      <a:pt x="175967" y="411696"/>
                    </a:lnTo>
                    <a:lnTo>
                      <a:pt x="175967" y="329357"/>
                    </a:lnTo>
                    <a:lnTo>
                      <a:pt x="0" y="329357"/>
                    </a:lnTo>
                    <a:lnTo>
                      <a:pt x="0" y="82339"/>
                    </a:lnTo>
                    <a:close/>
                  </a:path>
                </a:pathLst>
              </a:custGeom>
              <a:solidFill>
                <a:srgbClr val="7030A0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0" tIns="82339" rIns="105580" bIns="82339" numCol="1" spcCol="1270" anchor="ctr" anchorCtr="0">
                <a:noAutofit/>
              </a:bodyPr>
              <a:lstStyle/>
              <a:p>
                <a:pPr lvl="0" algn="ctr" defTabSz="7556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700" kern="1200" dirty="0"/>
              </a:p>
            </p:txBody>
          </p:sp>
          <p:sp>
            <p:nvSpPr>
              <p:cNvPr id="19" name="Freeform 18"/>
              <p:cNvSpPr/>
              <p:nvPr/>
            </p:nvSpPr>
            <p:spPr>
              <a:xfrm>
                <a:off x="4942508" y="2685089"/>
                <a:ext cx="1660065" cy="996039"/>
              </a:xfrm>
              <a:custGeom>
                <a:avLst/>
                <a:gdLst>
                  <a:gd name="connsiteX0" fmla="*/ 0 w 1660065"/>
                  <a:gd name="connsiteY0" fmla="*/ 99604 h 996039"/>
                  <a:gd name="connsiteX1" fmla="*/ 99604 w 1660065"/>
                  <a:gd name="connsiteY1" fmla="*/ 0 h 996039"/>
                  <a:gd name="connsiteX2" fmla="*/ 1560461 w 1660065"/>
                  <a:gd name="connsiteY2" fmla="*/ 0 h 996039"/>
                  <a:gd name="connsiteX3" fmla="*/ 1660065 w 1660065"/>
                  <a:gd name="connsiteY3" fmla="*/ 99604 h 996039"/>
                  <a:gd name="connsiteX4" fmla="*/ 1660065 w 1660065"/>
                  <a:gd name="connsiteY4" fmla="*/ 896435 h 996039"/>
                  <a:gd name="connsiteX5" fmla="*/ 1560461 w 1660065"/>
                  <a:gd name="connsiteY5" fmla="*/ 996039 h 996039"/>
                  <a:gd name="connsiteX6" fmla="*/ 99604 w 1660065"/>
                  <a:gd name="connsiteY6" fmla="*/ 996039 h 996039"/>
                  <a:gd name="connsiteX7" fmla="*/ 0 w 1660065"/>
                  <a:gd name="connsiteY7" fmla="*/ 896435 h 996039"/>
                  <a:gd name="connsiteX8" fmla="*/ 0 w 1660065"/>
                  <a:gd name="connsiteY8" fmla="*/ 99604 h 996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60065" h="996039">
                    <a:moveTo>
                      <a:pt x="0" y="99604"/>
                    </a:moveTo>
                    <a:cubicBezTo>
                      <a:pt x="0" y="44594"/>
                      <a:pt x="44594" y="0"/>
                      <a:pt x="99604" y="0"/>
                    </a:cubicBezTo>
                    <a:lnTo>
                      <a:pt x="1560461" y="0"/>
                    </a:lnTo>
                    <a:cubicBezTo>
                      <a:pt x="1615471" y="0"/>
                      <a:pt x="1660065" y="44594"/>
                      <a:pt x="1660065" y="99604"/>
                    </a:cubicBezTo>
                    <a:lnTo>
                      <a:pt x="1660065" y="896435"/>
                    </a:lnTo>
                    <a:cubicBezTo>
                      <a:pt x="1660065" y="951445"/>
                      <a:pt x="1615471" y="996039"/>
                      <a:pt x="1560461" y="996039"/>
                    </a:cubicBezTo>
                    <a:lnTo>
                      <a:pt x="99604" y="996039"/>
                    </a:lnTo>
                    <a:cubicBezTo>
                      <a:pt x="44594" y="996039"/>
                      <a:pt x="0" y="951445"/>
                      <a:pt x="0" y="896435"/>
                    </a:cubicBezTo>
                    <a:lnTo>
                      <a:pt x="0" y="99604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bg2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0133" tIns="90133" rIns="90133" bIns="90133" numCol="1" spcCol="1270" anchor="ctr" anchorCtr="0">
                <a:noAutofit/>
              </a:bodyPr>
              <a:lstStyle/>
              <a:p>
                <a:pPr lvl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kern="1200" dirty="0" smtClean="0">
                    <a:solidFill>
                      <a:schemeClr val="tx1"/>
                    </a:solidFill>
                  </a:rPr>
                  <a:t>Developments Implemented</a:t>
                </a:r>
                <a:endParaRPr lang="en-US" sz="1600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Freeform 19"/>
              <p:cNvSpPr/>
              <p:nvPr/>
            </p:nvSpPr>
            <p:spPr>
              <a:xfrm>
                <a:off x="6768579" y="2977261"/>
                <a:ext cx="351933" cy="411696"/>
              </a:xfrm>
              <a:custGeom>
                <a:avLst/>
                <a:gdLst>
                  <a:gd name="connsiteX0" fmla="*/ 0 w 351933"/>
                  <a:gd name="connsiteY0" fmla="*/ 82339 h 411696"/>
                  <a:gd name="connsiteX1" fmla="*/ 175967 w 351933"/>
                  <a:gd name="connsiteY1" fmla="*/ 82339 h 411696"/>
                  <a:gd name="connsiteX2" fmla="*/ 175967 w 351933"/>
                  <a:gd name="connsiteY2" fmla="*/ 0 h 411696"/>
                  <a:gd name="connsiteX3" fmla="*/ 351933 w 351933"/>
                  <a:gd name="connsiteY3" fmla="*/ 205848 h 411696"/>
                  <a:gd name="connsiteX4" fmla="*/ 175967 w 351933"/>
                  <a:gd name="connsiteY4" fmla="*/ 411696 h 411696"/>
                  <a:gd name="connsiteX5" fmla="*/ 175967 w 351933"/>
                  <a:gd name="connsiteY5" fmla="*/ 329357 h 411696"/>
                  <a:gd name="connsiteX6" fmla="*/ 0 w 351933"/>
                  <a:gd name="connsiteY6" fmla="*/ 329357 h 411696"/>
                  <a:gd name="connsiteX7" fmla="*/ 0 w 351933"/>
                  <a:gd name="connsiteY7" fmla="*/ 82339 h 411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1933" h="411696">
                    <a:moveTo>
                      <a:pt x="0" y="82339"/>
                    </a:moveTo>
                    <a:lnTo>
                      <a:pt x="175967" y="82339"/>
                    </a:lnTo>
                    <a:lnTo>
                      <a:pt x="175967" y="0"/>
                    </a:lnTo>
                    <a:lnTo>
                      <a:pt x="351933" y="205848"/>
                    </a:lnTo>
                    <a:lnTo>
                      <a:pt x="175967" y="411696"/>
                    </a:lnTo>
                    <a:lnTo>
                      <a:pt x="175967" y="329357"/>
                    </a:lnTo>
                    <a:lnTo>
                      <a:pt x="0" y="329357"/>
                    </a:lnTo>
                    <a:lnTo>
                      <a:pt x="0" y="82339"/>
                    </a:lnTo>
                    <a:close/>
                  </a:path>
                </a:pathLst>
              </a:custGeom>
              <a:solidFill>
                <a:srgbClr val="7030A0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0" tIns="82339" rIns="105580" bIns="82339" numCol="1" spcCol="1270" anchor="ctr" anchorCtr="0">
                <a:noAutofit/>
              </a:bodyPr>
              <a:lstStyle/>
              <a:p>
                <a:pPr lvl="0" algn="ctr" defTabSz="7556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700" kern="1200" dirty="0"/>
              </a:p>
            </p:txBody>
          </p:sp>
          <p:sp>
            <p:nvSpPr>
              <p:cNvPr id="21" name="Freeform 20"/>
              <p:cNvSpPr/>
              <p:nvPr/>
            </p:nvSpPr>
            <p:spPr>
              <a:xfrm>
                <a:off x="7266599" y="2685089"/>
                <a:ext cx="1660065" cy="996039"/>
              </a:xfrm>
              <a:custGeom>
                <a:avLst/>
                <a:gdLst>
                  <a:gd name="connsiteX0" fmla="*/ 0 w 1660065"/>
                  <a:gd name="connsiteY0" fmla="*/ 99604 h 996039"/>
                  <a:gd name="connsiteX1" fmla="*/ 99604 w 1660065"/>
                  <a:gd name="connsiteY1" fmla="*/ 0 h 996039"/>
                  <a:gd name="connsiteX2" fmla="*/ 1560461 w 1660065"/>
                  <a:gd name="connsiteY2" fmla="*/ 0 h 996039"/>
                  <a:gd name="connsiteX3" fmla="*/ 1660065 w 1660065"/>
                  <a:gd name="connsiteY3" fmla="*/ 99604 h 996039"/>
                  <a:gd name="connsiteX4" fmla="*/ 1660065 w 1660065"/>
                  <a:gd name="connsiteY4" fmla="*/ 896435 h 996039"/>
                  <a:gd name="connsiteX5" fmla="*/ 1560461 w 1660065"/>
                  <a:gd name="connsiteY5" fmla="*/ 996039 h 996039"/>
                  <a:gd name="connsiteX6" fmla="*/ 99604 w 1660065"/>
                  <a:gd name="connsiteY6" fmla="*/ 996039 h 996039"/>
                  <a:gd name="connsiteX7" fmla="*/ 0 w 1660065"/>
                  <a:gd name="connsiteY7" fmla="*/ 896435 h 996039"/>
                  <a:gd name="connsiteX8" fmla="*/ 0 w 1660065"/>
                  <a:gd name="connsiteY8" fmla="*/ 99604 h 996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60065" h="996039">
                    <a:moveTo>
                      <a:pt x="0" y="99604"/>
                    </a:moveTo>
                    <a:cubicBezTo>
                      <a:pt x="0" y="44594"/>
                      <a:pt x="44594" y="0"/>
                      <a:pt x="99604" y="0"/>
                    </a:cubicBezTo>
                    <a:lnTo>
                      <a:pt x="1560461" y="0"/>
                    </a:lnTo>
                    <a:cubicBezTo>
                      <a:pt x="1615471" y="0"/>
                      <a:pt x="1660065" y="44594"/>
                      <a:pt x="1660065" y="99604"/>
                    </a:cubicBezTo>
                    <a:lnTo>
                      <a:pt x="1660065" y="896435"/>
                    </a:lnTo>
                    <a:cubicBezTo>
                      <a:pt x="1660065" y="951445"/>
                      <a:pt x="1615471" y="996039"/>
                      <a:pt x="1560461" y="996039"/>
                    </a:cubicBezTo>
                    <a:lnTo>
                      <a:pt x="99604" y="996039"/>
                    </a:lnTo>
                    <a:cubicBezTo>
                      <a:pt x="44594" y="996039"/>
                      <a:pt x="0" y="951445"/>
                      <a:pt x="0" y="896435"/>
                    </a:cubicBezTo>
                    <a:lnTo>
                      <a:pt x="0" y="99604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bg2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0133" tIns="90133" rIns="90133" bIns="90133" numCol="1" spcCol="1270" anchor="ctr" anchorCtr="0">
                <a:noAutofit/>
              </a:bodyPr>
              <a:lstStyle/>
              <a:p>
                <a:pPr lvl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kern="1200" dirty="0" smtClean="0">
                    <a:solidFill>
                      <a:schemeClr val="tx1"/>
                    </a:solidFill>
                  </a:rPr>
                  <a:t>Release to Pilot</a:t>
                </a:r>
                <a:endParaRPr lang="en-US" sz="1600" kern="12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" name="Straight Arrow Connector 9"/>
            <p:cNvCxnSpPr>
              <a:stCxn id="5" idx="2"/>
            </p:cNvCxnSpPr>
            <p:nvPr/>
          </p:nvCxnSpPr>
          <p:spPr>
            <a:xfrm>
              <a:off x="1823003" y="2270662"/>
              <a:ext cx="1548219" cy="415617"/>
            </a:xfrm>
            <a:prstGeom prst="straightConnector1">
              <a:avLst/>
            </a:prstGeom>
            <a:ln w="2857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2571189" y="1665399"/>
              <a:ext cx="820980" cy="1020881"/>
            </a:xfrm>
            <a:prstGeom prst="straightConnector1">
              <a:avLst/>
            </a:prstGeom>
            <a:ln w="2857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3355478" y="1665399"/>
              <a:ext cx="1327916" cy="1052158"/>
            </a:xfrm>
            <a:prstGeom prst="straightConnector1">
              <a:avLst/>
            </a:prstGeom>
            <a:ln w="2857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3400476" y="2278044"/>
              <a:ext cx="107497" cy="414349"/>
            </a:xfrm>
            <a:prstGeom prst="straightConnector1">
              <a:avLst/>
            </a:prstGeom>
            <a:ln w="2857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3" name="Diagram 42"/>
            <p:cNvGraphicFramePr/>
            <p:nvPr>
              <p:extLst>
                <p:ext uri="{D42A27DB-BD31-4B8C-83A1-F6EECF244321}">
                  <p14:modId xmlns:p14="http://schemas.microsoft.com/office/powerpoint/2010/main" val="3287530608"/>
                </p:ext>
              </p:extLst>
            </p:nvPr>
          </p:nvGraphicFramePr>
          <p:xfrm>
            <a:off x="968600" y="4142451"/>
            <a:ext cx="7163004" cy="192580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cxnSp>
          <p:nvCxnSpPr>
            <p:cNvPr id="54" name="Elbow Connector 53"/>
            <p:cNvCxnSpPr/>
            <p:nvPr/>
          </p:nvCxnSpPr>
          <p:spPr>
            <a:xfrm rot="10800000" flipV="1">
              <a:off x="838875" y="4080414"/>
              <a:ext cx="8164622" cy="1151510"/>
            </a:xfrm>
            <a:prstGeom prst="bentConnector3">
              <a:avLst>
                <a:gd name="adj1" fmla="val 106336"/>
              </a:avLst>
            </a:prstGeom>
            <a:ln w="762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ounded Rectangle 65"/>
            <p:cNvSpPr/>
            <p:nvPr/>
          </p:nvSpPr>
          <p:spPr>
            <a:xfrm>
              <a:off x="2278057" y="6223194"/>
              <a:ext cx="1129925" cy="441847"/>
            </a:xfrm>
            <a:prstGeom prst="roundRect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Target Market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3508155" y="6244047"/>
              <a:ext cx="1129925" cy="441847"/>
            </a:xfrm>
            <a:prstGeom prst="roundRect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How to sell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4708909" y="6223414"/>
              <a:ext cx="1129925" cy="441847"/>
            </a:xfrm>
            <a:prstGeom prst="roundRect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Competition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5902481" y="6239280"/>
              <a:ext cx="1129925" cy="441847"/>
            </a:xfrm>
            <a:prstGeom prst="roundRect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Replacement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74" name="Straight Arrow Connector 73"/>
            <p:cNvCxnSpPr/>
            <p:nvPr/>
          </p:nvCxnSpPr>
          <p:spPr>
            <a:xfrm flipV="1">
              <a:off x="2879391" y="5607787"/>
              <a:ext cx="1804002" cy="631493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V="1">
              <a:off x="4073117" y="5603020"/>
              <a:ext cx="528436" cy="631493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H="1" flipV="1">
              <a:off x="4605392" y="5563333"/>
              <a:ext cx="674232" cy="631493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H="1" flipV="1">
              <a:off x="4610495" y="5563333"/>
              <a:ext cx="1876899" cy="631493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/>
            <p:cNvSpPr/>
            <p:nvPr/>
          </p:nvSpPr>
          <p:spPr>
            <a:xfrm>
              <a:off x="5523333" y="1217464"/>
              <a:ext cx="3115672" cy="50341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+mj-lt"/>
                </a:rPr>
                <a:t>The Transwarp Value Delivery Chain</a:t>
              </a:r>
              <a:endParaRPr lang="en-US" sz="14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83" name="Rounded Rectangle 82"/>
          <p:cNvSpPr/>
          <p:nvPr/>
        </p:nvSpPr>
        <p:spPr>
          <a:xfrm>
            <a:off x="7604755" y="1851696"/>
            <a:ext cx="1116124" cy="432048"/>
          </a:xfrm>
          <a:prstGeom prst="round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Train Prof Services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5" name="Straight Arrow Connector 84"/>
          <p:cNvCxnSpPr>
            <a:endCxn id="83" idx="2"/>
          </p:cNvCxnSpPr>
          <p:nvPr/>
        </p:nvCxnSpPr>
        <p:spPr>
          <a:xfrm flipV="1">
            <a:off x="8100392" y="2283744"/>
            <a:ext cx="62425" cy="356864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7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28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07704" y="1501190"/>
            <a:ext cx="6624736" cy="432048"/>
          </a:xfrm>
          <a:prstGeom prst="rect">
            <a:avLst/>
          </a:prstGeom>
          <a:solidFill>
            <a:srgbClr val="66FF66"/>
          </a:solidFill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8928992" cy="715962"/>
          </a:xfrm>
        </p:spPr>
        <p:txBody>
          <a:bodyPr/>
          <a:lstStyle/>
          <a:p>
            <a:r>
              <a:rPr lang="en-GB" sz="1800" dirty="0" smtClean="0">
                <a:solidFill>
                  <a:srgbClr val="C00000"/>
                </a:solidFill>
              </a:rPr>
              <a:t>Creating </a:t>
            </a:r>
            <a:r>
              <a:rPr lang="en-GB" sz="1800" dirty="0">
                <a:solidFill>
                  <a:srgbClr val="C00000"/>
                </a:solidFill>
              </a:rPr>
              <a:t>a </a:t>
            </a:r>
            <a:r>
              <a:rPr lang="en-GB" sz="1800" dirty="0" smtClean="0">
                <a:solidFill>
                  <a:srgbClr val="C00000"/>
                </a:solidFill>
              </a:rPr>
              <a:t>Customer </a:t>
            </a:r>
            <a:r>
              <a:rPr lang="en-GB" sz="1800" dirty="0">
                <a:solidFill>
                  <a:srgbClr val="C00000"/>
                </a:solidFill>
              </a:rPr>
              <a:t>Oriented Team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1520" y="1124744"/>
            <a:ext cx="1152128" cy="1184940"/>
          </a:xfrm>
          <a:prstGeom prst="rect">
            <a:avLst/>
          </a:prstGeom>
          <a:solidFill>
            <a:srgbClr val="66FF66"/>
          </a:solidFill>
          <a:ln>
            <a:solidFill>
              <a:srgbClr val="464749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>
            <a:spAutoFit/>
          </a:bodyPr>
          <a:lstStyle/>
          <a:p>
            <a:endParaRPr lang="en-US" sz="600" dirty="0" smtClean="0"/>
          </a:p>
          <a:p>
            <a:pPr algn="ctr"/>
            <a:r>
              <a:rPr lang="en-GB" sz="1100" dirty="0" smtClean="0">
                <a:latin typeface="+mn-lt"/>
              </a:rPr>
              <a:t>Chasing Perfection </a:t>
            </a:r>
          </a:p>
          <a:p>
            <a:pPr algn="ctr"/>
            <a:r>
              <a:rPr lang="en-GB" sz="1100" dirty="0">
                <a:latin typeface="+mn-lt"/>
              </a:rPr>
              <a:t>t</a:t>
            </a:r>
            <a:r>
              <a:rPr lang="en-GB" sz="1100" dirty="0" smtClean="0">
                <a:latin typeface="+mn-lt"/>
              </a:rPr>
              <a:t>o</a:t>
            </a:r>
          </a:p>
          <a:p>
            <a:pPr algn="ctr"/>
            <a:r>
              <a:rPr lang="en-GB" sz="1100" dirty="0" smtClean="0">
                <a:latin typeface="+mn-lt"/>
              </a:rPr>
              <a:t>Achieve Excellence</a:t>
            </a:r>
            <a:endParaRPr lang="en-US" sz="1100" dirty="0" smtClean="0">
              <a:latin typeface="+mn-lt"/>
            </a:endParaRPr>
          </a:p>
          <a:p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1331640" y="1558638"/>
            <a:ext cx="7848872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464748"/>
                </a:solidFill>
                <a:latin typeface="+mn-lt"/>
              </a:rPr>
              <a:t>Achieving Excellence in Creating a Customer Oriented Team</a:t>
            </a:r>
          </a:p>
          <a:p>
            <a:endParaRPr lang="en-GB" dirty="0" smtClean="0">
              <a:solidFill>
                <a:srgbClr val="464748"/>
              </a:solidFill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GB" sz="400" dirty="0">
              <a:solidFill>
                <a:srgbClr val="464748"/>
              </a:solidFill>
              <a:latin typeface="+mn-lt"/>
            </a:endParaRP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rgbClr val="464748"/>
                </a:solidFill>
                <a:latin typeface="+mn-lt"/>
              </a:rPr>
              <a:t>To achieve excellence t</a:t>
            </a:r>
            <a:r>
              <a:rPr lang="en-GB" dirty="0" smtClean="0">
                <a:solidFill>
                  <a:srgbClr val="464748"/>
                </a:solidFill>
                <a:latin typeface="+mn-lt"/>
              </a:rPr>
              <a:t>he Manager must ensure the team understands</a:t>
            </a: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The Customer is the centre of everything.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The Transwarp Value Delivery Chain and where they fit as a team.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464748"/>
                </a:solidFill>
                <a:latin typeface="+mn-lt"/>
              </a:rPr>
              <a:t>W</a:t>
            </a: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ho their Customers are (internal &amp; external).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464748"/>
                </a:solidFill>
                <a:latin typeface="+mn-lt"/>
              </a:rPr>
              <a:t>W</a:t>
            </a: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hat the Customers expect from them.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464748"/>
                </a:solidFill>
                <a:latin typeface="+mn-lt"/>
              </a:rPr>
              <a:t>A</a:t>
            </a: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 chain can only be as strong as its weakest link.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464748"/>
              </a:solidFill>
              <a:latin typeface="+mn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4554191"/>
            <a:ext cx="1377350" cy="103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14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07704" y="1501190"/>
            <a:ext cx="6624736" cy="432048"/>
          </a:xfrm>
          <a:prstGeom prst="rect">
            <a:avLst/>
          </a:prstGeom>
          <a:solidFill>
            <a:srgbClr val="66FF66"/>
          </a:solidFill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8928992" cy="715962"/>
          </a:xfrm>
        </p:spPr>
        <p:txBody>
          <a:bodyPr/>
          <a:lstStyle/>
          <a:p>
            <a:r>
              <a:rPr lang="en-GB" sz="1800" dirty="0" smtClean="0">
                <a:solidFill>
                  <a:srgbClr val="C00000"/>
                </a:solidFill>
              </a:rPr>
              <a:t>Creating </a:t>
            </a:r>
            <a:r>
              <a:rPr lang="en-GB" sz="1800" dirty="0">
                <a:solidFill>
                  <a:srgbClr val="C00000"/>
                </a:solidFill>
              </a:rPr>
              <a:t>a </a:t>
            </a:r>
            <a:r>
              <a:rPr lang="en-GB" sz="1800" dirty="0" smtClean="0">
                <a:solidFill>
                  <a:srgbClr val="C00000"/>
                </a:solidFill>
              </a:rPr>
              <a:t>Customer </a:t>
            </a:r>
            <a:r>
              <a:rPr lang="en-GB" sz="1800" dirty="0">
                <a:solidFill>
                  <a:srgbClr val="C00000"/>
                </a:solidFill>
              </a:rPr>
              <a:t>Oriented Team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1520" y="1124744"/>
            <a:ext cx="1152128" cy="1184940"/>
          </a:xfrm>
          <a:prstGeom prst="rect">
            <a:avLst/>
          </a:prstGeom>
          <a:solidFill>
            <a:srgbClr val="66FF66"/>
          </a:solidFill>
          <a:ln>
            <a:solidFill>
              <a:srgbClr val="464749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>
            <a:spAutoFit/>
          </a:bodyPr>
          <a:lstStyle/>
          <a:p>
            <a:endParaRPr lang="en-US" sz="600" dirty="0" smtClean="0"/>
          </a:p>
          <a:p>
            <a:pPr algn="ctr"/>
            <a:r>
              <a:rPr lang="en-GB" sz="1100" dirty="0" smtClean="0">
                <a:latin typeface="+mn-lt"/>
              </a:rPr>
              <a:t>Chasing Perfection </a:t>
            </a:r>
          </a:p>
          <a:p>
            <a:pPr algn="ctr"/>
            <a:r>
              <a:rPr lang="en-GB" sz="1100" dirty="0">
                <a:latin typeface="+mn-lt"/>
              </a:rPr>
              <a:t>t</a:t>
            </a:r>
            <a:r>
              <a:rPr lang="en-GB" sz="1100" dirty="0" smtClean="0">
                <a:latin typeface="+mn-lt"/>
              </a:rPr>
              <a:t>o</a:t>
            </a:r>
          </a:p>
          <a:p>
            <a:pPr algn="ctr"/>
            <a:r>
              <a:rPr lang="en-GB" sz="1100" dirty="0" smtClean="0">
                <a:latin typeface="+mn-lt"/>
              </a:rPr>
              <a:t>Achieve Excellence</a:t>
            </a:r>
            <a:endParaRPr lang="en-US" sz="1100" dirty="0" smtClean="0">
              <a:latin typeface="+mn-lt"/>
            </a:endParaRPr>
          </a:p>
          <a:p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1331640" y="1558638"/>
            <a:ext cx="7848872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464748"/>
                </a:solidFill>
                <a:latin typeface="+mn-lt"/>
              </a:rPr>
              <a:t>Achieving Excellence in Creating a Customer Oriented Team</a:t>
            </a:r>
          </a:p>
          <a:p>
            <a:endParaRPr lang="en-GB" dirty="0" smtClean="0">
              <a:solidFill>
                <a:srgbClr val="464748"/>
              </a:solidFill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GB" sz="400" dirty="0">
              <a:solidFill>
                <a:srgbClr val="464748"/>
              </a:solidFill>
              <a:latin typeface="+mn-lt"/>
            </a:endParaRP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rgbClr val="464748"/>
                </a:solidFill>
                <a:latin typeface="+mn-lt"/>
              </a:rPr>
              <a:t>To achieve excellence t</a:t>
            </a:r>
            <a:r>
              <a:rPr lang="en-GB" dirty="0" smtClean="0">
                <a:solidFill>
                  <a:srgbClr val="464748"/>
                </a:solidFill>
                <a:latin typeface="+mn-lt"/>
              </a:rPr>
              <a:t>he Manager must ensure the team understands</a:t>
            </a: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The Customer is the centre of everything.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The Transwarp Value Delivery Chain and where they fit as a team.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464748"/>
                </a:solidFill>
                <a:latin typeface="+mn-lt"/>
              </a:rPr>
              <a:t>W</a:t>
            </a: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ho their Customers are (internal &amp; external).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464748"/>
                </a:solidFill>
                <a:latin typeface="+mn-lt"/>
              </a:rPr>
              <a:t>W</a:t>
            </a: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hat the Customers expect from them.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464748"/>
                </a:solidFill>
                <a:latin typeface="+mn-lt"/>
              </a:rPr>
              <a:t>A</a:t>
            </a: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 chain can only be as strong as its weakest link.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It is right to put the customer first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464748"/>
              </a:solidFill>
              <a:latin typeface="+mn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682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07704" y="1501190"/>
            <a:ext cx="6624736" cy="432048"/>
          </a:xfrm>
          <a:prstGeom prst="rect">
            <a:avLst/>
          </a:prstGeom>
          <a:solidFill>
            <a:srgbClr val="66FF66"/>
          </a:solidFill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8928992" cy="715962"/>
          </a:xfrm>
        </p:spPr>
        <p:txBody>
          <a:bodyPr/>
          <a:lstStyle/>
          <a:p>
            <a:r>
              <a:rPr lang="en-GB" sz="1800" dirty="0" smtClean="0">
                <a:solidFill>
                  <a:srgbClr val="C00000"/>
                </a:solidFill>
              </a:rPr>
              <a:t>Creating </a:t>
            </a:r>
            <a:r>
              <a:rPr lang="en-GB" sz="1800" dirty="0">
                <a:solidFill>
                  <a:srgbClr val="C00000"/>
                </a:solidFill>
              </a:rPr>
              <a:t>a </a:t>
            </a:r>
            <a:r>
              <a:rPr lang="en-GB" sz="1800" dirty="0" smtClean="0">
                <a:solidFill>
                  <a:srgbClr val="C00000"/>
                </a:solidFill>
              </a:rPr>
              <a:t>Customer </a:t>
            </a:r>
            <a:r>
              <a:rPr lang="en-GB" sz="1800" dirty="0">
                <a:solidFill>
                  <a:srgbClr val="C00000"/>
                </a:solidFill>
              </a:rPr>
              <a:t>Oriented Team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1520" y="1124744"/>
            <a:ext cx="1152128" cy="1184940"/>
          </a:xfrm>
          <a:prstGeom prst="rect">
            <a:avLst/>
          </a:prstGeom>
          <a:solidFill>
            <a:srgbClr val="66FF66"/>
          </a:solidFill>
          <a:ln>
            <a:solidFill>
              <a:srgbClr val="464749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>
            <a:spAutoFit/>
          </a:bodyPr>
          <a:lstStyle/>
          <a:p>
            <a:endParaRPr lang="en-US" sz="600" dirty="0" smtClean="0"/>
          </a:p>
          <a:p>
            <a:pPr algn="ctr"/>
            <a:r>
              <a:rPr lang="en-GB" sz="1100" dirty="0" smtClean="0">
                <a:latin typeface="+mn-lt"/>
              </a:rPr>
              <a:t>Chasing Perfection </a:t>
            </a:r>
          </a:p>
          <a:p>
            <a:pPr algn="ctr"/>
            <a:r>
              <a:rPr lang="en-GB" sz="1100" dirty="0">
                <a:latin typeface="+mn-lt"/>
              </a:rPr>
              <a:t>t</a:t>
            </a:r>
            <a:r>
              <a:rPr lang="en-GB" sz="1100" dirty="0" smtClean="0">
                <a:latin typeface="+mn-lt"/>
              </a:rPr>
              <a:t>o</a:t>
            </a:r>
          </a:p>
          <a:p>
            <a:pPr algn="ctr"/>
            <a:r>
              <a:rPr lang="en-GB" sz="1100" dirty="0" smtClean="0">
                <a:latin typeface="+mn-lt"/>
              </a:rPr>
              <a:t>Achieve Excellence</a:t>
            </a:r>
            <a:endParaRPr lang="en-US" sz="1100" dirty="0" smtClean="0">
              <a:latin typeface="+mn-lt"/>
            </a:endParaRPr>
          </a:p>
          <a:p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1331640" y="1558638"/>
            <a:ext cx="7848872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464748"/>
                </a:solidFill>
                <a:latin typeface="+mn-lt"/>
              </a:rPr>
              <a:t>Achieving Excellence in Creating a Customer Oriented Team</a:t>
            </a:r>
          </a:p>
          <a:p>
            <a:endParaRPr lang="en-GB" dirty="0" smtClean="0">
              <a:solidFill>
                <a:srgbClr val="464748"/>
              </a:solidFill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GB" sz="400" dirty="0">
              <a:solidFill>
                <a:srgbClr val="464748"/>
              </a:solidFill>
              <a:latin typeface="+mn-lt"/>
            </a:endParaRP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rgbClr val="464748"/>
                </a:solidFill>
                <a:latin typeface="+mn-lt"/>
              </a:rPr>
              <a:t>To achieve excellence t</a:t>
            </a:r>
            <a:r>
              <a:rPr lang="en-GB" dirty="0" smtClean="0">
                <a:solidFill>
                  <a:srgbClr val="464748"/>
                </a:solidFill>
                <a:latin typeface="+mn-lt"/>
              </a:rPr>
              <a:t>he Manager must</a:t>
            </a: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:</a:t>
            </a:r>
          </a:p>
          <a:p>
            <a:pPr lvl="1">
              <a:lnSpc>
                <a:spcPct val="150000"/>
              </a:lnSpc>
            </a:pPr>
            <a:endParaRPr lang="en-GB" sz="1600" dirty="0">
              <a:solidFill>
                <a:srgbClr val="464748"/>
              </a:solidFill>
              <a:latin typeface="+mn-lt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Believe in putting the Customer first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464748"/>
                </a:solidFill>
                <a:latin typeface="+mn-lt"/>
              </a:rPr>
              <a:t>“Walk the talk” for putting the customer first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464748"/>
                </a:solidFill>
                <a:latin typeface="+mn-lt"/>
              </a:rPr>
              <a:t>Treat internal customers as real customers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464748"/>
                </a:solidFill>
                <a:latin typeface="+mn-lt"/>
              </a:rPr>
              <a:t>Put serving the customer above own and team KPI’s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464748"/>
                </a:solidFill>
                <a:latin typeface="+mn-lt"/>
              </a:rPr>
              <a:t>Take a wider perspective over the short term view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464748"/>
                </a:solidFill>
                <a:latin typeface="+mn-lt"/>
              </a:rPr>
              <a:t>Always be looking to improve the Customer experience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464748"/>
                </a:solidFill>
                <a:latin typeface="+mn-lt"/>
              </a:rPr>
              <a:t>Support team members in being Customer oriented.</a:t>
            </a:r>
            <a:endParaRPr lang="en-GB" sz="1600" dirty="0" smtClean="0">
              <a:solidFill>
                <a:srgbClr val="464748"/>
              </a:solidFill>
              <a:latin typeface="+mn-lt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464748"/>
              </a:solidFill>
              <a:latin typeface="+mn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733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Leading in the Transwarp Style – Chasing Perfection</a:t>
            </a:r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852936"/>
            <a:ext cx="8208912" cy="100796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GB" sz="1100" dirty="0" smtClean="0">
              <a:solidFill>
                <a:srgbClr val="464749"/>
              </a:solidFill>
              <a:latin typeface="+mn-lt"/>
            </a:endParaRPr>
          </a:p>
          <a:p>
            <a:pPr algn="ctr">
              <a:lnSpc>
                <a:spcPct val="150000"/>
              </a:lnSpc>
            </a:pPr>
            <a:r>
              <a:rPr lang="en-GB" dirty="0" smtClean="0">
                <a:solidFill>
                  <a:srgbClr val="464749"/>
                </a:solidFill>
                <a:latin typeface="+mn-lt"/>
              </a:rPr>
              <a:t>5c. Achieving </a:t>
            </a:r>
            <a:r>
              <a:rPr lang="en-GB" dirty="0">
                <a:solidFill>
                  <a:srgbClr val="464749"/>
                </a:solidFill>
                <a:latin typeface="+mn-lt"/>
              </a:rPr>
              <a:t>Leadership </a:t>
            </a:r>
            <a:r>
              <a:rPr lang="en-GB" dirty="0" smtClean="0">
                <a:solidFill>
                  <a:srgbClr val="464749"/>
                </a:solidFill>
                <a:latin typeface="+mn-lt"/>
              </a:rPr>
              <a:t>Excellence – A Great Place to Work</a:t>
            </a:r>
            <a:endParaRPr lang="en-GB" dirty="0">
              <a:solidFill>
                <a:srgbClr val="464749"/>
              </a:solidFill>
              <a:latin typeface="+mn-lt"/>
            </a:endParaRPr>
          </a:p>
          <a:p>
            <a:pPr algn="ctr"/>
            <a:endParaRPr lang="en-US" sz="1600" dirty="0">
              <a:latin typeface="+mn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24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080" y="292985"/>
            <a:ext cx="8534400" cy="715962"/>
          </a:xfrm>
        </p:spPr>
        <p:txBody>
          <a:bodyPr/>
          <a:lstStyle/>
          <a:p>
            <a:r>
              <a:rPr lang="en-GB" sz="2000" dirty="0" smtClean="0"/>
              <a:t>A Great Place to Work</a:t>
            </a:r>
            <a:endParaRPr lang="en-US" sz="2000" dirty="0"/>
          </a:p>
        </p:txBody>
      </p:sp>
      <p:grpSp>
        <p:nvGrpSpPr>
          <p:cNvPr id="5" name="Group 4"/>
          <p:cNvGrpSpPr/>
          <p:nvPr/>
        </p:nvGrpSpPr>
        <p:grpSpPr>
          <a:xfrm>
            <a:off x="3923928" y="1594369"/>
            <a:ext cx="3456384" cy="4919066"/>
            <a:chOff x="3923928" y="1594369"/>
            <a:chExt cx="3456384" cy="4919066"/>
          </a:xfrm>
        </p:grpSpPr>
        <p:sp>
          <p:nvSpPr>
            <p:cNvPr id="13" name="Rectangle 12"/>
            <p:cNvSpPr/>
            <p:nvPr/>
          </p:nvSpPr>
          <p:spPr>
            <a:xfrm>
              <a:off x="3923928" y="1594369"/>
              <a:ext cx="3312368" cy="463689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 flipH="1">
              <a:off x="4067944" y="1681343"/>
              <a:ext cx="3312368" cy="4832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latin typeface="+mn-lt"/>
                </a:rPr>
                <a:t>A Great Place to Work:</a:t>
              </a:r>
              <a:endParaRPr lang="en-GB" sz="1600" dirty="0">
                <a:latin typeface="+mn-lt"/>
              </a:endParaRPr>
            </a:p>
            <a:p>
              <a:endParaRPr lang="en-GB" sz="900" dirty="0" smtClean="0">
                <a:latin typeface="+mn-lt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1600" dirty="0" smtClean="0">
                  <a:solidFill>
                    <a:srgbClr val="464749"/>
                  </a:solidFill>
                  <a:latin typeface="+mn-lt"/>
                </a:rPr>
                <a:t>Great mission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1600" dirty="0" smtClean="0">
                  <a:solidFill>
                    <a:srgbClr val="464749"/>
                  </a:solidFill>
                  <a:latin typeface="+mn-lt"/>
                </a:rPr>
                <a:t>Great people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1600" dirty="0" smtClean="0">
                  <a:solidFill>
                    <a:srgbClr val="464749"/>
                  </a:solidFill>
                  <a:latin typeface="+mn-lt"/>
                </a:rPr>
                <a:t>Great platform</a:t>
              </a:r>
            </a:p>
            <a:p>
              <a:pPr>
                <a:lnSpc>
                  <a:spcPct val="150000"/>
                </a:lnSpc>
              </a:pPr>
              <a:endParaRPr lang="en-GB" sz="800" dirty="0" smtClean="0">
                <a:solidFill>
                  <a:srgbClr val="464749"/>
                </a:solidFill>
                <a:latin typeface="+mn-lt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1600" dirty="0" smtClean="0">
                  <a:solidFill>
                    <a:srgbClr val="464749"/>
                  </a:solidFill>
                  <a:latin typeface="+mn-lt"/>
                </a:rPr>
                <a:t>Attract the best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1600" dirty="0" smtClean="0">
                  <a:solidFill>
                    <a:srgbClr val="464749"/>
                  </a:solidFill>
                  <a:latin typeface="+mn-lt"/>
                </a:rPr>
                <a:t>Respect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1600" dirty="0" smtClean="0">
                  <a:solidFill>
                    <a:srgbClr val="464749"/>
                  </a:solidFill>
                  <a:latin typeface="+mn-lt"/>
                </a:rPr>
                <a:t>Career Path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1600" dirty="0" smtClean="0">
                  <a:solidFill>
                    <a:srgbClr val="464749"/>
                  </a:solidFill>
                  <a:latin typeface="+mn-lt"/>
                </a:rPr>
                <a:t>Role Models</a:t>
              </a:r>
            </a:p>
            <a:p>
              <a:pPr>
                <a:lnSpc>
                  <a:spcPct val="150000"/>
                </a:lnSpc>
              </a:pPr>
              <a:endParaRPr lang="en-GB" sz="800" dirty="0">
                <a:solidFill>
                  <a:srgbClr val="464749"/>
                </a:solidFill>
                <a:latin typeface="+mn-lt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1600" dirty="0" smtClean="0">
                  <a:solidFill>
                    <a:srgbClr val="464749"/>
                  </a:solidFill>
                  <a:latin typeface="+mn-lt"/>
                </a:rPr>
                <a:t>Training and development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1600" dirty="0" smtClean="0">
                  <a:solidFill>
                    <a:srgbClr val="464749"/>
                  </a:solidFill>
                  <a:latin typeface="+mn-lt"/>
                </a:rPr>
                <a:t>Review process</a:t>
              </a:r>
              <a:endParaRPr lang="en-GB" sz="1600" dirty="0">
                <a:solidFill>
                  <a:srgbClr val="464749"/>
                </a:solidFill>
                <a:latin typeface="+mn-lt"/>
              </a:endParaRPr>
            </a:p>
            <a:p>
              <a:endParaRPr lang="en-GB" dirty="0" smtClean="0">
                <a:latin typeface="+mn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870617" y="2636912"/>
            <a:ext cx="1786141" cy="1785104"/>
          </a:xfrm>
          <a:prstGeom prst="rect">
            <a:avLst/>
          </a:prstGeom>
          <a:solidFill>
            <a:srgbClr val="66FF66"/>
          </a:solidFill>
          <a:ln>
            <a:solidFill>
              <a:srgbClr val="464749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>
            <a:spAutoFit/>
          </a:bodyPr>
          <a:lstStyle/>
          <a:p>
            <a:endParaRPr lang="en-US" sz="1000" dirty="0" smtClean="0"/>
          </a:p>
          <a:p>
            <a:pPr algn="ctr"/>
            <a:r>
              <a:rPr lang="en-GB" dirty="0" smtClean="0">
                <a:latin typeface="+mn-lt"/>
              </a:rPr>
              <a:t>Chasing Perfection </a:t>
            </a:r>
          </a:p>
          <a:p>
            <a:pPr algn="ctr"/>
            <a:r>
              <a:rPr lang="en-GB" dirty="0">
                <a:latin typeface="+mn-lt"/>
              </a:rPr>
              <a:t>t</a:t>
            </a:r>
            <a:r>
              <a:rPr lang="en-GB" dirty="0" smtClean="0">
                <a:latin typeface="+mn-lt"/>
              </a:rPr>
              <a:t>o</a:t>
            </a:r>
          </a:p>
          <a:p>
            <a:pPr algn="ctr"/>
            <a:r>
              <a:rPr lang="en-GB" dirty="0" smtClean="0">
                <a:latin typeface="+mn-lt"/>
              </a:rPr>
              <a:t>Achieve Excellence</a:t>
            </a:r>
            <a:endParaRPr lang="en-US" dirty="0" smtClean="0">
              <a:latin typeface="+mn-lt"/>
            </a:endParaRPr>
          </a:p>
          <a:p>
            <a:endParaRPr lang="en-US" sz="1000" dirty="0"/>
          </a:p>
        </p:txBody>
      </p:sp>
      <p:grpSp>
        <p:nvGrpSpPr>
          <p:cNvPr id="7" name="Group 6"/>
          <p:cNvGrpSpPr/>
          <p:nvPr/>
        </p:nvGrpSpPr>
        <p:grpSpPr>
          <a:xfrm>
            <a:off x="27880" y="6271889"/>
            <a:ext cx="2016224" cy="557594"/>
            <a:chOff x="971600" y="4221088"/>
            <a:chExt cx="2016224" cy="55759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843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080" y="292985"/>
            <a:ext cx="8534400" cy="715962"/>
          </a:xfrm>
        </p:spPr>
        <p:txBody>
          <a:bodyPr/>
          <a:lstStyle/>
          <a:p>
            <a:r>
              <a:rPr lang="en-GB" sz="2000" dirty="0" smtClean="0"/>
              <a:t>A Great Place to Work</a:t>
            </a:r>
            <a:endParaRPr lang="en-US" sz="2000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728192" y="1008947"/>
            <a:ext cx="594015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464749"/>
                </a:solidFill>
                <a:latin typeface="+mn-lt"/>
              </a:rPr>
              <a:t>What is a Great Place to Work?</a:t>
            </a:r>
          </a:p>
          <a:p>
            <a:endParaRPr lang="en-US" sz="1600" dirty="0">
              <a:solidFill>
                <a:srgbClr val="464749"/>
              </a:solidFill>
              <a:latin typeface="+mn-lt"/>
            </a:endParaRPr>
          </a:p>
          <a:p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A Place where people are:</a:t>
            </a:r>
          </a:p>
          <a:p>
            <a:endParaRPr lang="en-US" sz="1000" dirty="0">
              <a:solidFill>
                <a:srgbClr val="464749"/>
              </a:solidFill>
              <a:latin typeface="+mn-lt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64749"/>
                </a:solidFill>
                <a:latin typeface="+mn-lt"/>
              </a:rPr>
              <a:t>P</a:t>
            </a:r>
            <a:r>
              <a:rPr lang="en-US" sz="1400" dirty="0" smtClean="0">
                <a:solidFill>
                  <a:srgbClr val="464749"/>
                </a:solidFill>
                <a:latin typeface="+mn-lt"/>
              </a:rPr>
              <a:t>roud of their company</a:t>
            </a:r>
            <a:endParaRPr lang="en-US" sz="1600" dirty="0" smtClean="0">
              <a:solidFill>
                <a:srgbClr val="464749"/>
              </a:solidFill>
              <a:latin typeface="+mn-lt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464749"/>
                </a:solidFill>
                <a:latin typeface="+mn-lt"/>
              </a:rPr>
              <a:t>What it stands for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464749"/>
                </a:solidFill>
                <a:latin typeface="+mn-lt"/>
              </a:rPr>
              <a:t>What it is trying to achieve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464749"/>
                </a:solidFill>
                <a:latin typeface="+mn-lt"/>
              </a:rPr>
              <a:t>They feel part of it (they share in he success)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464749"/>
                </a:solidFill>
                <a:latin typeface="+mn-lt"/>
              </a:rPr>
              <a:t>Inspired – always ready to go the extra mile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464749"/>
                </a:solidFill>
                <a:latin typeface="+mn-lt"/>
              </a:rPr>
              <a:t>Keen to recommend the company to their friends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464749"/>
                </a:solidFill>
                <a:latin typeface="+mn-lt"/>
              </a:rPr>
              <a:t>Fully Engaged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464749"/>
                </a:solidFill>
                <a:latin typeface="+mn-lt"/>
              </a:rPr>
              <a:t>Convinced they have a future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464749"/>
                </a:solidFill>
                <a:latin typeface="+mn-lt"/>
              </a:rPr>
              <a:t>They see personal growth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464749"/>
                </a:solidFill>
                <a:latin typeface="+mn-lt"/>
              </a:rPr>
              <a:t>They are being developed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464749"/>
                </a:solidFill>
                <a:latin typeface="+mn-lt"/>
              </a:rPr>
              <a:t>They believe the company will win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464749"/>
                </a:solidFill>
                <a:latin typeface="+mn-lt"/>
              </a:rPr>
              <a:t>Confident about the Leadership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464749"/>
                </a:solidFill>
                <a:latin typeface="+mn-lt"/>
              </a:rPr>
              <a:t>They trust the Leadership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464749"/>
                </a:solidFill>
                <a:latin typeface="+mn-lt"/>
              </a:rPr>
              <a:t>They believe the Leadership supports them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464749"/>
              </a:solidFill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04" y="3319195"/>
            <a:ext cx="1692215" cy="88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080" y="292985"/>
            <a:ext cx="8534400" cy="715962"/>
          </a:xfrm>
        </p:spPr>
        <p:txBody>
          <a:bodyPr/>
          <a:lstStyle/>
          <a:p>
            <a:r>
              <a:rPr lang="en-GB" sz="1800" dirty="0" smtClean="0"/>
              <a:t>A Great Place to Work</a:t>
            </a:r>
            <a:endParaRPr lang="en-US" sz="1800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36323" y="1484784"/>
            <a:ext cx="8312141" cy="4615608"/>
            <a:chOff x="436323" y="1484784"/>
            <a:chExt cx="8312141" cy="4615608"/>
          </a:xfrm>
        </p:grpSpPr>
        <p:grpSp>
          <p:nvGrpSpPr>
            <p:cNvPr id="22" name="Group 21"/>
            <p:cNvGrpSpPr/>
            <p:nvPr/>
          </p:nvGrpSpPr>
          <p:grpSpPr>
            <a:xfrm>
              <a:off x="1131440" y="1484784"/>
              <a:ext cx="6987680" cy="4615608"/>
              <a:chOff x="1131440" y="1484784"/>
              <a:chExt cx="6987680" cy="4615608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3761184" y="3301635"/>
                <a:ext cx="1728192" cy="98667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Employee</a:t>
                </a:r>
                <a:endParaRPr lang="en-US" dirty="0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3895836" y="1484784"/>
                <a:ext cx="1458888" cy="841615"/>
              </a:xfrm>
              <a:prstGeom prst="round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The Company</a:t>
                </a:r>
                <a:endParaRPr lang="en-US" dirty="0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3895836" y="5258777"/>
                <a:ext cx="1458888" cy="841615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464749"/>
                    </a:solidFill>
                  </a:rPr>
                  <a:t>The Manager</a:t>
                </a:r>
                <a:endParaRPr lang="en-US" dirty="0">
                  <a:solidFill>
                    <a:srgbClr val="464749"/>
                  </a:solidFill>
                </a:endParaRPr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6660232" y="3374165"/>
                <a:ext cx="1458888" cy="841615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Colleagues</a:t>
                </a:r>
                <a:endParaRPr lang="en-US" dirty="0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1131440" y="3374164"/>
                <a:ext cx="1458888" cy="841615"/>
              </a:xfrm>
              <a:prstGeom prst="roundRect">
                <a:avLst/>
              </a:prstGeom>
              <a:solidFill>
                <a:srgbClr val="0099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The Job</a:t>
                </a:r>
                <a:endParaRPr lang="en-US" dirty="0"/>
              </a:p>
            </p:txBody>
          </p:sp>
          <p:cxnSp>
            <p:nvCxnSpPr>
              <p:cNvPr id="15" name="Straight Arrow Connector 14"/>
              <p:cNvCxnSpPr>
                <a:stCxn id="10" idx="2"/>
                <a:endCxn id="4" idx="0"/>
              </p:cNvCxnSpPr>
              <p:nvPr/>
            </p:nvCxnSpPr>
            <p:spPr>
              <a:xfrm>
                <a:off x="4625280" y="2326399"/>
                <a:ext cx="0" cy="975236"/>
              </a:xfrm>
              <a:prstGeom prst="straightConnector1">
                <a:avLst/>
              </a:prstGeom>
              <a:ln w="38100">
                <a:solidFill>
                  <a:schemeClr val="tx2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>
                <a:stCxn id="12" idx="1"/>
                <a:endCxn id="4" idx="6"/>
              </p:cNvCxnSpPr>
              <p:nvPr/>
            </p:nvCxnSpPr>
            <p:spPr>
              <a:xfrm flipH="1">
                <a:off x="5489376" y="3794973"/>
                <a:ext cx="1170856" cy="1"/>
              </a:xfrm>
              <a:prstGeom prst="straightConnector1">
                <a:avLst/>
              </a:prstGeom>
              <a:ln w="38100">
                <a:solidFill>
                  <a:schemeClr val="tx2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>
                <a:stCxn id="11" idx="0"/>
                <a:endCxn id="4" idx="4"/>
              </p:cNvCxnSpPr>
              <p:nvPr/>
            </p:nvCxnSpPr>
            <p:spPr>
              <a:xfrm flipV="1">
                <a:off x="4625280" y="4288312"/>
                <a:ext cx="0" cy="970465"/>
              </a:xfrm>
              <a:prstGeom prst="straightConnector1">
                <a:avLst/>
              </a:prstGeom>
              <a:ln w="38100">
                <a:solidFill>
                  <a:schemeClr val="tx2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>
                <a:stCxn id="13" idx="3"/>
                <a:endCxn id="4" idx="2"/>
              </p:cNvCxnSpPr>
              <p:nvPr/>
            </p:nvCxnSpPr>
            <p:spPr>
              <a:xfrm>
                <a:off x="2590328" y="3794972"/>
                <a:ext cx="1170856" cy="2"/>
              </a:xfrm>
              <a:prstGeom prst="straightConnector1">
                <a:avLst/>
              </a:prstGeom>
              <a:ln w="38100">
                <a:solidFill>
                  <a:schemeClr val="tx2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Rounded Rectangle 23"/>
            <p:cNvSpPr/>
            <p:nvPr/>
          </p:nvSpPr>
          <p:spPr>
            <a:xfrm>
              <a:off x="436323" y="4313173"/>
              <a:ext cx="2154005" cy="1292968"/>
            </a:xfrm>
            <a:prstGeom prst="roundRect">
              <a:avLst/>
            </a:prstGeom>
            <a:solidFill>
              <a:srgbClr val="0099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dirty="0" smtClean="0"/>
                <a:t>Stimulating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dirty="0" smtClean="0"/>
                <a:t>Challenging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dirty="0" smtClean="0"/>
                <a:t>See my contribution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dirty="0" smtClean="0"/>
                <a:t>Use initiative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dirty="0" smtClean="0"/>
                <a:t>Freedom to use skills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6660232" y="2204864"/>
              <a:ext cx="2088232" cy="1096771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smtClean="0"/>
                <a:t>Good Atmosphere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smtClean="0"/>
                <a:t>Fun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smtClean="0"/>
                <a:t>Teamwork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smtClean="0"/>
                <a:t>Committed</a:t>
              </a:r>
              <a:endParaRPr lang="en-US" sz="1200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489376" y="4809883"/>
              <a:ext cx="2520280" cy="1290509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smtClean="0">
                  <a:solidFill>
                    <a:srgbClr val="464749"/>
                  </a:solidFill>
                </a:rPr>
                <a:t>Respects and values me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smtClean="0">
                  <a:solidFill>
                    <a:srgbClr val="464749"/>
                  </a:solidFill>
                </a:rPr>
                <a:t>Treats everybody fairly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smtClean="0">
                  <a:solidFill>
                    <a:srgbClr val="464749"/>
                  </a:solidFill>
                </a:rPr>
                <a:t>Cares about me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smtClean="0">
                  <a:solidFill>
                    <a:srgbClr val="464749"/>
                  </a:solidFill>
                </a:rPr>
                <a:t>Develops me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smtClean="0">
                  <a:solidFill>
                    <a:srgbClr val="464749"/>
                  </a:solidFill>
                </a:rPr>
                <a:t>Supports me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smtClean="0">
                  <a:solidFill>
                    <a:srgbClr val="464749"/>
                  </a:solidFill>
                </a:rPr>
                <a:t>Hires the right people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smtClean="0">
                  <a:solidFill>
                    <a:srgbClr val="464749"/>
                  </a:solidFill>
                </a:rPr>
                <a:t>Walks the talk</a:t>
              </a:r>
              <a:endParaRPr lang="en-US" sz="1200" dirty="0">
                <a:solidFill>
                  <a:srgbClr val="464749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108000" y="1502284"/>
              <a:ext cx="2647917" cy="1296144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smtClean="0"/>
                <a:t>Has a future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smtClean="0"/>
                <a:t>Cares about its people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smtClean="0"/>
                <a:t>Has integrity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smtClean="0"/>
                <a:t>Shares success with the people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smtClean="0"/>
                <a:t>Lives its Culture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5031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1. What it means to be a Manager</a:t>
            </a:r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1513208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464748"/>
                </a:solidFill>
                <a:latin typeface="+mn-lt"/>
              </a:rPr>
              <a:t>What are the Responsibilities of a Manager towards?</a:t>
            </a:r>
            <a:endParaRPr lang="en-US" dirty="0">
              <a:solidFill>
                <a:srgbClr val="464748"/>
              </a:solidFill>
              <a:latin typeface="+mn-lt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589326"/>
              </p:ext>
            </p:extLst>
          </p:nvPr>
        </p:nvGraphicFramePr>
        <p:xfrm>
          <a:off x="304800" y="2492133"/>
          <a:ext cx="201622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ysClr val="windowText" lastClr="000000"/>
                          </a:solidFill>
                        </a:rPr>
                        <a:t>Transwarp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Achieve targets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Grow capabilities</a:t>
                      </a:r>
                      <a:r>
                        <a:rPr lang="en-US" sz="1100" baseline="0" dirty="0" smtClean="0"/>
                        <a:t> of team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Be a Role Model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Innovate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2500233" y="2499754"/>
          <a:ext cx="201622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ysClr val="windowText" lastClr="000000"/>
                          </a:solidFill>
                        </a:rPr>
                        <a:t>Subordinates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Lead team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Develop people &amp; the team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Drive Innovation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Set clear goals &amp;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dirty="0" smtClean="0"/>
                        <a:t>objectives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Be fair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4695666" y="2503533"/>
          <a:ext cx="201622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ysClr val="windowText" lastClr="000000"/>
                          </a:solidFill>
                        </a:rPr>
                        <a:t>Peers</a:t>
                      </a:r>
                      <a:r>
                        <a:rPr lang="en-US" sz="1400" b="0" baseline="0" dirty="0" smtClean="0">
                          <a:solidFill>
                            <a:sysClr val="windowText" lastClr="000000"/>
                          </a:solidFill>
                        </a:rPr>
                        <a:t> and Colleagues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Team Player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Honest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Meet commitments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6891100" y="2489199"/>
          <a:ext cx="2016224" cy="2227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/>
              </a:tblGrid>
              <a:tr h="37132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ysClr val="windowText" lastClr="000000"/>
                          </a:solidFill>
                        </a:rPr>
                        <a:t>Customers</a:t>
                      </a:r>
                      <a:r>
                        <a:rPr lang="en-US" sz="1400" b="0" baseline="0" dirty="0" smtClean="0">
                          <a:solidFill>
                            <a:sysClr val="windowText" lastClr="000000"/>
                          </a:solidFill>
                        </a:rPr>
                        <a:t> &amp; Investors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71329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Meet commitments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1329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Honest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1329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1329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1329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4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07704" y="1501190"/>
            <a:ext cx="6624736" cy="432048"/>
          </a:xfrm>
          <a:prstGeom prst="rect">
            <a:avLst/>
          </a:prstGeom>
          <a:solidFill>
            <a:srgbClr val="66FF66"/>
          </a:solidFill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8928992" cy="715962"/>
          </a:xfrm>
        </p:spPr>
        <p:txBody>
          <a:bodyPr/>
          <a:lstStyle/>
          <a:p>
            <a:r>
              <a:rPr lang="en-GB" sz="1800" dirty="0">
                <a:solidFill>
                  <a:srgbClr val="C00000"/>
                </a:solidFill>
              </a:rPr>
              <a:t>A</a:t>
            </a:r>
            <a:r>
              <a:rPr lang="en-GB" sz="1800" dirty="0" smtClean="0">
                <a:solidFill>
                  <a:srgbClr val="C00000"/>
                </a:solidFill>
              </a:rPr>
              <a:t> Great Place to Work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1520" y="1124744"/>
            <a:ext cx="1152128" cy="1184940"/>
          </a:xfrm>
          <a:prstGeom prst="rect">
            <a:avLst/>
          </a:prstGeom>
          <a:solidFill>
            <a:srgbClr val="66FF66"/>
          </a:solidFill>
          <a:ln>
            <a:solidFill>
              <a:srgbClr val="464749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>
            <a:spAutoFit/>
          </a:bodyPr>
          <a:lstStyle/>
          <a:p>
            <a:endParaRPr lang="en-US" sz="600" dirty="0" smtClean="0"/>
          </a:p>
          <a:p>
            <a:pPr algn="ctr"/>
            <a:r>
              <a:rPr lang="en-GB" sz="1100" dirty="0" smtClean="0">
                <a:latin typeface="+mn-lt"/>
              </a:rPr>
              <a:t>Chasing Perfection </a:t>
            </a:r>
          </a:p>
          <a:p>
            <a:pPr algn="ctr"/>
            <a:r>
              <a:rPr lang="en-GB" sz="1100" dirty="0">
                <a:latin typeface="+mn-lt"/>
              </a:rPr>
              <a:t>t</a:t>
            </a:r>
            <a:r>
              <a:rPr lang="en-GB" sz="1100" dirty="0" smtClean="0">
                <a:latin typeface="+mn-lt"/>
              </a:rPr>
              <a:t>o</a:t>
            </a:r>
          </a:p>
          <a:p>
            <a:pPr algn="ctr"/>
            <a:r>
              <a:rPr lang="en-GB" sz="1100" dirty="0" smtClean="0">
                <a:latin typeface="+mn-lt"/>
              </a:rPr>
              <a:t>Achieve Excellence</a:t>
            </a:r>
            <a:endParaRPr lang="en-US" sz="1100" dirty="0" smtClean="0">
              <a:latin typeface="+mn-lt"/>
            </a:endParaRPr>
          </a:p>
          <a:p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1331640" y="1558638"/>
            <a:ext cx="7848872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464748"/>
                </a:solidFill>
                <a:latin typeface="+mn-lt"/>
              </a:rPr>
              <a:t>Achieving Excellence in Creating a Great Place to Work</a:t>
            </a:r>
          </a:p>
          <a:p>
            <a:endParaRPr lang="en-GB" dirty="0" smtClean="0">
              <a:solidFill>
                <a:srgbClr val="464748"/>
              </a:solidFill>
              <a:latin typeface="+mn-lt"/>
            </a:endParaRPr>
          </a:p>
          <a:p>
            <a:pPr lvl="1">
              <a:lnSpc>
                <a:spcPct val="150000"/>
              </a:lnSpc>
            </a:pPr>
            <a:endParaRPr lang="en-GB" sz="400" dirty="0">
              <a:solidFill>
                <a:srgbClr val="464748"/>
              </a:solidFill>
              <a:latin typeface="+mn-lt"/>
            </a:endParaRP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rgbClr val="464748"/>
                </a:solidFill>
                <a:latin typeface="+mn-lt"/>
              </a:rPr>
              <a:t>To achieve excellence t</a:t>
            </a:r>
            <a:r>
              <a:rPr lang="en-GB" dirty="0" smtClean="0">
                <a:solidFill>
                  <a:srgbClr val="464748"/>
                </a:solidFill>
                <a:latin typeface="+mn-lt"/>
              </a:rPr>
              <a:t>he Manager must</a:t>
            </a: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:</a:t>
            </a:r>
          </a:p>
          <a:p>
            <a:pPr lvl="1">
              <a:lnSpc>
                <a:spcPct val="150000"/>
              </a:lnSpc>
            </a:pPr>
            <a:endParaRPr lang="en-GB" sz="1600" dirty="0">
              <a:solidFill>
                <a:srgbClr val="464748"/>
              </a:solidFill>
              <a:latin typeface="+mn-lt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Hire the right people – people who fit the culture and share the values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Have the people fully Engaged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Develop the people and the organization</a:t>
            </a:r>
          </a:p>
          <a:p>
            <a:pPr lvl="1">
              <a:lnSpc>
                <a:spcPct val="150000"/>
              </a:lnSpc>
            </a:pPr>
            <a:endParaRPr lang="en-GB" sz="1600" dirty="0">
              <a:solidFill>
                <a:srgbClr val="464748"/>
              </a:solidFill>
              <a:latin typeface="+mn-lt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rgbClr val="464748"/>
              </a:solidFill>
              <a:latin typeface="+mn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sp>
        <p:nvSpPr>
          <p:cNvPr id="3" name="Rounded Rectangle 2"/>
          <p:cNvSpPr/>
          <p:nvPr/>
        </p:nvSpPr>
        <p:spPr>
          <a:xfrm>
            <a:off x="576064" y="4561314"/>
            <a:ext cx="2016224" cy="129614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rgbClr val="464748"/>
                </a:solidFill>
              </a:rPr>
              <a:t>Hire the Right People</a:t>
            </a:r>
            <a:endParaRPr lang="en-US" sz="1600" dirty="0">
              <a:solidFill>
                <a:srgbClr val="464748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563888" y="4581128"/>
            <a:ext cx="2016224" cy="129614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rgbClr val="464748"/>
                </a:solidFill>
              </a:rPr>
              <a:t>Have People fully Engaged</a:t>
            </a:r>
            <a:endParaRPr lang="en-US" sz="1600" dirty="0">
              <a:solidFill>
                <a:srgbClr val="464748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551712" y="4581128"/>
            <a:ext cx="2016224" cy="129614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rgbClr val="464748"/>
                </a:solidFill>
              </a:rPr>
              <a:t>Develop People and the organization</a:t>
            </a:r>
            <a:endParaRPr lang="en-US" sz="1600" dirty="0">
              <a:solidFill>
                <a:srgbClr val="4647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89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A Great Place to </a:t>
            </a:r>
            <a:r>
              <a:rPr lang="en-GB" sz="1800" dirty="0" smtClean="0"/>
              <a:t>Work – The Right People</a:t>
            </a:r>
            <a:endParaRPr lang="en-US" sz="1800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67544" y="1484784"/>
            <a:ext cx="8064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464749"/>
                </a:solidFill>
                <a:latin typeface="+mn-lt"/>
              </a:rPr>
              <a:t>T</a:t>
            </a:r>
            <a:r>
              <a:rPr lang="en-US" sz="2000" dirty="0" smtClean="0">
                <a:solidFill>
                  <a:srgbClr val="464749"/>
                </a:solidFill>
                <a:latin typeface="+mn-lt"/>
              </a:rPr>
              <a:t>he Right People</a:t>
            </a:r>
          </a:p>
          <a:p>
            <a:pPr algn="ctr"/>
            <a:endParaRPr lang="en-US" dirty="0">
              <a:solidFill>
                <a:srgbClr val="464749"/>
              </a:solidFill>
              <a:latin typeface="+mn-lt"/>
            </a:endParaRPr>
          </a:p>
          <a:p>
            <a:endParaRPr lang="en-US" dirty="0" smtClean="0">
              <a:solidFill>
                <a:srgbClr val="464749"/>
              </a:solidFill>
              <a:latin typeface="+mn-lt"/>
            </a:endParaRPr>
          </a:p>
          <a:p>
            <a:endParaRPr lang="en-US" dirty="0">
              <a:solidFill>
                <a:srgbClr val="464749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464749"/>
              </a:solidFill>
              <a:latin typeface="+mn-lt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339752" y="3041537"/>
            <a:ext cx="1725641" cy="93610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464749"/>
                </a:solidFill>
              </a:rPr>
              <a:t>Right fit for the Transwarp Culture</a:t>
            </a:r>
            <a:endParaRPr lang="en-US" sz="1600" dirty="0">
              <a:solidFill>
                <a:srgbClr val="464749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204621" y="3038732"/>
            <a:ext cx="1725641" cy="936104"/>
          </a:xfrm>
          <a:prstGeom prst="roundRect">
            <a:avLst/>
          </a:prstGeom>
          <a:solidFill>
            <a:srgbClr val="00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Right Competences and Skills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18983" y="3197595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+mn-lt"/>
              </a:rPr>
              <a:t>+</a:t>
            </a:r>
            <a:endParaRPr lang="en-US" sz="3200" b="1" dirty="0">
              <a:latin typeface="+mn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16902" r="24769"/>
          <a:stretch/>
        </p:blipFill>
        <p:spPr>
          <a:xfrm>
            <a:off x="2249574" y="1316314"/>
            <a:ext cx="1152128" cy="123103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799692" y="4602629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64748"/>
                </a:solidFill>
                <a:latin typeface="+mn-lt"/>
              </a:rPr>
              <a:t>As a Transwarp Leader how will you decide that you have found the right person for Transwarp?</a:t>
            </a:r>
            <a:endParaRPr lang="en-US" dirty="0">
              <a:solidFill>
                <a:srgbClr val="464748"/>
              </a:solidFill>
              <a:latin typeface="+mn-lt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16902" r="24769"/>
          <a:stretch/>
        </p:blipFill>
        <p:spPr>
          <a:xfrm>
            <a:off x="5619082" y="1318382"/>
            <a:ext cx="1152128" cy="1231039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163075" y="281369"/>
            <a:ext cx="1115616" cy="65009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rgbClr val="464748"/>
                </a:solidFill>
              </a:rPr>
              <a:t>Hire the Right People</a:t>
            </a:r>
            <a:endParaRPr lang="en-US" sz="1200" dirty="0">
              <a:solidFill>
                <a:srgbClr val="4647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39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A Great Place to Work – The Right People</a:t>
            </a:r>
            <a:endParaRPr lang="en-US" sz="1800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67544" y="1484784"/>
            <a:ext cx="8064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464749"/>
                </a:solidFill>
                <a:latin typeface="+mn-lt"/>
              </a:rPr>
              <a:t>T</a:t>
            </a:r>
            <a:r>
              <a:rPr lang="en-US" sz="2000" dirty="0" smtClean="0">
                <a:solidFill>
                  <a:srgbClr val="464749"/>
                </a:solidFill>
                <a:latin typeface="+mn-lt"/>
              </a:rPr>
              <a:t>he Right People</a:t>
            </a:r>
          </a:p>
          <a:p>
            <a:pPr algn="ctr"/>
            <a:endParaRPr lang="en-US" dirty="0">
              <a:solidFill>
                <a:srgbClr val="464749"/>
              </a:solidFill>
              <a:latin typeface="+mn-lt"/>
            </a:endParaRPr>
          </a:p>
          <a:p>
            <a:endParaRPr lang="en-US" dirty="0" smtClean="0">
              <a:solidFill>
                <a:srgbClr val="464749"/>
              </a:solidFill>
              <a:latin typeface="+mn-lt"/>
            </a:endParaRPr>
          </a:p>
          <a:p>
            <a:endParaRPr lang="en-US" dirty="0">
              <a:solidFill>
                <a:srgbClr val="464749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464749"/>
              </a:solidFill>
              <a:latin typeface="+mn-lt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339752" y="3041537"/>
            <a:ext cx="1725641" cy="93610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464749"/>
                </a:solidFill>
              </a:rPr>
              <a:t>Right fit for the Transwarp Culture</a:t>
            </a:r>
            <a:endParaRPr lang="en-US" sz="1600" dirty="0">
              <a:solidFill>
                <a:srgbClr val="464749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204621" y="3038732"/>
            <a:ext cx="1725641" cy="936104"/>
          </a:xfrm>
          <a:prstGeom prst="roundRect">
            <a:avLst/>
          </a:prstGeom>
          <a:solidFill>
            <a:srgbClr val="00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Right Competences and Skills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18983" y="3197595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+mn-lt"/>
              </a:rPr>
              <a:t>+</a:t>
            </a:r>
            <a:endParaRPr lang="en-US" sz="3200" b="1" dirty="0">
              <a:latin typeface="+mn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16902" r="24769"/>
          <a:stretch/>
        </p:blipFill>
        <p:spPr>
          <a:xfrm>
            <a:off x="2249574" y="1316314"/>
            <a:ext cx="1152128" cy="123103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16902" r="24769"/>
          <a:stretch/>
        </p:blipFill>
        <p:spPr>
          <a:xfrm>
            <a:off x="5619082" y="1318382"/>
            <a:ext cx="1152128" cy="1231039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205448" y="4509120"/>
            <a:ext cx="1725641" cy="936104"/>
          </a:xfrm>
          <a:prstGeom prst="roundRect">
            <a:avLst/>
          </a:prstGeom>
          <a:solidFill>
            <a:srgbClr val="00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Qualifications and Assessments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330211" y="4515194"/>
            <a:ext cx="1725641" cy="93610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464749"/>
                </a:solidFill>
              </a:rPr>
              <a:t>Behavioral Interviewing</a:t>
            </a:r>
            <a:endParaRPr lang="en-US" sz="1600" dirty="0">
              <a:solidFill>
                <a:srgbClr val="464749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18983" y="4684784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+mn-lt"/>
              </a:rPr>
              <a:t>+</a:t>
            </a:r>
            <a:endParaRPr lang="en-US" sz="3200" b="1" dirty="0">
              <a:latin typeface="+mn-lt"/>
            </a:endParaRPr>
          </a:p>
        </p:txBody>
      </p:sp>
      <p:cxnSp>
        <p:nvCxnSpPr>
          <p:cNvPr id="9" name="Straight Arrow Connector 8"/>
          <p:cNvCxnSpPr>
            <a:stCxn id="8" idx="2"/>
            <a:endCxn id="17" idx="0"/>
          </p:cNvCxnSpPr>
          <p:nvPr/>
        </p:nvCxnSpPr>
        <p:spPr>
          <a:xfrm flipH="1">
            <a:off x="3193032" y="3977641"/>
            <a:ext cx="9541" cy="537553"/>
          </a:xfrm>
          <a:prstGeom prst="straightConnector1">
            <a:avLst/>
          </a:prstGeom>
          <a:ln w="5715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2"/>
            <a:endCxn id="15" idx="0"/>
          </p:cNvCxnSpPr>
          <p:nvPr/>
        </p:nvCxnSpPr>
        <p:spPr>
          <a:xfrm>
            <a:off x="6067442" y="3974836"/>
            <a:ext cx="827" cy="534284"/>
          </a:xfrm>
          <a:prstGeom prst="straightConnector1">
            <a:avLst/>
          </a:prstGeom>
          <a:ln w="5715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163075" y="281369"/>
            <a:ext cx="1115616" cy="65009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rgbClr val="464748"/>
                </a:solidFill>
              </a:rPr>
              <a:t>Hire the Right People</a:t>
            </a:r>
            <a:endParaRPr lang="en-US" sz="1200" dirty="0">
              <a:solidFill>
                <a:srgbClr val="4647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82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A Great Place to Work – The Right People</a:t>
            </a:r>
            <a:endParaRPr lang="en-US" sz="1800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11560" y="2204864"/>
            <a:ext cx="756084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64748"/>
                </a:solidFill>
                <a:latin typeface="+mn-lt"/>
              </a:rPr>
              <a:t>Behavioral Interviewing</a:t>
            </a:r>
          </a:p>
          <a:p>
            <a:endParaRPr lang="en-US" dirty="0">
              <a:solidFill>
                <a:srgbClr val="464748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464748"/>
                </a:solidFill>
                <a:latin typeface="+mn-lt"/>
              </a:rPr>
              <a:t>Asking candidates questions that allow them to demonstrate how they reacted or behaved in a given situation.</a:t>
            </a:r>
          </a:p>
          <a:p>
            <a:endParaRPr lang="en-US" sz="1600" dirty="0" smtClean="0">
              <a:solidFill>
                <a:srgbClr val="464748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464748"/>
                </a:solidFill>
                <a:latin typeface="+mn-lt"/>
              </a:rPr>
              <a:t>Allows the interviewer to see if candidate approaches situations in a manner consistent with the culture of the company.</a:t>
            </a:r>
            <a:endParaRPr lang="en-US" sz="1600" dirty="0">
              <a:solidFill>
                <a:srgbClr val="464748"/>
              </a:solidFill>
              <a:latin typeface="+mn-lt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63075" y="281369"/>
            <a:ext cx="1115616" cy="65009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rgbClr val="464748"/>
                </a:solidFill>
              </a:rPr>
              <a:t>Hire the Right People</a:t>
            </a:r>
            <a:endParaRPr lang="en-US" sz="1200" dirty="0">
              <a:solidFill>
                <a:srgbClr val="4647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76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A Great Place to Work – The Right </a:t>
            </a:r>
            <a:r>
              <a:rPr lang="en-GB" sz="1800" dirty="0" smtClean="0"/>
              <a:t>People</a:t>
            </a:r>
            <a:endParaRPr lang="en-US" sz="1800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67544" y="1340768"/>
            <a:ext cx="84249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64748"/>
                </a:solidFill>
                <a:latin typeface="+mn-lt"/>
              </a:rPr>
              <a:t>Group Exercise:</a:t>
            </a:r>
          </a:p>
          <a:p>
            <a:endParaRPr lang="en-US" dirty="0">
              <a:solidFill>
                <a:srgbClr val="464748"/>
              </a:solidFill>
              <a:latin typeface="+mn-lt"/>
            </a:endParaRPr>
          </a:p>
          <a:p>
            <a:endParaRPr lang="en-US" dirty="0" smtClean="0">
              <a:solidFill>
                <a:srgbClr val="464748"/>
              </a:solidFill>
              <a:latin typeface="+mn-lt"/>
            </a:endParaRPr>
          </a:p>
          <a:p>
            <a:r>
              <a:rPr lang="en-US" dirty="0" smtClean="0">
                <a:solidFill>
                  <a:srgbClr val="464748"/>
                </a:solidFill>
                <a:latin typeface="+mn-lt"/>
              </a:rPr>
              <a:t>Create two questions for each of the elements of the Transwarp culture that would help assess a candidate as someone who would fit at Transwarp.</a:t>
            </a:r>
            <a:endParaRPr lang="en-US" dirty="0">
              <a:solidFill>
                <a:srgbClr val="464748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560" y="3429000"/>
            <a:ext cx="76328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n-lt"/>
              </a:rPr>
              <a:t>Example:</a:t>
            </a:r>
          </a:p>
          <a:p>
            <a:endParaRPr lang="en-US" sz="1600" dirty="0">
              <a:latin typeface="+mn-lt"/>
            </a:endParaRPr>
          </a:p>
          <a:p>
            <a:r>
              <a:rPr lang="en-US" sz="1600" dirty="0" smtClean="0">
                <a:latin typeface="+mn-lt"/>
              </a:rPr>
              <a:t>Customer Oriented</a:t>
            </a:r>
          </a:p>
          <a:p>
            <a:endParaRPr lang="en-US" sz="1600" dirty="0">
              <a:latin typeface="+mn-lt"/>
            </a:endParaRPr>
          </a:p>
          <a:p>
            <a:r>
              <a:rPr lang="en-US" sz="1600" dirty="0" smtClean="0">
                <a:latin typeface="+mn-lt"/>
              </a:rPr>
              <a:t>“Can you give me an example where you demonstrated that you are naturally customer oriented.</a:t>
            </a:r>
            <a:endParaRPr lang="en-US" sz="1600" dirty="0">
              <a:latin typeface="+mn-lt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63075" y="281369"/>
            <a:ext cx="1115616" cy="65009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rgbClr val="464748"/>
                </a:solidFill>
              </a:rPr>
              <a:t>Hire the Right People</a:t>
            </a:r>
            <a:endParaRPr lang="en-US" sz="1200" dirty="0">
              <a:solidFill>
                <a:srgbClr val="4647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94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A Great Place to Work – The Right People</a:t>
            </a:r>
            <a:endParaRPr lang="en-US" sz="1800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713207"/>
              </p:ext>
            </p:extLst>
          </p:nvPr>
        </p:nvGraphicFramePr>
        <p:xfrm>
          <a:off x="333317" y="1163612"/>
          <a:ext cx="8227640" cy="5029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34952"/>
                <a:gridCol w="619268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rgbClr val="464748"/>
                          </a:solidFill>
                        </a:rPr>
                        <a:t>Transwarp Culture Element</a:t>
                      </a:r>
                      <a:endParaRPr lang="en-US" sz="1600" b="0" dirty="0">
                        <a:solidFill>
                          <a:srgbClr val="46474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rgbClr val="464748"/>
                          </a:solidFill>
                        </a:rPr>
                        <a:t>Behavioral Questions</a:t>
                      </a:r>
                      <a:endParaRPr lang="en-US" sz="1600" b="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sz="1400" dirty="0" smtClean="0"/>
                        <a:t>Customer Oriented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sz="1400" dirty="0" smtClean="0"/>
                        <a:t>Result Oriented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sz="1400" dirty="0" smtClean="0"/>
                        <a:t>Team Work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sz="1400" dirty="0" smtClean="0"/>
                        <a:t>Great Place to Work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sz="1400" dirty="0" smtClean="0"/>
                        <a:t>Innovation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sz="1400" dirty="0" smtClean="0"/>
                        <a:t>Integrity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163075" y="281369"/>
            <a:ext cx="1115616" cy="65009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rgbClr val="464748"/>
                </a:solidFill>
              </a:rPr>
              <a:t>Hire the Right People</a:t>
            </a:r>
            <a:endParaRPr lang="en-US" sz="1200" dirty="0">
              <a:solidFill>
                <a:srgbClr val="4647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8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A Great Place to Work – </a:t>
            </a:r>
            <a:r>
              <a:rPr lang="en-GB" sz="1800" dirty="0" smtClean="0"/>
              <a:t>Engaged People</a:t>
            </a:r>
            <a:endParaRPr lang="en-US" sz="1800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83568" y="1340768"/>
            <a:ext cx="47525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64748"/>
                </a:solidFill>
                <a:latin typeface="+mn-lt"/>
              </a:rPr>
              <a:t>Having your people fully Engaged</a:t>
            </a:r>
          </a:p>
          <a:p>
            <a:endParaRPr lang="en-US" dirty="0">
              <a:solidFill>
                <a:srgbClr val="464748"/>
              </a:solidFill>
              <a:latin typeface="+mn-lt"/>
            </a:endParaRPr>
          </a:p>
          <a:p>
            <a:endParaRPr lang="en-US" sz="1600" dirty="0">
              <a:solidFill>
                <a:srgbClr val="464748"/>
              </a:solidFill>
              <a:latin typeface="+mn-lt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535170345"/>
              </p:ext>
            </p:extLst>
          </p:nvPr>
        </p:nvGraphicFramePr>
        <p:xfrm>
          <a:off x="1259632" y="2004369"/>
          <a:ext cx="6072336" cy="4048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144016" y="300728"/>
            <a:ext cx="954832" cy="61075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solidFill>
                  <a:srgbClr val="464748"/>
                </a:solidFill>
              </a:rPr>
              <a:t>Have People fully Engaged</a:t>
            </a:r>
            <a:endParaRPr lang="en-US" sz="1050" dirty="0">
              <a:solidFill>
                <a:srgbClr val="4647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33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A Great Place to Work – Engaged People</a:t>
            </a:r>
            <a:endParaRPr lang="en-US" sz="1800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578933"/>
              </p:ext>
            </p:extLst>
          </p:nvPr>
        </p:nvGraphicFramePr>
        <p:xfrm>
          <a:off x="304800" y="1193806"/>
          <a:ext cx="8534400" cy="231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2805"/>
                <a:gridCol w="2286323"/>
                <a:gridCol w="1512168"/>
                <a:gridCol w="3403104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How Engaged are your people?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01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Your Assessment 5=High -1=Low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How</a:t>
                      </a:r>
                      <a:r>
                        <a:rPr lang="en-US" sz="1400" baseline="0" dirty="0" smtClean="0"/>
                        <a:t> could the score be improved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7084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464749"/>
                          </a:solidFill>
                        </a:rPr>
                        <a:t>Connection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sz="1200" dirty="0" smtClean="0">
                          <a:solidFill>
                            <a:srgbClr val="464749"/>
                          </a:solidFill>
                        </a:rPr>
                        <a:t>- Sense of Identification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sz="1200" dirty="0" smtClean="0">
                          <a:solidFill>
                            <a:srgbClr val="464749"/>
                          </a:solidFill>
                        </a:rPr>
                        <a:t>- Pride in the Organization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sz="1200" dirty="0" smtClean="0">
                          <a:solidFill>
                            <a:srgbClr val="464749"/>
                          </a:solidFill>
                        </a:rPr>
                        <a:t>- Shared Values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464749"/>
                          </a:solidFill>
                        </a:rPr>
                        <a:t>- Shared Values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990412"/>
              </p:ext>
            </p:extLst>
          </p:nvPr>
        </p:nvGraphicFramePr>
        <p:xfrm>
          <a:off x="304800" y="3687369"/>
          <a:ext cx="8534400" cy="194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2805"/>
                <a:gridCol w="2286323"/>
                <a:gridCol w="1512168"/>
                <a:gridCol w="3403104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How Engaged are your people?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01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Your Assessment 5=High -1=Low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How</a:t>
                      </a:r>
                      <a:r>
                        <a:rPr lang="en-US" sz="1400" baseline="0" dirty="0" smtClean="0"/>
                        <a:t> could the score be improved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7084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Scope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sz="1600" dirty="0" smtClean="0"/>
                        <a:t>- </a:t>
                      </a:r>
                      <a:r>
                        <a:rPr lang="en-US" sz="1200" dirty="0" smtClean="0"/>
                        <a:t>Autonomy and Mutual 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sz="1200" dirty="0" smtClean="0"/>
                        <a:t>-  Growth and Accomplishment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sz="1200" dirty="0" smtClean="0"/>
                        <a:t>-  Meaning and Purpose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144016" y="300728"/>
            <a:ext cx="954832" cy="61075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solidFill>
                  <a:srgbClr val="464748"/>
                </a:solidFill>
              </a:rPr>
              <a:t>Have People fully Engaged</a:t>
            </a:r>
            <a:endParaRPr lang="en-US" sz="1050" dirty="0">
              <a:solidFill>
                <a:srgbClr val="4647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73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A Great Place to Work – Engaged People</a:t>
            </a:r>
            <a:endParaRPr lang="en-US" sz="1800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750851"/>
              </p:ext>
            </p:extLst>
          </p:nvPr>
        </p:nvGraphicFramePr>
        <p:xfrm>
          <a:off x="304800" y="1193806"/>
          <a:ext cx="8534400" cy="231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832"/>
                <a:gridCol w="2664296"/>
                <a:gridCol w="1440160"/>
                <a:gridCol w="3475112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How Engaged are your people?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01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Your Assessment 5=High -1=Low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How</a:t>
                      </a:r>
                      <a:r>
                        <a:rPr lang="en-US" sz="1400" baseline="0" dirty="0" smtClean="0"/>
                        <a:t> could the score be improved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7084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464749"/>
                          </a:solidFill>
                        </a:rPr>
                        <a:t>Support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sz="1200" dirty="0" smtClean="0">
                          <a:solidFill>
                            <a:srgbClr val="464748"/>
                          </a:solidFill>
                        </a:rPr>
                        <a:t>-  Being treated as an individual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sz="1200" dirty="0" smtClean="0">
                          <a:solidFill>
                            <a:srgbClr val="464748"/>
                          </a:solidFill>
                        </a:rPr>
                        <a:t>-  Feeling valued and Fairly treated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sz="1200" dirty="0" smtClean="0">
                          <a:solidFill>
                            <a:srgbClr val="464749"/>
                          </a:solidFill>
                        </a:rPr>
                        <a:t>- Feeling</a:t>
                      </a:r>
                      <a:r>
                        <a:rPr lang="en-US" sz="1200" baseline="0" dirty="0" smtClean="0">
                          <a:solidFill>
                            <a:srgbClr val="464749"/>
                          </a:solidFill>
                        </a:rPr>
                        <a:t> enabled</a:t>
                      </a:r>
                      <a:endParaRPr lang="en-US" sz="1200" dirty="0" smtClean="0">
                        <a:solidFill>
                          <a:srgbClr val="46474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464749"/>
                          </a:solidFill>
                        </a:rPr>
                        <a:t>- Well</a:t>
                      </a:r>
                      <a:r>
                        <a:rPr lang="en-US" sz="1200" baseline="0" dirty="0" smtClean="0">
                          <a:solidFill>
                            <a:srgbClr val="464749"/>
                          </a:solidFill>
                        </a:rPr>
                        <a:t> being</a:t>
                      </a:r>
                      <a:endParaRPr lang="en-US" sz="1200" dirty="0" smtClean="0">
                        <a:solidFill>
                          <a:srgbClr val="46474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034963"/>
              </p:ext>
            </p:extLst>
          </p:nvPr>
        </p:nvGraphicFramePr>
        <p:xfrm>
          <a:off x="304800" y="3687369"/>
          <a:ext cx="8534400" cy="194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832"/>
                <a:gridCol w="2664296"/>
                <a:gridCol w="1368152"/>
                <a:gridCol w="3547120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How Engaged are your people?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01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Your Assessment 5=High -1=Low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How</a:t>
                      </a:r>
                      <a:r>
                        <a:rPr lang="en-US" sz="1400" baseline="0" dirty="0" smtClean="0"/>
                        <a:t> could the score be improved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7084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Voice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sz="1200" dirty="0" smtClean="0"/>
                        <a:t>-  Being informed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sz="1200" dirty="0" smtClean="0"/>
                        <a:t>-  Being heard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sz="1200" dirty="0" smtClean="0"/>
                        <a:t>-  Being</a:t>
                      </a:r>
                      <a:r>
                        <a:rPr lang="en-US" sz="1200" baseline="0" dirty="0" smtClean="0"/>
                        <a:t> involved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144016" y="300728"/>
            <a:ext cx="954832" cy="61075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solidFill>
                  <a:srgbClr val="464748"/>
                </a:solidFill>
              </a:rPr>
              <a:t>Have People fully Engaged</a:t>
            </a:r>
            <a:endParaRPr lang="en-US" sz="1050" dirty="0">
              <a:solidFill>
                <a:srgbClr val="4647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60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A Great Place to Work – </a:t>
            </a:r>
            <a:r>
              <a:rPr lang="en-GB" sz="1800" dirty="0" smtClean="0"/>
              <a:t>Engaged People</a:t>
            </a:r>
            <a:endParaRPr lang="en-US" sz="1800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00034" y="1214422"/>
            <a:ext cx="8225714" cy="4978212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46474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 smtClean="0">
                <a:solidFill>
                  <a:srgbClr val="464749"/>
                </a:solidFill>
                <a:latin typeface="+mn-lt"/>
              </a:rPr>
              <a:t>Transwarp</a:t>
            </a:r>
            <a:r>
              <a:rPr kumimoji="0" lang="en-US" sz="2000" i="0" u="none" strike="noStrike" kern="0" cap="none" spc="0" normalizeH="0" baseline="0" noProof="0" dirty="0" smtClean="0">
                <a:ln>
                  <a:noFill/>
                </a:ln>
                <a:solidFill>
                  <a:srgbClr val="464749"/>
                </a:solidFill>
                <a:effectLst/>
                <a:uLnTx/>
                <a:uFillTx/>
                <a:latin typeface="+mn-lt"/>
              </a:rPr>
              <a:t> managers should create the right environment</a:t>
            </a: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46474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lvl="3" indent="-45720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464749"/>
                </a:solidFill>
                <a:effectLst/>
                <a:uLnTx/>
                <a:uFillTx/>
                <a:latin typeface="+mn-lt"/>
              </a:rPr>
              <a:t>Be available, walk around</a:t>
            </a:r>
          </a:p>
          <a:p>
            <a:pPr marL="1828800" lvl="3" indent="-45720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kern="0" dirty="0" smtClean="0">
                <a:solidFill>
                  <a:srgbClr val="464749"/>
                </a:solidFill>
                <a:latin typeface="+mn-lt"/>
              </a:rPr>
              <a:t>Show interest</a:t>
            </a: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rgbClr val="464749"/>
              </a:solidFill>
              <a:effectLst/>
              <a:uLnTx/>
              <a:uFillTx/>
              <a:latin typeface="+mn-lt"/>
            </a:endParaRPr>
          </a:p>
          <a:p>
            <a:pPr marL="1828800" lvl="3" indent="-45720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464749"/>
                </a:solidFill>
                <a:effectLst/>
                <a:uLnTx/>
                <a:uFillTx/>
                <a:latin typeface="+mn-lt"/>
              </a:rPr>
              <a:t>Pass on Information</a:t>
            </a:r>
          </a:p>
          <a:p>
            <a:pPr marL="1828800" lvl="3" indent="-45720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464749"/>
                </a:solidFill>
                <a:effectLst/>
                <a:uLnTx/>
                <a:uFillTx/>
                <a:latin typeface="+mn-lt"/>
              </a:rPr>
              <a:t>Ask and answer questions</a:t>
            </a:r>
          </a:p>
          <a:p>
            <a:pPr marL="1828800" lvl="3" indent="-45720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464749"/>
                </a:solidFill>
                <a:effectLst/>
                <a:uLnTx/>
                <a:uFillTx/>
                <a:latin typeface="+mn-lt"/>
              </a:rPr>
              <a:t>Reinforce values</a:t>
            </a:r>
          </a:p>
          <a:p>
            <a:pPr marL="1828800" lvl="3" indent="-45720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464749"/>
                </a:solidFill>
                <a:effectLst/>
                <a:uLnTx/>
                <a:uFillTx/>
                <a:latin typeface="+mn-lt"/>
              </a:rPr>
              <a:t>Give and receive feedback</a:t>
            </a:r>
          </a:p>
          <a:p>
            <a:pPr marL="1828800" lvl="3" indent="-45720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464749"/>
                </a:solidFill>
                <a:effectLst/>
                <a:uLnTx/>
                <a:uFillTx/>
                <a:latin typeface="+mn-lt"/>
              </a:rPr>
              <a:t>Catch people doing something RIGHT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4016" y="300728"/>
            <a:ext cx="954832" cy="61075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solidFill>
                  <a:srgbClr val="464748"/>
                </a:solidFill>
              </a:rPr>
              <a:t>Have People fully Engaged</a:t>
            </a:r>
            <a:endParaRPr lang="en-US" sz="1050" dirty="0">
              <a:solidFill>
                <a:srgbClr val="4647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1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Leading in the Transwarp Style – Chasing Perfection</a:t>
            </a:r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852936"/>
            <a:ext cx="7992888" cy="100796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GB" sz="1100" dirty="0" smtClean="0">
              <a:solidFill>
                <a:srgbClr val="464749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GB" dirty="0" smtClean="0">
                <a:solidFill>
                  <a:srgbClr val="464749"/>
                </a:solidFill>
                <a:latin typeface="+mn-lt"/>
              </a:rPr>
              <a:t>2. The </a:t>
            </a:r>
            <a:r>
              <a:rPr lang="en-GB" dirty="0">
                <a:solidFill>
                  <a:srgbClr val="464749"/>
                </a:solidFill>
                <a:latin typeface="+mn-lt"/>
              </a:rPr>
              <a:t>Transwarp Leader – Chasing Perfection and Achieving Excellence</a:t>
            </a:r>
          </a:p>
          <a:p>
            <a:pPr algn="ctr"/>
            <a:endParaRPr lang="en-US" sz="1600" dirty="0">
              <a:latin typeface="+mn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755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58914"/>
            <a:ext cx="8534400" cy="715962"/>
          </a:xfrm>
        </p:spPr>
        <p:txBody>
          <a:bodyPr/>
          <a:lstStyle/>
          <a:p>
            <a:r>
              <a:rPr lang="en-GB" sz="1800" dirty="0"/>
              <a:t>A Great Place to Work – </a:t>
            </a:r>
            <a:r>
              <a:rPr lang="en-GB" sz="1800" dirty="0" smtClean="0"/>
              <a:t>Developing </a:t>
            </a:r>
            <a:r>
              <a:rPr lang="en-GB" sz="1800" dirty="0"/>
              <a:t>People</a:t>
            </a:r>
            <a:endParaRPr lang="en-US" sz="1800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grpSp>
        <p:nvGrpSpPr>
          <p:cNvPr id="6" name="Group 14"/>
          <p:cNvGrpSpPr>
            <a:grpSpLocks/>
          </p:cNvGrpSpPr>
          <p:nvPr/>
        </p:nvGrpSpPr>
        <p:grpSpPr bwMode="auto">
          <a:xfrm>
            <a:off x="2123728" y="2204864"/>
            <a:ext cx="4623792" cy="2332856"/>
            <a:chOff x="1152" y="1008"/>
            <a:chExt cx="4032" cy="2304"/>
          </a:xfrm>
        </p:grpSpPr>
        <p:sp>
          <p:nvSpPr>
            <p:cNvPr id="7" name="Line 5"/>
            <p:cNvSpPr>
              <a:spLocks noChangeShapeType="1"/>
            </p:cNvSpPr>
            <p:nvPr/>
          </p:nvSpPr>
          <p:spPr bwMode="auto">
            <a:xfrm>
              <a:off x="1152" y="1008"/>
              <a:ext cx="0" cy="23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Line 6"/>
            <p:cNvSpPr>
              <a:spLocks noChangeShapeType="1"/>
            </p:cNvSpPr>
            <p:nvPr/>
          </p:nvSpPr>
          <p:spPr bwMode="auto">
            <a:xfrm rot="5400000">
              <a:off x="2856" y="1608"/>
              <a:ext cx="0" cy="34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" name="Line 7"/>
            <p:cNvSpPr>
              <a:spLocks noChangeShapeType="1"/>
            </p:cNvSpPr>
            <p:nvPr/>
          </p:nvSpPr>
          <p:spPr bwMode="auto">
            <a:xfrm flipV="1">
              <a:off x="1392" y="1920"/>
              <a:ext cx="2832" cy="1008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 flipV="1">
              <a:off x="1488" y="2016"/>
              <a:ext cx="2832" cy="1008"/>
            </a:xfrm>
            <a:prstGeom prst="line">
              <a:avLst/>
            </a:prstGeom>
            <a:noFill/>
            <a:ln w="76200">
              <a:solidFill>
                <a:srgbClr val="FF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" name="AutoShape 9"/>
            <p:cNvSpPr>
              <a:spLocks noChangeArrowheads="1"/>
            </p:cNvSpPr>
            <p:nvPr/>
          </p:nvSpPr>
          <p:spPr bwMode="auto">
            <a:xfrm>
              <a:off x="2448" y="1248"/>
              <a:ext cx="1488" cy="336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400" dirty="0">
                  <a:solidFill>
                    <a:schemeClr val="bg1"/>
                  </a:solidFill>
                  <a:latin typeface="+mn-lt"/>
                </a:rPr>
                <a:t>Company Growth</a:t>
              </a:r>
            </a:p>
          </p:txBody>
        </p:sp>
        <p:sp>
          <p:nvSpPr>
            <p:cNvPr id="12" name="AutoShape 11"/>
            <p:cNvSpPr>
              <a:spLocks noChangeArrowheads="1"/>
            </p:cNvSpPr>
            <p:nvPr/>
          </p:nvSpPr>
          <p:spPr bwMode="auto">
            <a:xfrm>
              <a:off x="3696" y="2688"/>
              <a:ext cx="1488" cy="336"/>
            </a:xfrm>
            <a:prstGeom prst="roundRect">
              <a:avLst>
                <a:gd name="adj" fmla="val 16667"/>
              </a:avLst>
            </a:prstGeom>
            <a:solidFill>
              <a:srgbClr val="FF6600">
                <a:alpha val="8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400" dirty="0">
                  <a:latin typeface="+mn-lt"/>
                </a:rPr>
                <a:t>People Growth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646521" y="1282205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64749"/>
                </a:solidFill>
                <a:latin typeface="+mn-lt"/>
              </a:rPr>
              <a:t>If the people do not grow the company cannot grow</a:t>
            </a:r>
            <a:endParaRPr lang="en-US" dirty="0">
              <a:solidFill>
                <a:srgbClr val="464749"/>
              </a:solidFill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43608" y="5013176"/>
            <a:ext cx="68407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464749"/>
                </a:solidFill>
                <a:latin typeface="+mn-lt"/>
              </a:rPr>
              <a:t>Every manager has the responsibility to develop their people.</a:t>
            </a:r>
          </a:p>
          <a:p>
            <a:pPr algn="ctr"/>
            <a:endParaRPr lang="en-US" dirty="0" smtClean="0">
              <a:solidFill>
                <a:srgbClr val="464749"/>
              </a:solidFill>
              <a:latin typeface="+mn-lt"/>
            </a:endParaRPr>
          </a:p>
          <a:p>
            <a:pPr algn="ctr"/>
            <a:r>
              <a:rPr lang="en-US" altLang="en-US" dirty="0">
                <a:solidFill>
                  <a:srgbClr val="464749"/>
                </a:solidFill>
                <a:latin typeface="+mn-lt"/>
              </a:rPr>
              <a:t>Because the future and the requirements of the future are  unknown quantities.</a:t>
            </a:r>
          </a:p>
          <a:p>
            <a:pPr algn="ctr"/>
            <a:endParaRPr lang="en-US" dirty="0">
              <a:solidFill>
                <a:srgbClr val="464749"/>
              </a:solidFill>
              <a:latin typeface="+mn-l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44016" y="260307"/>
            <a:ext cx="954832" cy="71317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 smtClean="0">
                <a:solidFill>
                  <a:srgbClr val="464748"/>
                </a:solidFill>
              </a:rPr>
              <a:t>Develop People and the organization</a:t>
            </a:r>
            <a:endParaRPr lang="en-US" sz="1000" dirty="0">
              <a:solidFill>
                <a:srgbClr val="4647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60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A Great Place to Work – </a:t>
            </a:r>
            <a:r>
              <a:rPr lang="en-GB" sz="1800" dirty="0" smtClean="0"/>
              <a:t>Developing </a:t>
            </a:r>
            <a:r>
              <a:rPr lang="en-GB" sz="1800" dirty="0"/>
              <a:t>People</a:t>
            </a:r>
            <a:endParaRPr lang="en-US" sz="1800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4800" y="1697020"/>
            <a:ext cx="1962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464749"/>
                </a:solidFill>
                <a:latin typeface="+mn-lt"/>
              </a:rPr>
              <a:t>Group Exercise</a:t>
            </a:r>
            <a:endParaRPr lang="en-US" dirty="0">
              <a:solidFill>
                <a:srgbClr val="464749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5331" y="2859835"/>
            <a:ext cx="770485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64749"/>
                </a:solidFill>
                <a:latin typeface="+mn-lt"/>
              </a:rPr>
              <a:t>In Groups think about how Transwarp will develop over the next 2 years.</a:t>
            </a:r>
          </a:p>
          <a:p>
            <a:endParaRPr lang="en-US" dirty="0">
              <a:solidFill>
                <a:srgbClr val="464749"/>
              </a:solidFill>
              <a:latin typeface="+mn-lt"/>
            </a:endParaRPr>
          </a:p>
          <a:p>
            <a:pPr marL="342900" indent="-342900">
              <a:buFont typeface="+mj-lt"/>
              <a:buAutoNum type="alphaLcParenR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What will be the skills and experience that will be needed that are different from today?</a:t>
            </a:r>
          </a:p>
          <a:p>
            <a:endParaRPr lang="en-US" sz="1600" dirty="0" smtClean="0">
              <a:solidFill>
                <a:srgbClr val="464749"/>
              </a:solidFill>
              <a:latin typeface="+mn-lt"/>
            </a:endParaRPr>
          </a:p>
          <a:p>
            <a:pPr marL="342900" indent="-342900">
              <a:buFont typeface="+mj-lt"/>
              <a:buAutoNum type="alphaLcParenR" startAt="2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Where will this skill and experience come from?</a:t>
            </a:r>
            <a:endParaRPr lang="en-US" sz="1600" dirty="0">
              <a:solidFill>
                <a:srgbClr val="464749"/>
              </a:solidFill>
              <a:latin typeface="+mn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44016" y="260307"/>
            <a:ext cx="954832" cy="71317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 smtClean="0">
                <a:solidFill>
                  <a:srgbClr val="464748"/>
                </a:solidFill>
              </a:rPr>
              <a:t>Develop People and the organization</a:t>
            </a:r>
            <a:endParaRPr lang="en-US" sz="1000" dirty="0">
              <a:solidFill>
                <a:srgbClr val="4647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01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A Great Place to Work – </a:t>
            </a:r>
            <a:r>
              <a:rPr lang="en-GB" sz="1800" dirty="0" smtClean="0"/>
              <a:t>Developing </a:t>
            </a:r>
            <a:r>
              <a:rPr lang="en-GB" sz="1800" dirty="0"/>
              <a:t>People</a:t>
            </a:r>
            <a:endParaRPr lang="en-US" sz="1800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1835696" y="1628800"/>
            <a:ext cx="6696744" cy="452596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64749"/>
                </a:solidFill>
                <a:latin typeface="+mn-lt"/>
                <a:ea typeface="+mn-ea"/>
                <a:cs typeface="+mn-cs"/>
              </a:defRPr>
            </a:lvl1pPr>
            <a:lvl2pPr marL="460375" indent="-287338" algn="l" rtl="0" eaLnBrk="1" fontAlgn="base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AF4516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64749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7D8A2E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464749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464749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464749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464749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464749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2000" kern="0" dirty="0" smtClean="0"/>
              <a:t>The Managers Role</a:t>
            </a:r>
          </a:p>
          <a:p>
            <a:endParaRPr lang="en-US" altLang="en-US" sz="2000" kern="0" dirty="0" smtClean="0"/>
          </a:p>
          <a:p>
            <a:r>
              <a:rPr lang="en-US" altLang="en-US" sz="1800" kern="0" dirty="0" smtClean="0"/>
              <a:t>Responsible for developing the potential of their people.</a:t>
            </a:r>
          </a:p>
          <a:p>
            <a:r>
              <a:rPr lang="en-US" altLang="en-US" sz="1800" kern="0" dirty="0" smtClean="0"/>
              <a:t>However cannot be responsible for an individuals development.</a:t>
            </a:r>
          </a:p>
          <a:p>
            <a:endParaRPr lang="en-US" altLang="en-US" sz="1800" kern="0" dirty="0" smtClean="0"/>
          </a:p>
          <a:p>
            <a:r>
              <a:rPr lang="en-US" altLang="en-US" sz="1800" kern="0" dirty="0" smtClean="0"/>
              <a:t>Act as</a:t>
            </a:r>
          </a:p>
          <a:p>
            <a:pPr lvl="3"/>
            <a:r>
              <a:rPr lang="en-US" altLang="en-US" kern="0" dirty="0" smtClean="0">
                <a:solidFill>
                  <a:srgbClr val="464749"/>
                </a:solidFill>
              </a:rPr>
              <a:t>Catalyst</a:t>
            </a:r>
          </a:p>
          <a:p>
            <a:pPr lvl="3"/>
            <a:r>
              <a:rPr lang="en-US" altLang="en-US" kern="0" dirty="0" smtClean="0">
                <a:solidFill>
                  <a:srgbClr val="464749"/>
                </a:solidFill>
              </a:rPr>
              <a:t>Facilitator</a:t>
            </a:r>
          </a:p>
          <a:p>
            <a:pPr lvl="3"/>
            <a:r>
              <a:rPr lang="en-US" altLang="en-US" kern="0" dirty="0" smtClean="0">
                <a:solidFill>
                  <a:srgbClr val="464749"/>
                </a:solidFill>
              </a:rPr>
              <a:t>Advisor</a:t>
            </a:r>
          </a:p>
          <a:p>
            <a:pPr lvl="3"/>
            <a:r>
              <a:rPr lang="en-US" altLang="en-US" kern="0" dirty="0" smtClean="0">
                <a:solidFill>
                  <a:srgbClr val="464749"/>
                </a:solidFill>
              </a:rPr>
              <a:t>Coach</a:t>
            </a:r>
            <a:endParaRPr lang="en-US" altLang="en-US" kern="0" dirty="0">
              <a:solidFill>
                <a:srgbClr val="464749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44016" y="260307"/>
            <a:ext cx="954832" cy="71317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 smtClean="0">
                <a:solidFill>
                  <a:srgbClr val="464748"/>
                </a:solidFill>
              </a:rPr>
              <a:t>Develop People and the organization</a:t>
            </a:r>
            <a:endParaRPr lang="en-US" sz="1000" dirty="0">
              <a:solidFill>
                <a:srgbClr val="4647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7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A Great Place to Work – </a:t>
            </a:r>
            <a:r>
              <a:rPr lang="en-GB" sz="1800" dirty="0" smtClean="0"/>
              <a:t>Developing </a:t>
            </a:r>
            <a:r>
              <a:rPr lang="en-GB" sz="1800" dirty="0"/>
              <a:t>People</a:t>
            </a:r>
            <a:endParaRPr lang="en-US" sz="1800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44016" y="1844824"/>
            <a:ext cx="8382000" cy="363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ctr">
              <a:spcBef>
                <a:spcPct val="50000"/>
              </a:spcBef>
            </a:pPr>
            <a:r>
              <a:rPr lang="en-US" altLang="en-US" sz="2000" dirty="0" smtClean="0">
                <a:solidFill>
                  <a:srgbClr val="464749"/>
                </a:solidFill>
                <a:latin typeface="+mn-lt"/>
              </a:rPr>
              <a:t>Employee Development </a:t>
            </a:r>
            <a:r>
              <a:rPr lang="en-US" altLang="en-US" sz="2000" dirty="0">
                <a:solidFill>
                  <a:srgbClr val="464749"/>
                </a:solidFill>
                <a:latin typeface="+mn-lt"/>
              </a:rPr>
              <a:t>Plans</a:t>
            </a:r>
          </a:p>
          <a:p>
            <a:pPr lvl="2">
              <a:spcBef>
                <a:spcPct val="50000"/>
              </a:spcBef>
              <a:buFontTx/>
              <a:buAutoNum type="arabicPeriod"/>
            </a:pPr>
            <a:r>
              <a:rPr lang="en-US" altLang="en-US" dirty="0">
                <a:solidFill>
                  <a:srgbClr val="464749"/>
                </a:solidFill>
                <a:latin typeface="+mn-lt"/>
              </a:rPr>
              <a:t>Identify what </a:t>
            </a:r>
            <a:r>
              <a:rPr lang="en-US" altLang="en-US" dirty="0" smtClean="0">
                <a:solidFill>
                  <a:srgbClr val="464749"/>
                </a:solidFill>
                <a:latin typeface="+mn-lt"/>
              </a:rPr>
              <a:t>are the employees goals.</a:t>
            </a:r>
            <a:endParaRPr lang="en-US" altLang="en-US" dirty="0">
              <a:solidFill>
                <a:srgbClr val="464749"/>
              </a:solidFill>
              <a:latin typeface="+mn-lt"/>
            </a:endParaRPr>
          </a:p>
          <a:p>
            <a:pPr lvl="2">
              <a:spcBef>
                <a:spcPct val="50000"/>
              </a:spcBef>
              <a:buFontTx/>
              <a:buAutoNum type="arabicPeriod"/>
            </a:pPr>
            <a:r>
              <a:rPr lang="en-US" altLang="en-US" dirty="0">
                <a:solidFill>
                  <a:srgbClr val="464749"/>
                </a:solidFill>
                <a:latin typeface="+mn-lt"/>
              </a:rPr>
              <a:t>Agree this is reasonable for company and employee</a:t>
            </a:r>
          </a:p>
          <a:p>
            <a:pPr lvl="2">
              <a:spcBef>
                <a:spcPct val="50000"/>
              </a:spcBef>
              <a:buFontTx/>
              <a:buAutoNum type="arabicPeriod"/>
            </a:pPr>
            <a:r>
              <a:rPr lang="en-US" altLang="en-US" dirty="0">
                <a:solidFill>
                  <a:srgbClr val="464749"/>
                </a:solidFill>
                <a:latin typeface="+mn-lt"/>
              </a:rPr>
              <a:t>Identify what skills knowledge and experience the person will need to acquire</a:t>
            </a:r>
          </a:p>
          <a:p>
            <a:pPr lvl="2">
              <a:spcBef>
                <a:spcPct val="50000"/>
              </a:spcBef>
              <a:buFontTx/>
              <a:buAutoNum type="arabicPeriod"/>
            </a:pPr>
            <a:r>
              <a:rPr lang="en-US" altLang="en-US" dirty="0" smtClean="0">
                <a:solidFill>
                  <a:srgbClr val="464749"/>
                </a:solidFill>
                <a:latin typeface="+mn-lt"/>
              </a:rPr>
              <a:t>Develop plan to identify sources </a:t>
            </a:r>
            <a:r>
              <a:rPr lang="en-US" altLang="en-US" dirty="0">
                <a:solidFill>
                  <a:srgbClr val="464749"/>
                </a:solidFill>
                <a:latin typeface="+mn-lt"/>
              </a:rPr>
              <a:t>of </a:t>
            </a:r>
            <a:r>
              <a:rPr lang="en-US" altLang="en-US" dirty="0" smtClean="0">
                <a:solidFill>
                  <a:srgbClr val="464749"/>
                </a:solidFill>
                <a:latin typeface="+mn-lt"/>
              </a:rPr>
              <a:t>development and learning</a:t>
            </a:r>
            <a:endParaRPr lang="en-US" altLang="en-US" dirty="0">
              <a:solidFill>
                <a:srgbClr val="464749"/>
              </a:solidFill>
              <a:latin typeface="+mn-lt"/>
            </a:endParaRPr>
          </a:p>
          <a:p>
            <a:pPr lvl="2">
              <a:spcBef>
                <a:spcPct val="50000"/>
              </a:spcBef>
              <a:buFontTx/>
              <a:buAutoNum type="arabicPeriod"/>
            </a:pPr>
            <a:r>
              <a:rPr lang="en-US" altLang="en-US" dirty="0" smtClean="0">
                <a:solidFill>
                  <a:srgbClr val="464749"/>
                </a:solidFill>
                <a:latin typeface="+mn-lt"/>
              </a:rPr>
              <a:t>Implement and Review plan</a:t>
            </a:r>
            <a:endParaRPr lang="en-US" altLang="en-US" dirty="0">
              <a:solidFill>
                <a:srgbClr val="464749"/>
              </a:solidFill>
              <a:latin typeface="+mn-lt"/>
            </a:endParaRPr>
          </a:p>
          <a:p>
            <a:pPr marL="914400" lvl="2" indent="0">
              <a:spcBef>
                <a:spcPct val="50000"/>
              </a:spcBef>
            </a:pPr>
            <a:endParaRPr lang="en-US" altLang="en-US" dirty="0">
              <a:solidFill>
                <a:srgbClr val="464749"/>
              </a:solidFill>
              <a:latin typeface="+mn-lt"/>
            </a:endParaRPr>
          </a:p>
          <a:p>
            <a:pPr lvl="2">
              <a:spcBef>
                <a:spcPct val="50000"/>
              </a:spcBef>
              <a:buFontTx/>
              <a:buAutoNum type="arabicPeriod"/>
            </a:pPr>
            <a:endParaRPr lang="en-US" altLang="en-US" sz="2000" dirty="0"/>
          </a:p>
        </p:txBody>
      </p:sp>
      <p:sp>
        <p:nvSpPr>
          <p:cNvPr id="7" name="Rounded Rectangle 6"/>
          <p:cNvSpPr/>
          <p:nvPr/>
        </p:nvSpPr>
        <p:spPr>
          <a:xfrm>
            <a:off x="144016" y="260307"/>
            <a:ext cx="954832" cy="71317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 smtClean="0">
                <a:solidFill>
                  <a:srgbClr val="464748"/>
                </a:solidFill>
              </a:rPr>
              <a:t>Develop People and the organization</a:t>
            </a:r>
            <a:endParaRPr lang="en-US" sz="1000" dirty="0">
              <a:solidFill>
                <a:srgbClr val="4647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65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A Great Place to Work – </a:t>
            </a:r>
            <a:r>
              <a:rPr lang="en-GB" sz="1800" dirty="0" smtClean="0"/>
              <a:t>Developing </a:t>
            </a:r>
            <a:r>
              <a:rPr lang="en-GB" sz="1800" dirty="0"/>
              <a:t>People</a:t>
            </a:r>
            <a:endParaRPr lang="en-US" sz="1800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942728" y="1555919"/>
            <a:ext cx="5258544" cy="417916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64749"/>
                </a:solidFill>
                <a:latin typeface="+mn-lt"/>
                <a:ea typeface="+mn-ea"/>
                <a:cs typeface="+mn-cs"/>
              </a:defRPr>
            </a:lvl1pPr>
            <a:lvl2pPr marL="460375" indent="-287338" algn="l" rtl="0" eaLnBrk="1" fontAlgn="base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AF4516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64749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7D8A2E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464749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464749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464749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464749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464749"/>
                </a:solidFill>
                <a:latin typeface="Arial" charset="0"/>
              </a:defRPr>
            </a:lvl9pPr>
          </a:lstStyle>
          <a:p>
            <a:pPr marL="457200" lvl="1" indent="0">
              <a:lnSpc>
                <a:spcPct val="170000"/>
              </a:lnSpc>
              <a:buNone/>
            </a:pPr>
            <a:r>
              <a:rPr lang="en-US" altLang="en-US" sz="2000" kern="0" dirty="0" smtClean="0">
                <a:solidFill>
                  <a:srgbClr val="464749"/>
                </a:solidFill>
              </a:rPr>
              <a:t>What are the employees goals?</a:t>
            </a:r>
          </a:p>
          <a:p>
            <a:pPr marL="1428750" lvl="2" indent="-514350">
              <a:lnSpc>
                <a:spcPct val="170000"/>
              </a:lnSpc>
              <a:buFont typeface="+mj-lt"/>
              <a:buAutoNum type="romanLcPeriod"/>
            </a:pPr>
            <a:r>
              <a:rPr lang="en-US" altLang="en-US" sz="1800" kern="0" dirty="0" smtClean="0"/>
              <a:t>What would they like to be doing</a:t>
            </a:r>
          </a:p>
          <a:p>
            <a:pPr marL="1752600" lvl="3" indent="-381000">
              <a:lnSpc>
                <a:spcPct val="110000"/>
              </a:lnSpc>
              <a:buFont typeface="+mj-lt"/>
              <a:buAutoNum type="alphaLcParenR"/>
            </a:pPr>
            <a:r>
              <a:rPr lang="en-US" altLang="en-US" sz="1600" kern="0" dirty="0" smtClean="0">
                <a:solidFill>
                  <a:srgbClr val="464749"/>
                </a:solidFill>
              </a:rPr>
              <a:t>Activities</a:t>
            </a:r>
          </a:p>
          <a:p>
            <a:pPr marL="1752600" lvl="3" indent="-381000">
              <a:lnSpc>
                <a:spcPct val="110000"/>
              </a:lnSpc>
              <a:buFont typeface="+mj-lt"/>
              <a:buAutoNum type="alphaLcParenR"/>
            </a:pPr>
            <a:r>
              <a:rPr lang="en-US" altLang="en-US" sz="1600" kern="0" dirty="0" smtClean="0">
                <a:solidFill>
                  <a:srgbClr val="464749"/>
                </a:solidFill>
              </a:rPr>
              <a:t>Roles</a:t>
            </a:r>
          </a:p>
          <a:p>
            <a:pPr marL="1752600" lvl="3" indent="-381000">
              <a:lnSpc>
                <a:spcPct val="110000"/>
              </a:lnSpc>
              <a:buFont typeface="+mj-lt"/>
              <a:buAutoNum type="alphaLcParenR"/>
            </a:pPr>
            <a:r>
              <a:rPr lang="en-US" altLang="en-US" sz="1600" kern="0" dirty="0" smtClean="0">
                <a:solidFill>
                  <a:srgbClr val="464749"/>
                </a:solidFill>
              </a:rPr>
              <a:t>How they spend their time</a:t>
            </a:r>
          </a:p>
          <a:p>
            <a:pPr marL="1295400" lvl="2" indent="-381000">
              <a:lnSpc>
                <a:spcPct val="170000"/>
              </a:lnSpc>
              <a:buFontTx/>
              <a:buAutoNum type="romanLcPeriod"/>
            </a:pPr>
            <a:r>
              <a:rPr lang="en-US" altLang="en-US" sz="1800" kern="0" dirty="0" smtClean="0"/>
              <a:t>Where would they like to be </a:t>
            </a:r>
          </a:p>
          <a:p>
            <a:pPr marL="1295400" lvl="2" indent="-381000">
              <a:lnSpc>
                <a:spcPct val="170000"/>
              </a:lnSpc>
              <a:buFontTx/>
              <a:buAutoNum type="romanLcPeriod"/>
            </a:pPr>
            <a:r>
              <a:rPr lang="en-US" altLang="en-US" sz="1800" kern="0" dirty="0" smtClean="0"/>
              <a:t>Short Medium and Long term</a:t>
            </a:r>
          </a:p>
          <a:p>
            <a:pPr marL="1295400" lvl="2" indent="-381000">
              <a:lnSpc>
                <a:spcPct val="170000"/>
              </a:lnSpc>
              <a:buFontTx/>
              <a:buAutoNum type="romanLcPeriod"/>
            </a:pPr>
            <a:r>
              <a:rPr lang="en-US" altLang="en-US" sz="1800" kern="0" dirty="0" smtClean="0"/>
              <a:t>Are they aligned with the company?</a:t>
            </a:r>
          </a:p>
          <a:p>
            <a:pPr marL="1295400" lvl="2" indent="-381000">
              <a:lnSpc>
                <a:spcPct val="170000"/>
              </a:lnSpc>
              <a:buFontTx/>
              <a:buAutoNum type="romanLcPeriod"/>
            </a:pPr>
            <a:r>
              <a:rPr lang="en-US" altLang="en-US" sz="1800" kern="0" dirty="0" smtClean="0"/>
              <a:t>How realistic are the goals?</a:t>
            </a:r>
            <a:endParaRPr lang="en-US" altLang="en-US" sz="1800" kern="0" dirty="0"/>
          </a:p>
        </p:txBody>
      </p:sp>
      <p:sp>
        <p:nvSpPr>
          <p:cNvPr id="7" name="Rounded Rectangle 6"/>
          <p:cNvSpPr/>
          <p:nvPr/>
        </p:nvSpPr>
        <p:spPr>
          <a:xfrm>
            <a:off x="144016" y="260307"/>
            <a:ext cx="954832" cy="71317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 smtClean="0">
                <a:solidFill>
                  <a:srgbClr val="464748"/>
                </a:solidFill>
              </a:rPr>
              <a:t>Develop People and the organization</a:t>
            </a:r>
            <a:endParaRPr lang="en-US" sz="1000" dirty="0">
              <a:solidFill>
                <a:srgbClr val="4647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57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423519"/>
            <a:ext cx="1943070" cy="14554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A Great Place to Work – </a:t>
            </a:r>
            <a:r>
              <a:rPr lang="en-GB" sz="1800" dirty="0" smtClean="0"/>
              <a:t>Developing </a:t>
            </a:r>
            <a:r>
              <a:rPr lang="en-GB" sz="1800" dirty="0"/>
              <a:t>People</a:t>
            </a:r>
            <a:endParaRPr lang="en-US" sz="1800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28600" y="1600200"/>
            <a:ext cx="8686800" cy="452596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64749"/>
                </a:solidFill>
                <a:latin typeface="+mn-lt"/>
                <a:ea typeface="+mn-ea"/>
                <a:cs typeface="+mn-cs"/>
              </a:defRPr>
            </a:lvl1pPr>
            <a:lvl2pPr marL="460375" indent="-287338" algn="l" rtl="0" eaLnBrk="1" fontAlgn="base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AF4516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64749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7D8A2E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464749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464749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464749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464749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464749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2000" kern="0" dirty="0" smtClean="0"/>
              <a:t>Many People find it hard to determine their Goals</a:t>
            </a:r>
          </a:p>
          <a:p>
            <a:pPr algn="ctr"/>
            <a:endParaRPr lang="en-US" altLang="en-US" sz="3200" kern="0" dirty="0" smtClean="0"/>
          </a:p>
          <a:p>
            <a:pPr marL="2800350" lvl="5" indent="-285750">
              <a:buFont typeface="Arial" panose="020B0604020202020204" pitchFamily="34" charset="0"/>
              <a:buChar char="•"/>
            </a:pPr>
            <a:r>
              <a:rPr lang="en-US" altLang="en-US" sz="1800" kern="0" dirty="0" smtClean="0">
                <a:latin typeface="+mn-lt"/>
              </a:rPr>
              <a:t>Lack confidence</a:t>
            </a:r>
          </a:p>
          <a:p>
            <a:pPr marL="2800350" lvl="5" indent="-285750">
              <a:buFont typeface="Arial" panose="020B0604020202020204" pitchFamily="34" charset="0"/>
              <a:buChar char="•"/>
            </a:pPr>
            <a:r>
              <a:rPr lang="en-US" altLang="en-US" sz="1800" kern="0" dirty="0" smtClean="0">
                <a:latin typeface="+mn-lt"/>
              </a:rPr>
              <a:t>Do “what’s right” or “what’s expected”</a:t>
            </a:r>
          </a:p>
          <a:p>
            <a:pPr marL="2800350" lvl="5" indent="-285750">
              <a:buFont typeface="Arial" panose="020B0604020202020204" pitchFamily="34" charset="0"/>
              <a:buChar char="•"/>
            </a:pPr>
            <a:r>
              <a:rPr lang="en-US" altLang="en-US" sz="1800" kern="0" dirty="0" smtClean="0">
                <a:latin typeface="+mn-lt"/>
              </a:rPr>
              <a:t>Challenge the boss</a:t>
            </a:r>
          </a:p>
          <a:p>
            <a:pPr marL="2800350" lvl="5" indent="-285750">
              <a:buFont typeface="Arial" panose="020B0604020202020204" pitchFamily="34" charset="0"/>
              <a:buChar char="•"/>
            </a:pPr>
            <a:r>
              <a:rPr lang="en-US" altLang="en-US" sz="1800" kern="0" dirty="0" smtClean="0">
                <a:latin typeface="+mn-lt"/>
              </a:rPr>
              <a:t>Accept unhappiness</a:t>
            </a:r>
            <a:endParaRPr lang="en-US" altLang="en-US" sz="1800" kern="0" dirty="0">
              <a:latin typeface="+mn-lt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04800" y="4389422"/>
            <a:ext cx="8229600" cy="172819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64749"/>
                </a:solidFill>
                <a:latin typeface="+mn-lt"/>
                <a:ea typeface="+mn-ea"/>
                <a:cs typeface="+mn-cs"/>
              </a:defRPr>
            </a:lvl1pPr>
            <a:lvl2pPr marL="460375" indent="-287338" algn="l" rtl="0" eaLnBrk="1" fontAlgn="base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AF4516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64749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7D8A2E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464749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464749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464749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464749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464749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2000" kern="0" dirty="0" smtClean="0"/>
              <a:t>The Strengths and Weaknesses Dilemma</a:t>
            </a:r>
          </a:p>
          <a:p>
            <a:pPr algn="ctr"/>
            <a:endParaRPr lang="en-US" altLang="en-US" sz="1800" kern="0" dirty="0" smtClean="0"/>
          </a:p>
          <a:p>
            <a:pPr lvl="4"/>
            <a:r>
              <a:rPr lang="en-US" altLang="en-US" sz="1800" kern="0" dirty="0" smtClean="0">
                <a:latin typeface="+mn-lt"/>
              </a:rPr>
              <a:t>Do you build on your strengths</a:t>
            </a:r>
          </a:p>
          <a:p>
            <a:pPr lvl="4">
              <a:buFontTx/>
              <a:buNone/>
            </a:pPr>
            <a:r>
              <a:rPr lang="en-US" altLang="en-US" sz="1800" kern="0" dirty="0" smtClean="0">
                <a:latin typeface="+mn-lt"/>
              </a:rPr>
              <a:t>                         or</a:t>
            </a:r>
          </a:p>
          <a:p>
            <a:pPr lvl="4"/>
            <a:r>
              <a:rPr lang="en-US" altLang="en-US" sz="1800" kern="0" dirty="0" smtClean="0">
                <a:latin typeface="+mn-lt"/>
              </a:rPr>
              <a:t>Strengthen your weaknesses</a:t>
            </a:r>
            <a:endParaRPr lang="en-US" altLang="en-US" sz="1800" kern="0" dirty="0">
              <a:latin typeface="+mn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44016" y="260307"/>
            <a:ext cx="954832" cy="71317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 smtClean="0">
                <a:solidFill>
                  <a:srgbClr val="464748"/>
                </a:solidFill>
              </a:rPr>
              <a:t>Develop People and the organization</a:t>
            </a:r>
            <a:endParaRPr lang="en-US" sz="1000" dirty="0">
              <a:solidFill>
                <a:srgbClr val="4647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75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A Great Place to Work – </a:t>
            </a:r>
            <a:r>
              <a:rPr lang="en-GB" sz="1800" dirty="0" smtClean="0"/>
              <a:t>Developing </a:t>
            </a:r>
            <a:r>
              <a:rPr lang="en-GB" sz="1800" dirty="0"/>
              <a:t>People</a:t>
            </a:r>
            <a:endParaRPr lang="en-US" sz="1800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1403648" y="2027878"/>
            <a:ext cx="610242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en-US" altLang="en-US" dirty="0">
                <a:solidFill>
                  <a:srgbClr val="464749"/>
                </a:solidFill>
                <a:latin typeface="+mn-lt"/>
              </a:rPr>
              <a:t>Help people identify their goals</a:t>
            </a:r>
          </a:p>
          <a:p>
            <a:pPr algn="ctr">
              <a:buFontTx/>
              <a:buNone/>
            </a:pPr>
            <a:endParaRPr lang="en-US" altLang="en-US" dirty="0">
              <a:solidFill>
                <a:srgbClr val="464749"/>
              </a:solidFill>
              <a:latin typeface="+mn-lt"/>
            </a:endParaRPr>
          </a:p>
          <a:p>
            <a:pPr marL="5143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464749"/>
                </a:solidFill>
                <a:latin typeface="+mn-lt"/>
              </a:rPr>
              <a:t>The Manager as a facilitator</a:t>
            </a:r>
          </a:p>
          <a:p>
            <a:pPr marL="5143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464749"/>
                </a:solidFill>
                <a:latin typeface="+mn-lt"/>
              </a:rPr>
              <a:t>Help people to think, imagine and frame.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864096" y="4418885"/>
            <a:ext cx="7253808" cy="8617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88925" indent="-2889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 dirty="0">
                <a:solidFill>
                  <a:srgbClr val="464749"/>
                </a:solidFill>
                <a:latin typeface="+mn-lt"/>
              </a:rPr>
              <a:t>“ You either do what you like or you do what you know; if you are lucky you are able to like what you know</a:t>
            </a:r>
            <a:r>
              <a:rPr lang="en-US" altLang="en-US" sz="1600" dirty="0" smtClean="0">
                <a:solidFill>
                  <a:srgbClr val="464749"/>
                </a:solidFill>
                <a:latin typeface="+mn-lt"/>
              </a:rPr>
              <a:t>”</a:t>
            </a:r>
          </a:p>
          <a:p>
            <a:pPr algn="r">
              <a:spcBef>
                <a:spcPct val="50000"/>
              </a:spcBef>
            </a:pPr>
            <a:r>
              <a:rPr lang="en-US" altLang="en-US" sz="1200" dirty="0" smtClean="0">
                <a:solidFill>
                  <a:srgbClr val="464749"/>
                </a:solidFill>
                <a:latin typeface="+mn-lt"/>
              </a:rPr>
              <a:t>French Philosopher</a:t>
            </a:r>
            <a:endParaRPr lang="en-US" altLang="en-US" sz="1200" dirty="0">
              <a:solidFill>
                <a:srgbClr val="464749"/>
              </a:solidFill>
              <a:latin typeface="+mn-lt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44016" y="260307"/>
            <a:ext cx="954832" cy="71317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 smtClean="0">
                <a:solidFill>
                  <a:srgbClr val="464748"/>
                </a:solidFill>
              </a:rPr>
              <a:t>Develop People and the organization</a:t>
            </a:r>
            <a:endParaRPr lang="en-US" sz="1000" dirty="0">
              <a:solidFill>
                <a:srgbClr val="4647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53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A Great Place to Work – </a:t>
            </a:r>
            <a:r>
              <a:rPr lang="en-GB" sz="1800" dirty="0" smtClean="0"/>
              <a:t>Developing </a:t>
            </a:r>
            <a:r>
              <a:rPr lang="en-GB" sz="1800" dirty="0"/>
              <a:t>People</a:t>
            </a:r>
            <a:endParaRPr lang="en-US" sz="1800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259632" y="1295034"/>
            <a:ext cx="7435552" cy="4420344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64749"/>
                </a:solidFill>
                <a:latin typeface="+mn-lt"/>
                <a:ea typeface="+mn-ea"/>
                <a:cs typeface="+mn-cs"/>
              </a:defRPr>
            </a:lvl1pPr>
            <a:lvl2pPr marL="460375" indent="-287338" algn="l" rtl="0" eaLnBrk="1" fontAlgn="base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AF4516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64749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7D8A2E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464749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464749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464749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464749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464749"/>
                </a:solidFill>
                <a:latin typeface="Arial" charset="0"/>
              </a:defRPr>
            </a:lvl9pPr>
          </a:lstStyle>
          <a:p>
            <a:pPr marL="457200" lvl="1" indent="0">
              <a:lnSpc>
                <a:spcPct val="170000"/>
              </a:lnSpc>
              <a:buNone/>
            </a:pPr>
            <a:endParaRPr lang="en-US" altLang="en-US" sz="1800" kern="0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16384" y="1679489"/>
            <a:ext cx="8839200" cy="3216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ctr">
              <a:spcBef>
                <a:spcPct val="50000"/>
              </a:spcBef>
            </a:pPr>
            <a:r>
              <a:rPr lang="en-US" altLang="en-US" sz="2000" dirty="0">
                <a:solidFill>
                  <a:srgbClr val="464749"/>
                </a:solidFill>
                <a:latin typeface="+mn-lt"/>
              </a:rPr>
              <a:t>Employee Development Plans</a:t>
            </a:r>
          </a:p>
          <a:p>
            <a:pPr lvl="2">
              <a:spcBef>
                <a:spcPct val="50000"/>
              </a:spcBef>
              <a:buFontTx/>
              <a:buAutoNum type="arabicPeriod"/>
            </a:pPr>
            <a:r>
              <a:rPr lang="en-US" altLang="en-US" dirty="0">
                <a:solidFill>
                  <a:srgbClr val="464749"/>
                </a:solidFill>
                <a:latin typeface="+mn-lt"/>
              </a:rPr>
              <a:t>Identify what are the employees goals.</a:t>
            </a:r>
          </a:p>
          <a:p>
            <a:pPr lvl="2">
              <a:spcBef>
                <a:spcPct val="50000"/>
              </a:spcBef>
              <a:buFontTx/>
              <a:buAutoNum type="arabicPeriod"/>
            </a:pPr>
            <a:r>
              <a:rPr lang="en-US" altLang="en-US" dirty="0">
                <a:solidFill>
                  <a:srgbClr val="464749"/>
                </a:solidFill>
                <a:latin typeface="+mn-lt"/>
              </a:rPr>
              <a:t>Agree this is reasonable for company and employee</a:t>
            </a:r>
          </a:p>
          <a:p>
            <a:pPr lvl="2">
              <a:spcBef>
                <a:spcPct val="50000"/>
              </a:spcBef>
              <a:buFontTx/>
              <a:buAutoNum type="arabicPeriod"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Identify what skills knowledge and experience the person will need to acquire</a:t>
            </a:r>
          </a:p>
          <a:p>
            <a:pPr lvl="2">
              <a:spcBef>
                <a:spcPct val="50000"/>
              </a:spcBef>
              <a:buFontTx/>
              <a:buAutoNum type="arabicPeriod"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Develop plan to identify sources of development and learning</a:t>
            </a:r>
          </a:p>
          <a:p>
            <a:pPr lvl="2">
              <a:spcBef>
                <a:spcPct val="50000"/>
              </a:spcBef>
              <a:buFontTx/>
              <a:buAutoNum type="arabicPeriod"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Implement and Review plan</a:t>
            </a:r>
          </a:p>
          <a:p>
            <a:pPr lvl="2">
              <a:spcBef>
                <a:spcPct val="50000"/>
              </a:spcBef>
              <a:buFontTx/>
              <a:buAutoNum type="arabicPeriod"/>
            </a:pPr>
            <a:endParaRPr lang="en-US" altLang="en-US" sz="2000" dirty="0">
              <a:solidFill>
                <a:srgbClr val="B2B2B2"/>
              </a:solidFill>
              <a:latin typeface="+mn-lt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44016" y="260307"/>
            <a:ext cx="954832" cy="71317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 smtClean="0">
                <a:solidFill>
                  <a:srgbClr val="464748"/>
                </a:solidFill>
              </a:rPr>
              <a:t>Develop People and the organization</a:t>
            </a:r>
            <a:endParaRPr lang="en-US" sz="1000" dirty="0">
              <a:solidFill>
                <a:srgbClr val="4647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99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A Great Place to Work – </a:t>
            </a:r>
            <a:r>
              <a:rPr lang="en-GB" sz="1800" dirty="0" smtClean="0"/>
              <a:t>Developing </a:t>
            </a:r>
            <a:r>
              <a:rPr lang="en-GB" sz="1800" dirty="0"/>
              <a:t>People</a:t>
            </a:r>
            <a:endParaRPr lang="en-US" sz="1800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-324544" y="1219200"/>
            <a:ext cx="9361040" cy="2939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ctr">
              <a:spcBef>
                <a:spcPct val="50000"/>
              </a:spcBef>
            </a:pPr>
            <a:r>
              <a:rPr lang="en-US" altLang="en-US" sz="2000" dirty="0">
                <a:solidFill>
                  <a:srgbClr val="464749"/>
                </a:solidFill>
                <a:latin typeface="+mn-lt"/>
              </a:rPr>
              <a:t>Employee Development Plans</a:t>
            </a:r>
          </a:p>
          <a:p>
            <a:pPr lvl="2">
              <a:spcBef>
                <a:spcPct val="50000"/>
              </a:spcBef>
              <a:buFontTx/>
              <a:buAutoNum type="arabicPeriod"/>
            </a:pPr>
            <a:r>
              <a:rPr lang="en-US" altLang="en-US" dirty="0">
                <a:solidFill>
                  <a:srgbClr val="464749"/>
                </a:solidFill>
                <a:latin typeface="+mn-lt"/>
              </a:rPr>
              <a:t>Identify what are the employees goals.</a:t>
            </a:r>
          </a:p>
          <a:p>
            <a:pPr lvl="2">
              <a:spcBef>
                <a:spcPct val="50000"/>
              </a:spcBef>
              <a:buFontTx/>
              <a:buAutoNum type="arabicPeriod"/>
            </a:pPr>
            <a:r>
              <a:rPr lang="en-US" altLang="en-US" dirty="0">
                <a:solidFill>
                  <a:srgbClr val="464749"/>
                </a:solidFill>
                <a:latin typeface="+mn-lt"/>
              </a:rPr>
              <a:t>Agree this is reasonable for company and employee</a:t>
            </a:r>
          </a:p>
          <a:p>
            <a:pPr lvl="2">
              <a:spcBef>
                <a:spcPct val="50000"/>
              </a:spcBef>
              <a:buFontTx/>
              <a:buAutoNum type="arabicPeriod"/>
            </a:pPr>
            <a:r>
              <a:rPr lang="en-US" altLang="en-US" dirty="0">
                <a:solidFill>
                  <a:srgbClr val="464749"/>
                </a:solidFill>
                <a:latin typeface="+mn-lt"/>
              </a:rPr>
              <a:t>Identify what skills knowledge and experience the person will need to acquire</a:t>
            </a:r>
          </a:p>
          <a:p>
            <a:pPr lvl="2">
              <a:spcBef>
                <a:spcPct val="50000"/>
              </a:spcBef>
              <a:buFontTx/>
              <a:buAutoNum type="arabicPeriod"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Develop plan to identify sources of development and learning</a:t>
            </a:r>
          </a:p>
          <a:p>
            <a:pPr lvl="2">
              <a:spcBef>
                <a:spcPct val="50000"/>
              </a:spcBef>
              <a:buFontTx/>
              <a:buAutoNum type="arabicPeriod"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Implement and Review plan</a:t>
            </a:r>
          </a:p>
          <a:p>
            <a:pPr lvl="2">
              <a:spcBef>
                <a:spcPct val="50000"/>
              </a:spcBef>
              <a:buFontTx/>
              <a:buAutoNum type="arabicPeriod"/>
            </a:pPr>
            <a:endParaRPr lang="en-US" alt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44016" y="260307"/>
            <a:ext cx="954832" cy="71317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 smtClean="0">
                <a:solidFill>
                  <a:srgbClr val="464748"/>
                </a:solidFill>
              </a:rPr>
              <a:t>Develop People and the organization</a:t>
            </a:r>
            <a:endParaRPr lang="en-US" sz="1000" dirty="0">
              <a:solidFill>
                <a:srgbClr val="4647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29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A Great Place to Work – </a:t>
            </a:r>
            <a:r>
              <a:rPr lang="en-GB" sz="1800" dirty="0" smtClean="0"/>
              <a:t>Developing </a:t>
            </a:r>
            <a:r>
              <a:rPr lang="en-GB" sz="1800" dirty="0"/>
              <a:t>People</a:t>
            </a:r>
            <a:endParaRPr lang="en-US" sz="1800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699792" y="1371707"/>
            <a:ext cx="3600400" cy="454759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64749"/>
                </a:solidFill>
                <a:latin typeface="+mn-lt"/>
                <a:ea typeface="+mn-ea"/>
                <a:cs typeface="+mn-cs"/>
              </a:defRPr>
            </a:lvl1pPr>
            <a:lvl2pPr marL="460375" indent="-287338" algn="l" rtl="0" eaLnBrk="1" fontAlgn="base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AF4516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64749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7D8A2E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464749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464749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464749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464749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464749"/>
                </a:solidFill>
                <a:latin typeface="Arial" charset="0"/>
              </a:defRPr>
            </a:lvl9pPr>
          </a:lstStyle>
          <a:p>
            <a:pPr marL="457200" indent="-457200"/>
            <a:r>
              <a:rPr lang="en-US" altLang="en-US" sz="2000" kern="0" dirty="0" smtClean="0"/>
              <a:t>Where is the person today?</a:t>
            </a:r>
          </a:p>
          <a:p>
            <a:pPr marL="457200" indent="-457200"/>
            <a:endParaRPr lang="en-US" altLang="en-US" sz="2000" kern="0" dirty="0" smtClean="0"/>
          </a:p>
          <a:p>
            <a:pPr marL="612775" lvl="1" indent="-381000">
              <a:lnSpc>
                <a:spcPct val="150000"/>
              </a:lnSpc>
              <a:buSzPct val="75000"/>
            </a:pPr>
            <a:r>
              <a:rPr lang="en-US" altLang="en-US" sz="1600" kern="0" dirty="0" smtClean="0">
                <a:solidFill>
                  <a:srgbClr val="464749"/>
                </a:solidFill>
              </a:rPr>
              <a:t>Their strengths</a:t>
            </a:r>
          </a:p>
          <a:p>
            <a:pPr marL="612775" lvl="1" indent="-381000">
              <a:lnSpc>
                <a:spcPct val="150000"/>
              </a:lnSpc>
              <a:buSzPct val="75000"/>
            </a:pPr>
            <a:r>
              <a:rPr lang="en-US" altLang="en-US" sz="1600" kern="0" dirty="0" smtClean="0">
                <a:solidFill>
                  <a:srgbClr val="464749"/>
                </a:solidFill>
              </a:rPr>
              <a:t>Their weaknesses</a:t>
            </a:r>
          </a:p>
          <a:p>
            <a:pPr marL="612775" lvl="1" indent="-381000">
              <a:lnSpc>
                <a:spcPct val="150000"/>
              </a:lnSpc>
              <a:buSzPct val="75000"/>
            </a:pPr>
            <a:r>
              <a:rPr lang="en-US" altLang="en-US" sz="1600" kern="0" dirty="0" smtClean="0">
                <a:solidFill>
                  <a:srgbClr val="464749"/>
                </a:solidFill>
              </a:rPr>
              <a:t>Track record</a:t>
            </a:r>
          </a:p>
          <a:p>
            <a:pPr marL="612775" lvl="1" indent="-381000">
              <a:lnSpc>
                <a:spcPct val="150000"/>
              </a:lnSpc>
              <a:buSzPct val="75000"/>
            </a:pPr>
            <a:r>
              <a:rPr lang="en-US" altLang="en-US" sz="1600" kern="0" dirty="0" smtClean="0">
                <a:solidFill>
                  <a:srgbClr val="464749"/>
                </a:solidFill>
              </a:rPr>
              <a:t>Things they enjoy</a:t>
            </a:r>
          </a:p>
          <a:p>
            <a:pPr marL="612775" lvl="1" indent="-381000">
              <a:lnSpc>
                <a:spcPct val="150000"/>
              </a:lnSpc>
              <a:buSzPct val="75000"/>
            </a:pPr>
            <a:r>
              <a:rPr lang="en-US" altLang="en-US" sz="1600" kern="0" dirty="0" smtClean="0">
                <a:solidFill>
                  <a:srgbClr val="464749"/>
                </a:solidFill>
              </a:rPr>
              <a:t>Things they do not enjoy</a:t>
            </a:r>
            <a:endParaRPr lang="en-US" altLang="en-US" sz="1600" kern="0" dirty="0">
              <a:solidFill>
                <a:srgbClr val="464749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771092" y="4266205"/>
            <a:ext cx="5601816" cy="1933689"/>
            <a:chOff x="914400" y="1219200"/>
            <a:chExt cx="7924800" cy="5188954"/>
          </a:xfrm>
        </p:grpSpPr>
        <p:pic>
          <p:nvPicPr>
            <p:cNvPr id="8" name="Picture 8" descr="j043260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1905000"/>
              <a:ext cx="2514600" cy="335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9" descr="j043260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1905000"/>
              <a:ext cx="2514600" cy="335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>
              <a:off x="1295400" y="1219200"/>
              <a:ext cx="1904999" cy="8259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dirty="0">
                  <a:solidFill>
                    <a:srgbClr val="0000CC"/>
                  </a:solidFill>
                  <a:latin typeface="+mn-lt"/>
                </a:rPr>
                <a:t>Where I am</a:t>
              </a:r>
            </a:p>
          </p:txBody>
        </p:sp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5943601" y="1219200"/>
              <a:ext cx="2895599" cy="8259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400" dirty="0">
                  <a:solidFill>
                    <a:srgbClr val="0000CC"/>
                  </a:solidFill>
                  <a:latin typeface="+mn-lt"/>
                </a:rPr>
                <a:t>Where I want to be</a:t>
              </a:r>
            </a:p>
          </p:txBody>
        </p:sp>
        <p:sp>
          <p:nvSpPr>
            <p:cNvPr id="12" name="AutoShape 12"/>
            <p:cNvSpPr>
              <a:spLocks noChangeArrowheads="1"/>
            </p:cNvSpPr>
            <p:nvPr/>
          </p:nvSpPr>
          <p:spPr bwMode="auto">
            <a:xfrm>
              <a:off x="3352800" y="2895600"/>
              <a:ext cx="2819400" cy="1676400"/>
            </a:xfrm>
            <a:prstGeom prst="rightArrow">
              <a:avLst>
                <a:gd name="adj1" fmla="val 50000"/>
                <a:gd name="adj2" fmla="val 42045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400" dirty="0">
                  <a:latin typeface="+mn-lt"/>
                </a:rPr>
                <a:t>Development Gap</a:t>
              </a:r>
            </a:p>
          </p:txBody>
        </p:sp>
        <p:sp>
          <p:nvSpPr>
            <p:cNvPr id="13" name="Text Box 14"/>
            <p:cNvSpPr txBox="1">
              <a:spLocks noChangeArrowheads="1"/>
            </p:cNvSpPr>
            <p:nvPr/>
          </p:nvSpPr>
          <p:spPr bwMode="auto">
            <a:xfrm>
              <a:off x="3733800" y="4343399"/>
              <a:ext cx="1600200" cy="206475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100" dirty="0">
                  <a:latin typeface="+mn-lt"/>
                </a:rPr>
                <a:t>Skills</a:t>
              </a:r>
            </a:p>
            <a:p>
              <a:pPr>
                <a:spcBef>
                  <a:spcPct val="50000"/>
                </a:spcBef>
              </a:pPr>
              <a:r>
                <a:rPr lang="en-US" altLang="en-US" sz="1100" dirty="0">
                  <a:latin typeface="+mn-lt"/>
                </a:rPr>
                <a:t>Knowledge</a:t>
              </a:r>
            </a:p>
            <a:p>
              <a:pPr>
                <a:spcBef>
                  <a:spcPct val="50000"/>
                </a:spcBef>
              </a:pPr>
              <a:r>
                <a:rPr lang="en-US" altLang="en-US" sz="1100" dirty="0">
                  <a:latin typeface="+mn-lt"/>
                </a:rPr>
                <a:t>Experience</a:t>
              </a:r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144016" y="260307"/>
            <a:ext cx="954832" cy="71317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 smtClean="0">
                <a:solidFill>
                  <a:srgbClr val="464748"/>
                </a:solidFill>
              </a:rPr>
              <a:t>Develop People and the organization</a:t>
            </a:r>
            <a:endParaRPr lang="en-US" sz="1000" dirty="0">
              <a:solidFill>
                <a:srgbClr val="4647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Leadership at Transwarp – Chasing Perfection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971600" y="2132856"/>
            <a:ext cx="7272808" cy="2304256"/>
          </a:xfrm>
          <a:prstGeom prst="rect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464749"/>
                </a:solidFill>
              </a:rPr>
              <a:t>If Transwarp can Achieve Excellence in each of its Core Values, Transwarp will become a Great Company</a:t>
            </a:r>
            <a:endParaRPr lang="en-US" dirty="0">
              <a:solidFill>
                <a:srgbClr val="4647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89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A Great Place to Work – </a:t>
            </a:r>
            <a:r>
              <a:rPr lang="en-GB" sz="1800" dirty="0" smtClean="0"/>
              <a:t>Developing </a:t>
            </a:r>
            <a:r>
              <a:rPr lang="en-GB" sz="1800" dirty="0"/>
              <a:t>People</a:t>
            </a:r>
            <a:endParaRPr lang="en-US" sz="1800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graphicFrame>
        <p:nvGraphicFramePr>
          <p:cNvPr id="6" name="Group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843835"/>
              </p:ext>
            </p:extLst>
          </p:nvPr>
        </p:nvGraphicFramePr>
        <p:xfrm>
          <a:off x="533400" y="1397000"/>
          <a:ext cx="8229600" cy="3632200"/>
        </p:xfrm>
        <a:graphic>
          <a:graphicData uri="http://schemas.openxmlformats.org/drawingml/2006/table">
            <a:tbl>
              <a:tblPr/>
              <a:tblGrid>
                <a:gridCol w="2079625"/>
                <a:gridCol w="3074988"/>
                <a:gridCol w="3074987"/>
              </a:tblGrid>
              <a:tr h="584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Now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Will be required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1016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Skills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16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Knowledge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16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Experience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144016" y="260307"/>
            <a:ext cx="954832" cy="71317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 smtClean="0">
                <a:solidFill>
                  <a:srgbClr val="464748"/>
                </a:solidFill>
              </a:rPr>
              <a:t>Develop People and the organization</a:t>
            </a:r>
            <a:endParaRPr lang="en-US" sz="1000" dirty="0">
              <a:solidFill>
                <a:srgbClr val="4647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69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A Great Place to Work – </a:t>
            </a:r>
            <a:r>
              <a:rPr lang="en-GB" sz="1800" dirty="0" smtClean="0"/>
              <a:t>Developing </a:t>
            </a:r>
            <a:r>
              <a:rPr lang="en-GB" sz="1800" dirty="0"/>
              <a:t>People</a:t>
            </a:r>
            <a:endParaRPr lang="en-US" sz="1800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698541" y="1556792"/>
            <a:ext cx="8460432" cy="247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spcBef>
                <a:spcPct val="50000"/>
              </a:spcBef>
            </a:pPr>
            <a:r>
              <a:rPr lang="en-US" altLang="en-US" sz="2000" dirty="0">
                <a:solidFill>
                  <a:srgbClr val="464749"/>
                </a:solidFill>
                <a:latin typeface="+mn-lt"/>
              </a:rPr>
              <a:t>Employee Development Plans</a:t>
            </a:r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lang="en-US" altLang="en-US" dirty="0">
                <a:solidFill>
                  <a:srgbClr val="464749"/>
                </a:solidFill>
                <a:latin typeface="+mn-lt"/>
              </a:rPr>
              <a:t>Identify what are the employees goals.</a:t>
            </a:r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lang="en-US" altLang="en-US" dirty="0">
                <a:solidFill>
                  <a:srgbClr val="464749"/>
                </a:solidFill>
                <a:latin typeface="+mn-lt"/>
              </a:rPr>
              <a:t>Agree this is reasonable for company and employee</a:t>
            </a:r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lang="en-US" altLang="en-US" dirty="0">
                <a:solidFill>
                  <a:srgbClr val="464749"/>
                </a:solidFill>
                <a:latin typeface="+mn-lt"/>
              </a:rPr>
              <a:t>Identify what skills knowledge and experience the person will need to acquire</a:t>
            </a:r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lang="en-US" altLang="en-US" dirty="0">
                <a:solidFill>
                  <a:srgbClr val="464748"/>
                </a:solidFill>
                <a:latin typeface="+mn-lt"/>
              </a:rPr>
              <a:t>Develop plan to identify sources of development and learning</a:t>
            </a:r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Implement and Review plan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4016" y="260307"/>
            <a:ext cx="954832" cy="71317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 smtClean="0">
                <a:solidFill>
                  <a:srgbClr val="464748"/>
                </a:solidFill>
              </a:rPr>
              <a:t>Develop People and the organization</a:t>
            </a:r>
            <a:endParaRPr lang="en-US" sz="1000" dirty="0">
              <a:solidFill>
                <a:srgbClr val="4647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47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A Great Place to Work – </a:t>
            </a:r>
            <a:r>
              <a:rPr lang="en-GB" sz="1800" dirty="0" smtClean="0"/>
              <a:t>Developing </a:t>
            </a:r>
            <a:r>
              <a:rPr lang="en-GB" sz="1800" dirty="0"/>
              <a:t>People</a:t>
            </a:r>
            <a:endParaRPr lang="en-US" sz="1800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259632" y="1675233"/>
            <a:ext cx="7416824" cy="490696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64749"/>
                </a:solidFill>
                <a:latin typeface="+mn-lt"/>
                <a:ea typeface="+mn-ea"/>
                <a:cs typeface="+mn-cs"/>
              </a:defRPr>
            </a:lvl1pPr>
            <a:lvl2pPr marL="460375" indent="-287338" algn="l" rtl="0" eaLnBrk="1" fontAlgn="base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AF4516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64749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7D8A2E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464749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464749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464749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464749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464749"/>
                </a:solidFill>
                <a:latin typeface="Arial" charset="0"/>
              </a:defRPr>
            </a:lvl9pPr>
          </a:lstStyle>
          <a:p>
            <a:pPr indent="1588" algn="ctr"/>
            <a:r>
              <a:rPr lang="en-US" altLang="en-US" sz="2000" kern="0" dirty="0" smtClean="0"/>
              <a:t>Development Tools</a:t>
            </a:r>
          </a:p>
          <a:p>
            <a:pPr indent="1588" algn="ctr"/>
            <a:endParaRPr lang="en-US" altLang="en-US" kern="0" dirty="0" smtClean="0"/>
          </a:p>
          <a:p>
            <a:pPr indent="1588">
              <a:lnSpc>
                <a:spcPct val="150000"/>
              </a:lnSpc>
            </a:pPr>
            <a:r>
              <a:rPr lang="en-US" altLang="en-US" sz="1600" kern="0" dirty="0" smtClean="0"/>
              <a:t>When the Development Gap has been identified Managers should identify the best way to fill the gap using a range of Development tools.</a:t>
            </a:r>
          </a:p>
          <a:p>
            <a:pPr indent="1588" algn="ctr"/>
            <a:endParaRPr lang="en-US" altLang="en-US" sz="1100" kern="0" dirty="0" smtClean="0"/>
          </a:p>
          <a:p>
            <a:pPr marL="2857500" lvl="5" indent="-342900">
              <a:buFont typeface="Arial" panose="020B0604020202020204" pitchFamily="34" charset="0"/>
              <a:buChar char="•"/>
            </a:pPr>
            <a:r>
              <a:rPr lang="en-US" altLang="en-US" sz="1600" kern="0" dirty="0" smtClean="0">
                <a:solidFill>
                  <a:srgbClr val="464748"/>
                </a:solidFill>
                <a:latin typeface="+mn-lt"/>
              </a:rPr>
              <a:t>Training</a:t>
            </a:r>
          </a:p>
          <a:p>
            <a:pPr marL="2857500" lvl="5" indent="-342900">
              <a:buFont typeface="Arial" panose="020B0604020202020204" pitchFamily="34" charset="0"/>
              <a:buChar char="•"/>
            </a:pPr>
            <a:r>
              <a:rPr lang="en-US" altLang="en-US" sz="1600" kern="0" dirty="0" smtClean="0">
                <a:solidFill>
                  <a:srgbClr val="464748"/>
                </a:solidFill>
                <a:latin typeface="+mn-lt"/>
              </a:rPr>
              <a:t>Coaching</a:t>
            </a:r>
          </a:p>
          <a:p>
            <a:pPr marL="2857500" lvl="5" indent="-342900">
              <a:buFont typeface="Arial" panose="020B0604020202020204" pitchFamily="34" charset="0"/>
              <a:buChar char="•"/>
            </a:pPr>
            <a:r>
              <a:rPr lang="en-US" altLang="en-US" sz="1600" kern="0" dirty="0" smtClean="0">
                <a:solidFill>
                  <a:srgbClr val="464748"/>
                </a:solidFill>
                <a:latin typeface="+mn-lt"/>
              </a:rPr>
              <a:t>Mentoring</a:t>
            </a:r>
          </a:p>
          <a:p>
            <a:pPr marL="2857500" lvl="5" indent="-342900">
              <a:buFont typeface="Arial" panose="020B0604020202020204" pitchFamily="34" charset="0"/>
              <a:buChar char="•"/>
            </a:pPr>
            <a:r>
              <a:rPr lang="en-US" altLang="en-US" sz="1600" kern="0" dirty="0" smtClean="0">
                <a:solidFill>
                  <a:srgbClr val="464748"/>
                </a:solidFill>
                <a:latin typeface="+mn-lt"/>
              </a:rPr>
              <a:t>Education</a:t>
            </a:r>
          </a:p>
          <a:p>
            <a:pPr marL="2857500" lvl="5" indent="-342900">
              <a:buFont typeface="Arial" panose="020B0604020202020204" pitchFamily="34" charset="0"/>
              <a:buChar char="•"/>
            </a:pPr>
            <a:r>
              <a:rPr lang="en-US" altLang="en-US" sz="1600" kern="0" dirty="0" smtClean="0">
                <a:solidFill>
                  <a:srgbClr val="464748"/>
                </a:solidFill>
                <a:latin typeface="+mn-lt"/>
              </a:rPr>
              <a:t>Assignments</a:t>
            </a:r>
          </a:p>
          <a:p>
            <a:pPr marL="2857500" lvl="5" indent="-342900">
              <a:buFont typeface="Arial" panose="020B0604020202020204" pitchFamily="34" charset="0"/>
              <a:buChar char="•"/>
            </a:pPr>
            <a:r>
              <a:rPr lang="en-US" altLang="en-US" sz="1600" kern="0" dirty="0" smtClean="0">
                <a:solidFill>
                  <a:srgbClr val="464748"/>
                </a:solidFill>
                <a:latin typeface="+mn-lt"/>
              </a:rPr>
              <a:t>Jobs and Roles</a:t>
            </a:r>
            <a:endParaRPr lang="en-US" altLang="en-US" sz="1600" kern="0" dirty="0">
              <a:solidFill>
                <a:srgbClr val="464748"/>
              </a:solidFill>
              <a:latin typeface="+mn-lt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44016" y="260307"/>
            <a:ext cx="954832" cy="71317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 smtClean="0">
                <a:solidFill>
                  <a:srgbClr val="464748"/>
                </a:solidFill>
              </a:rPr>
              <a:t>Develop People and the organization</a:t>
            </a:r>
            <a:endParaRPr lang="en-US" sz="1000" dirty="0">
              <a:solidFill>
                <a:srgbClr val="4647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41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A Great Place to Work – </a:t>
            </a:r>
            <a:r>
              <a:rPr lang="en-GB" sz="1800" dirty="0" smtClean="0"/>
              <a:t>Developing </a:t>
            </a:r>
            <a:r>
              <a:rPr lang="en-GB" sz="1800" dirty="0"/>
              <a:t>People</a:t>
            </a:r>
            <a:endParaRPr lang="en-US" sz="1800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graphicFrame>
        <p:nvGraphicFramePr>
          <p:cNvPr id="6" name="Object 2"/>
          <p:cNvGraphicFramePr>
            <a:graphicFrameLocks noChangeAspect="1"/>
          </p:cNvGraphicFramePr>
          <p:nvPr/>
        </p:nvGraphicFramePr>
        <p:xfrm>
          <a:off x="838200" y="1066800"/>
          <a:ext cx="7848600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9" name="Worksheet" r:id="rId4" imgW="9487058" imgH="5839923" progId="Excel.Sheet.8">
                  <p:embed/>
                </p:oleObj>
              </mc:Choice>
              <mc:Fallback>
                <p:oleObj name="Worksheet" r:id="rId4" imgW="9487058" imgH="5839923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066800"/>
                        <a:ext cx="7848600" cy="51816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144016" y="260307"/>
            <a:ext cx="954832" cy="71317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 smtClean="0">
                <a:solidFill>
                  <a:srgbClr val="464748"/>
                </a:solidFill>
              </a:rPr>
              <a:t>Develop People and the organization</a:t>
            </a:r>
            <a:endParaRPr lang="en-US" sz="1000" dirty="0">
              <a:solidFill>
                <a:srgbClr val="4647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3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A Great Place to Work – </a:t>
            </a:r>
            <a:r>
              <a:rPr lang="en-GB" sz="1800" dirty="0" smtClean="0"/>
              <a:t>Developing </a:t>
            </a:r>
            <a:r>
              <a:rPr lang="en-GB" sz="1800" dirty="0"/>
              <a:t>People</a:t>
            </a:r>
            <a:endParaRPr lang="en-US" sz="1800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0" y="1772816"/>
            <a:ext cx="8839200" cy="3216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ctr">
              <a:spcBef>
                <a:spcPct val="50000"/>
              </a:spcBef>
            </a:pPr>
            <a:r>
              <a:rPr lang="en-US" altLang="en-US" sz="2000" dirty="0">
                <a:solidFill>
                  <a:srgbClr val="464748"/>
                </a:solidFill>
                <a:latin typeface="+mn-lt"/>
              </a:rPr>
              <a:t>Employee Development Plans</a:t>
            </a:r>
          </a:p>
          <a:p>
            <a:pPr lvl="2">
              <a:spcBef>
                <a:spcPct val="50000"/>
              </a:spcBef>
              <a:buFontTx/>
              <a:buAutoNum type="arabicPeriod"/>
            </a:pPr>
            <a:r>
              <a:rPr lang="en-US" altLang="en-US" dirty="0">
                <a:solidFill>
                  <a:srgbClr val="464748"/>
                </a:solidFill>
                <a:latin typeface="+mn-lt"/>
              </a:rPr>
              <a:t>Identify what are the employees goals.</a:t>
            </a:r>
          </a:p>
          <a:p>
            <a:pPr lvl="2">
              <a:spcBef>
                <a:spcPct val="50000"/>
              </a:spcBef>
              <a:buFontTx/>
              <a:buAutoNum type="arabicPeriod"/>
            </a:pPr>
            <a:r>
              <a:rPr lang="en-US" altLang="en-US" dirty="0">
                <a:solidFill>
                  <a:srgbClr val="464748"/>
                </a:solidFill>
                <a:latin typeface="+mn-lt"/>
              </a:rPr>
              <a:t>Agree this is reasonable for company and employee</a:t>
            </a:r>
          </a:p>
          <a:p>
            <a:pPr lvl="2">
              <a:spcBef>
                <a:spcPct val="50000"/>
              </a:spcBef>
              <a:buFontTx/>
              <a:buAutoNum type="arabicPeriod"/>
            </a:pPr>
            <a:r>
              <a:rPr lang="en-US" altLang="en-US" dirty="0">
                <a:solidFill>
                  <a:srgbClr val="464748"/>
                </a:solidFill>
                <a:latin typeface="+mn-lt"/>
              </a:rPr>
              <a:t>Identify what skills knowledge and experience the person will need to acquire</a:t>
            </a:r>
          </a:p>
          <a:p>
            <a:pPr lvl="2">
              <a:spcBef>
                <a:spcPct val="50000"/>
              </a:spcBef>
              <a:buFontTx/>
              <a:buAutoNum type="arabicPeriod"/>
            </a:pPr>
            <a:r>
              <a:rPr lang="en-US" altLang="en-US" dirty="0">
                <a:solidFill>
                  <a:srgbClr val="464748"/>
                </a:solidFill>
                <a:latin typeface="+mn-lt"/>
              </a:rPr>
              <a:t>Develop plan to identify sources of development and learning</a:t>
            </a:r>
          </a:p>
          <a:p>
            <a:pPr lvl="2">
              <a:spcBef>
                <a:spcPct val="50000"/>
              </a:spcBef>
              <a:buFontTx/>
              <a:buAutoNum type="arabicPeriod"/>
            </a:pPr>
            <a:r>
              <a:rPr lang="en-US" altLang="en-US" dirty="0">
                <a:solidFill>
                  <a:srgbClr val="464748"/>
                </a:solidFill>
                <a:latin typeface="+mn-lt"/>
              </a:rPr>
              <a:t>Implement and Review plan</a:t>
            </a:r>
          </a:p>
          <a:p>
            <a:pPr lvl="2">
              <a:spcBef>
                <a:spcPct val="50000"/>
              </a:spcBef>
              <a:buFontTx/>
              <a:buAutoNum type="arabicPeriod"/>
            </a:pPr>
            <a:endParaRPr lang="en-US" altLang="en-US" sz="2000" dirty="0">
              <a:solidFill>
                <a:srgbClr val="B2B2B2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44016" y="260307"/>
            <a:ext cx="954832" cy="71317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 smtClean="0">
                <a:solidFill>
                  <a:srgbClr val="464748"/>
                </a:solidFill>
              </a:rPr>
              <a:t>Develop People and the organization</a:t>
            </a:r>
            <a:endParaRPr lang="en-US" sz="1000" dirty="0">
              <a:solidFill>
                <a:srgbClr val="4647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22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Leading in the Transwarp Style – Chasing Perfection</a:t>
            </a:r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852936"/>
            <a:ext cx="8208912" cy="100796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GB" sz="1100" dirty="0" smtClean="0">
              <a:solidFill>
                <a:srgbClr val="464749"/>
              </a:solidFill>
              <a:latin typeface="+mn-lt"/>
            </a:endParaRPr>
          </a:p>
          <a:p>
            <a:pPr algn="ctr">
              <a:lnSpc>
                <a:spcPct val="150000"/>
              </a:lnSpc>
            </a:pPr>
            <a:r>
              <a:rPr lang="en-GB" dirty="0" smtClean="0">
                <a:solidFill>
                  <a:srgbClr val="464749"/>
                </a:solidFill>
                <a:latin typeface="+mn-lt"/>
              </a:rPr>
              <a:t>5d. Achieving </a:t>
            </a:r>
            <a:r>
              <a:rPr lang="en-GB" dirty="0">
                <a:solidFill>
                  <a:srgbClr val="464749"/>
                </a:solidFill>
                <a:latin typeface="+mn-lt"/>
              </a:rPr>
              <a:t>Leadership </a:t>
            </a:r>
            <a:r>
              <a:rPr lang="en-GB" dirty="0" smtClean="0">
                <a:solidFill>
                  <a:srgbClr val="464749"/>
                </a:solidFill>
                <a:latin typeface="+mn-lt"/>
              </a:rPr>
              <a:t>Excellence – Team Work</a:t>
            </a:r>
            <a:endParaRPr lang="en-GB" dirty="0">
              <a:solidFill>
                <a:srgbClr val="464749"/>
              </a:solidFill>
              <a:latin typeface="+mn-lt"/>
            </a:endParaRPr>
          </a:p>
          <a:p>
            <a:pPr algn="ctr"/>
            <a:endParaRPr lang="en-US" sz="1600" dirty="0">
              <a:latin typeface="+mn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75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56933"/>
            <a:ext cx="8534400" cy="715962"/>
          </a:xfrm>
        </p:spPr>
        <p:txBody>
          <a:bodyPr/>
          <a:lstStyle/>
          <a:p>
            <a:r>
              <a:rPr lang="en-GB" sz="2000" dirty="0" smtClean="0"/>
              <a:t>Team Work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40325" b="39513"/>
          <a:stretch/>
        </p:blipFill>
        <p:spPr>
          <a:xfrm>
            <a:off x="179512" y="6381328"/>
            <a:ext cx="1584176" cy="31940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139952" y="1343089"/>
            <a:ext cx="4032448" cy="5197941"/>
            <a:chOff x="5111552" y="1484784"/>
            <a:chExt cx="4032448" cy="5197941"/>
          </a:xfrm>
        </p:grpSpPr>
        <p:sp>
          <p:nvSpPr>
            <p:cNvPr id="13" name="Rectangle 12"/>
            <p:cNvSpPr/>
            <p:nvPr/>
          </p:nvSpPr>
          <p:spPr>
            <a:xfrm>
              <a:off x="5220072" y="1484784"/>
              <a:ext cx="3619128" cy="504056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 flipH="1">
              <a:off x="5111552" y="1527468"/>
              <a:ext cx="4032448" cy="5155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 smtClean="0">
                  <a:solidFill>
                    <a:srgbClr val="464748"/>
                  </a:solidFill>
                  <a:latin typeface="+mn-lt"/>
                </a:rPr>
                <a:t>Team Work:</a:t>
              </a:r>
              <a:endParaRPr lang="en-GB" dirty="0">
                <a:solidFill>
                  <a:srgbClr val="464748"/>
                </a:solidFill>
                <a:latin typeface="+mn-lt"/>
              </a:endParaRPr>
            </a:p>
            <a:p>
              <a:endParaRPr lang="en-GB" sz="900" dirty="0" smtClean="0">
                <a:latin typeface="+mn-lt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1600" dirty="0" smtClean="0">
                  <a:solidFill>
                    <a:srgbClr val="464748"/>
                  </a:solidFill>
                  <a:latin typeface="+mn-lt"/>
                </a:rPr>
                <a:t>1+1 &gt;2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1600" dirty="0">
                  <a:solidFill>
                    <a:srgbClr val="464748"/>
                  </a:solidFill>
                  <a:latin typeface="+mn-lt"/>
                </a:rPr>
                <a:t>A</a:t>
              </a:r>
              <a:r>
                <a:rPr lang="en-GB" sz="1600" dirty="0" smtClean="0">
                  <a:solidFill>
                    <a:srgbClr val="464748"/>
                  </a:solidFill>
                  <a:latin typeface="+mn-lt"/>
                </a:rPr>
                <a:t> Team goal is most important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1600" dirty="0" smtClean="0">
                  <a:solidFill>
                    <a:srgbClr val="464748"/>
                  </a:solidFill>
                  <a:latin typeface="+mn-lt"/>
                </a:rPr>
                <a:t>Respect for all team members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1600" dirty="0" smtClean="0">
                  <a:solidFill>
                    <a:srgbClr val="464748"/>
                  </a:solidFill>
                  <a:latin typeface="+mn-lt"/>
                </a:rPr>
                <a:t>Accountable to each other</a:t>
              </a:r>
            </a:p>
            <a:p>
              <a:pPr>
                <a:lnSpc>
                  <a:spcPct val="150000"/>
                </a:lnSpc>
              </a:pPr>
              <a:endParaRPr lang="en-GB" sz="800" dirty="0">
                <a:solidFill>
                  <a:srgbClr val="464748"/>
                </a:solidFill>
                <a:latin typeface="+mn-lt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1600" dirty="0" smtClean="0">
                  <a:solidFill>
                    <a:srgbClr val="464748"/>
                  </a:solidFill>
                  <a:latin typeface="+mn-lt"/>
                </a:rPr>
                <a:t>Think from others’ perspective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1600" dirty="0" smtClean="0">
                  <a:solidFill>
                    <a:srgbClr val="464748"/>
                  </a:solidFill>
                  <a:latin typeface="+mn-lt"/>
                </a:rPr>
                <a:t>It is ok to disagree but when we commit we deliver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1600" dirty="0" smtClean="0">
                  <a:solidFill>
                    <a:srgbClr val="464748"/>
                  </a:solidFill>
                  <a:latin typeface="+mn-lt"/>
                </a:rPr>
                <a:t>Celebrate each others achievements</a:t>
              </a:r>
            </a:p>
            <a:p>
              <a:pPr>
                <a:lnSpc>
                  <a:spcPct val="150000"/>
                </a:lnSpc>
              </a:pPr>
              <a:endParaRPr lang="en-GB" sz="800" dirty="0">
                <a:solidFill>
                  <a:srgbClr val="464748"/>
                </a:solidFill>
                <a:latin typeface="+mn-lt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1600" dirty="0" smtClean="0">
                  <a:solidFill>
                    <a:srgbClr val="464748"/>
                  </a:solidFill>
                  <a:latin typeface="+mn-lt"/>
                </a:rPr>
                <a:t>Communications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1600" dirty="0" smtClean="0">
                  <a:solidFill>
                    <a:srgbClr val="464748"/>
                  </a:solidFill>
                  <a:latin typeface="+mn-lt"/>
                </a:rPr>
                <a:t>Decision making process</a:t>
              </a:r>
              <a:endParaRPr lang="en-GB" sz="1600" dirty="0">
                <a:solidFill>
                  <a:srgbClr val="464748"/>
                </a:solidFill>
                <a:latin typeface="+mn-lt"/>
              </a:endParaRPr>
            </a:p>
            <a:p>
              <a:endParaRPr lang="en-GB" dirty="0" smtClean="0">
                <a:solidFill>
                  <a:srgbClr val="464748"/>
                </a:solidFill>
                <a:latin typeface="+mn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rgbClr val="464748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65884" y="2796970"/>
            <a:ext cx="1786141" cy="1785104"/>
          </a:xfrm>
          <a:prstGeom prst="rect">
            <a:avLst/>
          </a:prstGeom>
          <a:solidFill>
            <a:srgbClr val="66FF66"/>
          </a:solidFill>
          <a:ln>
            <a:solidFill>
              <a:srgbClr val="464749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>
            <a:spAutoFit/>
          </a:bodyPr>
          <a:lstStyle/>
          <a:p>
            <a:endParaRPr lang="en-US" sz="1000" dirty="0" smtClean="0"/>
          </a:p>
          <a:p>
            <a:pPr algn="ctr"/>
            <a:r>
              <a:rPr lang="en-GB" dirty="0" smtClean="0">
                <a:latin typeface="+mn-lt"/>
              </a:rPr>
              <a:t>Chasing Perfection </a:t>
            </a:r>
          </a:p>
          <a:p>
            <a:pPr algn="ctr"/>
            <a:r>
              <a:rPr lang="en-GB" dirty="0">
                <a:latin typeface="+mn-lt"/>
              </a:rPr>
              <a:t>t</a:t>
            </a:r>
            <a:r>
              <a:rPr lang="en-GB" dirty="0" smtClean="0">
                <a:latin typeface="+mn-lt"/>
              </a:rPr>
              <a:t>o</a:t>
            </a:r>
          </a:p>
          <a:p>
            <a:pPr algn="ctr"/>
            <a:r>
              <a:rPr lang="en-GB" dirty="0" smtClean="0">
                <a:latin typeface="+mn-lt"/>
              </a:rPr>
              <a:t>Achieve Excellence</a:t>
            </a:r>
            <a:endParaRPr lang="en-US" dirty="0" smtClean="0">
              <a:latin typeface="+mn-lt"/>
            </a:endParaRP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5606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56933"/>
            <a:ext cx="8534400" cy="715962"/>
          </a:xfrm>
        </p:spPr>
        <p:txBody>
          <a:bodyPr/>
          <a:lstStyle/>
          <a:p>
            <a:r>
              <a:rPr lang="en-GB" sz="2000" dirty="0" smtClean="0"/>
              <a:t>Team Work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40325" b="39513"/>
          <a:stretch/>
        </p:blipFill>
        <p:spPr>
          <a:xfrm>
            <a:off x="179512" y="6381328"/>
            <a:ext cx="1584176" cy="31940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65884" y="2796970"/>
            <a:ext cx="1786141" cy="1785104"/>
          </a:xfrm>
          <a:prstGeom prst="rect">
            <a:avLst/>
          </a:prstGeom>
          <a:solidFill>
            <a:srgbClr val="66FF66"/>
          </a:solidFill>
          <a:ln>
            <a:solidFill>
              <a:srgbClr val="464749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>
            <a:spAutoFit/>
          </a:bodyPr>
          <a:lstStyle/>
          <a:p>
            <a:endParaRPr lang="en-US" sz="1000" dirty="0" smtClean="0"/>
          </a:p>
          <a:p>
            <a:pPr algn="ctr"/>
            <a:r>
              <a:rPr lang="en-GB" dirty="0" smtClean="0">
                <a:latin typeface="+mn-lt"/>
              </a:rPr>
              <a:t>Chasing Perfection </a:t>
            </a:r>
          </a:p>
          <a:p>
            <a:pPr algn="ctr"/>
            <a:r>
              <a:rPr lang="en-GB" dirty="0">
                <a:latin typeface="+mn-lt"/>
              </a:rPr>
              <a:t>t</a:t>
            </a:r>
            <a:r>
              <a:rPr lang="en-GB" dirty="0" smtClean="0">
                <a:latin typeface="+mn-lt"/>
              </a:rPr>
              <a:t>o</a:t>
            </a:r>
          </a:p>
          <a:p>
            <a:pPr algn="ctr"/>
            <a:r>
              <a:rPr lang="en-GB" dirty="0" smtClean="0">
                <a:latin typeface="+mn-lt"/>
              </a:rPr>
              <a:t>Achieve Excellence</a:t>
            </a:r>
            <a:endParaRPr lang="en-US" dirty="0" smtClean="0">
              <a:latin typeface="+mn-lt"/>
            </a:endParaRPr>
          </a:p>
          <a:p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3131840" y="2204864"/>
            <a:ext cx="5544616" cy="369332"/>
          </a:xfrm>
          <a:prstGeom prst="rect">
            <a:avLst/>
          </a:prstGeom>
          <a:solidFill>
            <a:srgbClr val="0DFF7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464748"/>
                </a:solidFill>
                <a:latin typeface="+mn-lt"/>
              </a:rPr>
              <a:t>Achieving Excellence – Team Work</a:t>
            </a:r>
            <a:endParaRPr lang="en-US" dirty="0">
              <a:solidFill>
                <a:srgbClr val="464748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03848" y="2796970"/>
            <a:ext cx="50405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64749"/>
                </a:solidFill>
                <a:latin typeface="+mn-lt"/>
              </a:rPr>
              <a:t>A Transwarp Leader must be able to:</a:t>
            </a:r>
          </a:p>
          <a:p>
            <a:endParaRPr lang="en-US" dirty="0">
              <a:solidFill>
                <a:srgbClr val="464749"/>
              </a:solidFill>
              <a:latin typeface="+mn-lt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Build a highly effective team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Lead a highly effective team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Be a respected Team Player </a:t>
            </a:r>
            <a:endParaRPr lang="en-US" sz="1600" dirty="0">
              <a:solidFill>
                <a:srgbClr val="464749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3231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Team Work</a:t>
            </a:r>
            <a:endParaRPr lang="en-US" sz="1800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187624" y="1700808"/>
            <a:ext cx="74888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464749"/>
                </a:solidFill>
                <a:latin typeface="+mn-lt"/>
              </a:rPr>
              <a:t>Building a highly </a:t>
            </a:r>
            <a:r>
              <a:rPr lang="en-US" dirty="0">
                <a:solidFill>
                  <a:srgbClr val="464749"/>
                </a:solidFill>
                <a:latin typeface="+mn-lt"/>
              </a:rPr>
              <a:t>e</a:t>
            </a:r>
            <a:r>
              <a:rPr lang="en-US" dirty="0" smtClean="0">
                <a:solidFill>
                  <a:srgbClr val="464749"/>
                </a:solidFill>
                <a:latin typeface="+mn-lt"/>
              </a:rPr>
              <a:t>ffective team</a:t>
            </a:r>
          </a:p>
          <a:p>
            <a:endParaRPr lang="en-US" dirty="0">
              <a:solidFill>
                <a:srgbClr val="464749"/>
              </a:solidFill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Recruit team members carefully- diverse but with common values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Make sure the team has a shared common goal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Build a culture of openness and mutual accountability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Be the policemen of team values and commitments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Understand the dynamics of team development – The Tuckman model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Take time and care to build, team work does not happen automatically</a:t>
            </a:r>
            <a:endParaRPr lang="en-US" sz="1600" dirty="0">
              <a:solidFill>
                <a:srgbClr val="464749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93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Team Work</a:t>
            </a:r>
            <a:endParaRPr lang="en-US" sz="1800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14400" y="1600200"/>
            <a:ext cx="7696200" cy="4513937"/>
            <a:chOff x="914400" y="1600200"/>
            <a:chExt cx="7696200" cy="4513937"/>
          </a:xfrm>
        </p:grpSpPr>
        <p:grpSp>
          <p:nvGrpSpPr>
            <p:cNvPr id="7" name="Group 6"/>
            <p:cNvGrpSpPr/>
            <p:nvPr/>
          </p:nvGrpSpPr>
          <p:grpSpPr>
            <a:xfrm>
              <a:off x="2667000" y="1600200"/>
              <a:ext cx="3810000" cy="3200400"/>
              <a:chOff x="2133600" y="1371600"/>
              <a:chExt cx="4876800" cy="4114800"/>
            </a:xfrm>
          </p:grpSpPr>
          <p:sp>
            <p:nvSpPr>
              <p:cNvPr id="13" name="Rectangle 2"/>
              <p:cNvSpPr>
                <a:spLocks noChangeArrowheads="1"/>
              </p:cNvSpPr>
              <p:nvPr/>
            </p:nvSpPr>
            <p:spPr bwMode="auto">
              <a:xfrm>
                <a:off x="4572000" y="3429000"/>
                <a:ext cx="2438400" cy="2057400"/>
              </a:xfrm>
              <a:prstGeom prst="rect">
                <a:avLst/>
              </a:prstGeom>
              <a:solidFill>
                <a:srgbClr val="66FF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4" name="Rectangle 3"/>
              <p:cNvSpPr>
                <a:spLocks noChangeArrowheads="1"/>
              </p:cNvSpPr>
              <p:nvPr/>
            </p:nvSpPr>
            <p:spPr bwMode="auto">
              <a:xfrm>
                <a:off x="2133600" y="3429000"/>
                <a:ext cx="2438400" cy="2057400"/>
              </a:xfrm>
              <a:prstGeom prst="rect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5" name="Rectangle 4"/>
              <p:cNvSpPr>
                <a:spLocks noChangeArrowheads="1"/>
              </p:cNvSpPr>
              <p:nvPr/>
            </p:nvSpPr>
            <p:spPr bwMode="auto">
              <a:xfrm>
                <a:off x="2133600" y="1371600"/>
                <a:ext cx="2438400" cy="205740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6" name="Text Box 5"/>
              <p:cNvSpPr txBox="1">
                <a:spLocks noChangeArrowheads="1"/>
              </p:cNvSpPr>
              <p:nvPr/>
            </p:nvSpPr>
            <p:spPr bwMode="auto">
              <a:xfrm>
                <a:off x="2667000" y="4343400"/>
                <a:ext cx="1371601" cy="39571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zh-CN" sz="1400" b="1" dirty="0">
                    <a:latin typeface="+mj-lt"/>
                    <a:ea typeface="SimSun" pitchFamily="2" charset="-122"/>
                  </a:rPr>
                  <a:t>Forming</a:t>
                </a:r>
              </a:p>
            </p:txBody>
          </p:sp>
          <p:sp>
            <p:nvSpPr>
              <p:cNvPr id="17" name="Text Box 6"/>
              <p:cNvSpPr txBox="1">
                <a:spLocks noChangeArrowheads="1"/>
              </p:cNvSpPr>
              <p:nvPr/>
            </p:nvSpPr>
            <p:spPr bwMode="auto">
              <a:xfrm>
                <a:off x="4953000" y="4343400"/>
                <a:ext cx="1676401" cy="39571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zh-CN" sz="1400" b="1" dirty="0">
                    <a:latin typeface="+mj-lt"/>
                    <a:ea typeface="SimSun" pitchFamily="2" charset="-122"/>
                  </a:rPr>
                  <a:t>Performing</a:t>
                </a:r>
                <a:endParaRPr lang="en-US" altLang="zh-CN" sz="2000" b="1" dirty="0">
                  <a:latin typeface="+mj-lt"/>
                  <a:ea typeface="SimSun" pitchFamily="2" charset="-122"/>
                </a:endParaRPr>
              </a:p>
            </p:txBody>
          </p:sp>
          <p:sp>
            <p:nvSpPr>
              <p:cNvPr id="18" name="Text Box 7"/>
              <p:cNvSpPr txBox="1">
                <a:spLocks noChangeArrowheads="1"/>
              </p:cNvSpPr>
              <p:nvPr/>
            </p:nvSpPr>
            <p:spPr bwMode="auto">
              <a:xfrm>
                <a:off x="2209800" y="3505200"/>
                <a:ext cx="533400" cy="43528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zh-CN" sz="1600" b="1" dirty="0">
                    <a:latin typeface="+mj-lt"/>
                    <a:ea typeface="SimSun" pitchFamily="2" charset="-122"/>
                  </a:rPr>
                  <a:t>1</a:t>
                </a:r>
              </a:p>
            </p:txBody>
          </p:sp>
          <p:sp>
            <p:nvSpPr>
              <p:cNvPr id="19" name="Rectangle 8"/>
              <p:cNvSpPr>
                <a:spLocks noChangeArrowheads="1"/>
              </p:cNvSpPr>
              <p:nvPr/>
            </p:nvSpPr>
            <p:spPr bwMode="auto">
              <a:xfrm>
                <a:off x="4572000" y="1371600"/>
                <a:ext cx="2438400" cy="2057400"/>
              </a:xfrm>
              <a:prstGeom prst="rect">
                <a:avLst/>
              </a:prstGeom>
              <a:solidFill>
                <a:srgbClr val="FFFF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" name="Text Box 9"/>
              <p:cNvSpPr txBox="1">
                <a:spLocks noChangeArrowheads="1"/>
              </p:cNvSpPr>
              <p:nvPr/>
            </p:nvSpPr>
            <p:spPr bwMode="auto">
              <a:xfrm>
                <a:off x="6400800" y="3505200"/>
                <a:ext cx="533400" cy="43528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zh-CN" sz="1600" b="1" dirty="0">
                    <a:latin typeface="+mj-lt"/>
                    <a:ea typeface="SimSun" pitchFamily="2" charset="-122"/>
                  </a:rPr>
                  <a:t>4</a:t>
                </a:r>
              </a:p>
            </p:txBody>
          </p:sp>
          <p:sp>
            <p:nvSpPr>
              <p:cNvPr id="21" name="Text Box 10"/>
              <p:cNvSpPr txBox="1">
                <a:spLocks noChangeArrowheads="1"/>
              </p:cNvSpPr>
              <p:nvPr/>
            </p:nvSpPr>
            <p:spPr bwMode="auto">
              <a:xfrm>
                <a:off x="6400800" y="1447800"/>
                <a:ext cx="533400" cy="43528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zh-CN" sz="1600" b="1" dirty="0">
                    <a:latin typeface="+mj-lt"/>
                    <a:ea typeface="SimSun" pitchFamily="2" charset="-122"/>
                  </a:rPr>
                  <a:t>3</a:t>
                </a:r>
              </a:p>
            </p:txBody>
          </p:sp>
          <p:sp>
            <p:nvSpPr>
              <p:cNvPr id="22" name="Text Box 11"/>
              <p:cNvSpPr txBox="1">
                <a:spLocks noChangeArrowheads="1"/>
              </p:cNvSpPr>
              <p:nvPr/>
            </p:nvSpPr>
            <p:spPr bwMode="auto">
              <a:xfrm>
                <a:off x="2667000" y="2286000"/>
                <a:ext cx="1371601" cy="39571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zh-CN" sz="1400" b="1" dirty="0">
                    <a:latin typeface="+mj-lt"/>
                    <a:ea typeface="SimSun" pitchFamily="2" charset="-122"/>
                  </a:rPr>
                  <a:t>Storming</a:t>
                </a:r>
              </a:p>
            </p:txBody>
          </p:sp>
          <p:sp>
            <p:nvSpPr>
              <p:cNvPr id="23" name="Text Box 12"/>
              <p:cNvSpPr txBox="1">
                <a:spLocks noChangeArrowheads="1"/>
              </p:cNvSpPr>
              <p:nvPr/>
            </p:nvSpPr>
            <p:spPr bwMode="auto">
              <a:xfrm>
                <a:off x="5105400" y="2286000"/>
                <a:ext cx="1371601" cy="39571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zh-CN" sz="1400" b="1" dirty="0">
                    <a:latin typeface="+mj-lt"/>
                    <a:ea typeface="SimSun" pitchFamily="2" charset="-122"/>
                  </a:rPr>
                  <a:t>Norming</a:t>
                </a:r>
              </a:p>
            </p:txBody>
          </p:sp>
          <p:sp>
            <p:nvSpPr>
              <p:cNvPr id="24" name="Text Box 13"/>
              <p:cNvSpPr txBox="1">
                <a:spLocks noChangeArrowheads="1"/>
              </p:cNvSpPr>
              <p:nvPr/>
            </p:nvSpPr>
            <p:spPr bwMode="auto">
              <a:xfrm>
                <a:off x="2209800" y="1447800"/>
                <a:ext cx="533400" cy="43528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zh-CN" sz="1600" b="1" dirty="0">
                    <a:latin typeface="+mj-lt"/>
                    <a:ea typeface="SimSun" pitchFamily="2" charset="-122"/>
                  </a:rPr>
                  <a:t>2</a:t>
                </a:r>
              </a:p>
            </p:txBody>
          </p:sp>
          <p:cxnSp>
            <p:nvCxnSpPr>
              <p:cNvPr id="25" name="AutoShape 14"/>
              <p:cNvCxnSpPr>
                <a:cxnSpLocks noChangeShapeType="1"/>
                <a:stCxn id="16" idx="0"/>
                <a:endCxn id="22" idx="2"/>
              </p:cNvCxnSpPr>
              <p:nvPr/>
            </p:nvCxnSpPr>
            <p:spPr bwMode="auto">
              <a:xfrm flipV="1">
                <a:off x="3352801" y="2681713"/>
                <a:ext cx="0" cy="1661687"/>
              </a:xfrm>
              <a:prstGeom prst="straightConnector1">
                <a:avLst/>
              </a:prstGeom>
              <a:noFill/>
              <a:ln w="57150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</p:cxnSp>
          <p:cxnSp>
            <p:nvCxnSpPr>
              <p:cNvPr id="26" name="AutoShape 15"/>
              <p:cNvCxnSpPr>
                <a:cxnSpLocks noChangeShapeType="1"/>
                <a:stCxn id="22" idx="0"/>
                <a:endCxn id="23" idx="0"/>
              </p:cNvCxnSpPr>
              <p:nvPr/>
            </p:nvCxnSpPr>
            <p:spPr bwMode="auto">
              <a:xfrm rot="5400000" flipH="1" flipV="1">
                <a:off x="4571965" y="1066800"/>
                <a:ext cx="16329" cy="2438400"/>
              </a:xfrm>
              <a:prstGeom prst="curvedConnector3">
                <a:avLst>
                  <a:gd name="adj1" fmla="val 1800000"/>
                </a:avLst>
              </a:prstGeom>
              <a:noFill/>
              <a:ln w="57150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</p:cxnSp>
          <p:cxnSp>
            <p:nvCxnSpPr>
              <p:cNvPr id="27" name="AutoShape 16"/>
              <p:cNvCxnSpPr>
                <a:cxnSpLocks noChangeShapeType="1"/>
                <a:stCxn id="23" idx="2"/>
                <a:endCxn id="17" idx="0"/>
              </p:cNvCxnSpPr>
              <p:nvPr/>
            </p:nvCxnSpPr>
            <p:spPr bwMode="auto">
              <a:xfrm flipH="1">
                <a:off x="5791200" y="2681713"/>
                <a:ext cx="1" cy="1661687"/>
              </a:xfrm>
              <a:prstGeom prst="straightConnector1">
                <a:avLst/>
              </a:prstGeom>
              <a:noFill/>
              <a:ln w="57150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</p:cxnSp>
          <p:sp>
            <p:nvSpPr>
              <p:cNvPr id="28" name="Line 17"/>
              <p:cNvSpPr>
                <a:spLocks noChangeShapeType="1"/>
              </p:cNvSpPr>
              <p:nvPr/>
            </p:nvSpPr>
            <p:spPr bwMode="auto">
              <a:xfrm flipV="1">
                <a:off x="2133600" y="4800600"/>
                <a:ext cx="1143000" cy="68580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9" name="Line 18"/>
              <p:cNvSpPr>
                <a:spLocks noChangeShapeType="1"/>
              </p:cNvSpPr>
              <p:nvPr/>
            </p:nvSpPr>
            <p:spPr bwMode="auto">
              <a:xfrm>
                <a:off x="5791200" y="4800600"/>
                <a:ext cx="1143000" cy="60960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2456892" y="5252363"/>
              <a:ext cx="4230216" cy="861774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8100000" scaled="1"/>
              <a:tileRect/>
            </a:gra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dirty="0" smtClean="0">
                  <a:latin typeface="+mn-lt"/>
                </a:rPr>
                <a:t> </a:t>
              </a:r>
              <a:r>
                <a:rPr lang="en-US" sz="1600" dirty="0" smtClean="0">
                  <a:latin typeface="+mn-lt"/>
                </a:rPr>
                <a:t>Every team must go through these stages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600" dirty="0" smtClean="0">
                  <a:latin typeface="+mn-lt"/>
                </a:rPr>
                <a:t> 75% of all teams do not pass stage 2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600" dirty="0" smtClean="0">
                  <a:latin typeface="+mn-lt"/>
                </a:rPr>
                <a:t> Being “friends” makes no difference</a:t>
              </a:r>
              <a:endParaRPr lang="en-US" sz="1600" dirty="0">
                <a:latin typeface="+mn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19200" y="3733800"/>
              <a:ext cx="1143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+mn-lt"/>
                </a:rPr>
                <a:t>Coming together</a:t>
              </a:r>
              <a:endParaRPr lang="en-US" sz="1600" dirty="0">
                <a:latin typeface="+mn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14400" y="2057400"/>
              <a:ext cx="1447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+mn-lt"/>
                </a:rPr>
                <a:t>Discovering the Differences</a:t>
              </a:r>
              <a:endParaRPr lang="en-US" sz="1600" dirty="0">
                <a:latin typeface="+mn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086600" y="2057400"/>
              <a:ext cx="1447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+mn-lt"/>
                </a:rPr>
                <a:t>Optimizing</a:t>
              </a:r>
            </a:p>
            <a:p>
              <a:pPr algn="ctr"/>
              <a:r>
                <a:rPr lang="en-US" sz="1600" dirty="0" smtClean="0">
                  <a:latin typeface="+mn-lt"/>
                </a:rPr>
                <a:t> from</a:t>
              </a:r>
            </a:p>
            <a:p>
              <a:pPr algn="ctr"/>
              <a:r>
                <a:rPr lang="en-US" sz="1600" dirty="0" smtClean="0">
                  <a:latin typeface="+mn-lt"/>
                </a:rPr>
                <a:t>Diversity</a:t>
              </a:r>
              <a:endParaRPr lang="en-US" sz="1600" dirty="0">
                <a:latin typeface="+mn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162800" y="3505200"/>
              <a:ext cx="1447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+mn-lt"/>
                </a:rPr>
                <a:t>Delivering High Performance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419872" y="1124744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n-lt"/>
              </a:rPr>
              <a:t>The Tuckman Model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854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Leadership at Transwarp – Chasing Perfection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95536" y="1632608"/>
            <a:ext cx="7776864" cy="4333819"/>
            <a:chOff x="-398586" y="1707002"/>
            <a:chExt cx="8168897" cy="4333819"/>
          </a:xfrm>
        </p:grpSpPr>
        <p:grpSp>
          <p:nvGrpSpPr>
            <p:cNvPr id="7" name="Group 6"/>
            <p:cNvGrpSpPr/>
            <p:nvPr/>
          </p:nvGrpSpPr>
          <p:grpSpPr>
            <a:xfrm>
              <a:off x="4390206" y="1707002"/>
              <a:ext cx="3380105" cy="4333819"/>
              <a:chOff x="3526110" y="2077038"/>
              <a:chExt cx="3380105" cy="4333819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3526111" y="2077038"/>
                <a:ext cx="3380104" cy="419666"/>
              </a:xfrm>
              <a:prstGeom prst="roundRect">
                <a:avLst/>
              </a:prstGeom>
              <a:solidFill>
                <a:srgbClr val="66FF66"/>
              </a:solidFill>
              <a:ln>
                <a:solidFill>
                  <a:srgbClr val="464749"/>
                </a:solidFill>
              </a:ln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464749"/>
                    </a:solidFill>
                  </a:rPr>
                  <a:t>The Transwarp Core Values</a:t>
                </a:r>
                <a:endParaRPr lang="en-US" dirty="0">
                  <a:solidFill>
                    <a:srgbClr val="464749"/>
                  </a:solidFill>
                </a:endParaRP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3526111" y="2645007"/>
                <a:ext cx="3380104" cy="504056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rgbClr val="464749"/>
                </a:solidFill>
              </a:ln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464749"/>
                    </a:solidFill>
                  </a:rPr>
                  <a:t>Results Oriented</a:t>
                </a:r>
                <a:endParaRPr lang="en-US" sz="1600" dirty="0">
                  <a:solidFill>
                    <a:srgbClr val="464749"/>
                  </a:solidFill>
                </a:endParaRPr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3526111" y="3297366"/>
                <a:ext cx="3380104" cy="504056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rgbClr val="464749"/>
                </a:solidFill>
              </a:ln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464749"/>
                    </a:solidFill>
                  </a:rPr>
                  <a:t>Customer Orientated</a:t>
                </a:r>
                <a:endParaRPr lang="en-US" sz="1600" dirty="0">
                  <a:solidFill>
                    <a:srgbClr val="464749"/>
                  </a:solidFill>
                </a:endParaRPr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3526111" y="3949725"/>
                <a:ext cx="3380104" cy="504056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rgbClr val="464749"/>
                </a:solidFill>
              </a:ln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rgbClr val="464749"/>
                    </a:solidFill>
                  </a:rPr>
                  <a:t>Great Place to Work</a:t>
                </a: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3526111" y="4602084"/>
                <a:ext cx="3380104" cy="504056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rgbClr val="464749"/>
                </a:solidFill>
              </a:ln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rgbClr val="464749"/>
                    </a:solidFill>
                  </a:rPr>
                  <a:t>Team Work</a:t>
                </a: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3526110" y="5250635"/>
                <a:ext cx="3380104" cy="504056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rgbClr val="464749"/>
                </a:solidFill>
              </a:ln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464749"/>
                    </a:solidFill>
                  </a:rPr>
                  <a:t>Innovation</a:t>
                </a:r>
                <a:endParaRPr lang="en-US" sz="1600" dirty="0">
                  <a:solidFill>
                    <a:srgbClr val="464749"/>
                  </a:solidFill>
                </a:endParaRP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3526111" y="5906801"/>
                <a:ext cx="3380104" cy="504056"/>
              </a:xfrm>
              <a:prstGeom prst="roundRect">
                <a:avLst/>
              </a:prstGeom>
              <a:solidFill>
                <a:srgbClr val="FFFF00"/>
              </a:solidFill>
              <a:ln>
                <a:solidFill>
                  <a:srgbClr val="464749"/>
                </a:solidFill>
              </a:ln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rgbClr val="464749"/>
                    </a:solidFill>
                  </a:rPr>
                  <a:t>Integrity</a:t>
                </a: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-398586" y="3252715"/>
              <a:ext cx="1876181" cy="1785104"/>
            </a:xfrm>
            <a:prstGeom prst="rect">
              <a:avLst/>
            </a:prstGeom>
            <a:solidFill>
              <a:srgbClr val="66FF66"/>
            </a:solidFill>
            <a:ln>
              <a:solidFill>
                <a:srgbClr val="464749"/>
              </a:solidFill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wrap="square" rtlCol="0">
              <a:spAutoFit/>
            </a:bodyPr>
            <a:lstStyle/>
            <a:p>
              <a:endParaRPr lang="en-US" sz="1000" dirty="0" smtClean="0"/>
            </a:p>
            <a:p>
              <a:pPr algn="ctr"/>
              <a:r>
                <a:rPr lang="en-GB" dirty="0" smtClean="0">
                  <a:latin typeface="+mn-lt"/>
                </a:rPr>
                <a:t>Chasing Perfection </a:t>
              </a:r>
            </a:p>
            <a:p>
              <a:pPr algn="ctr"/>
              <a:r>
                <a:rPr lang="en-GB" dirty="0">
                  <a:latin typeface="+mn-lt"/>
                </a:rPr>
                <a:t>t</a:t>
              </a:r>
              <a:r>
                <a:rPr lang="en-GB" dirty="0" smtClean="0">
                  <a:latin typeface="+mn-lt"/>
                </a:rPr>
                <a:t>o</a:t>
              </a:r>
            </a:p>
            <a:p>
              <a:pPr algn="ctr"/>
              <a:r>
                <a:rPr lang="en-GB" dirty="0" smtClean="0">
                  <a:latin typeface="+mn-lt"/>
                </a:rPr>
                <a:t>Achieve Excellence</a:t>
              </a:r>
              <a:endParaRPr lang="en-US" dirty="0" smtClean="0">
                <a:latin typeface="+mn-lt"/>
              </a:endParaRPr>
            </a:p>
            <a:p>
              <a:endParaRPr lang="en-US" sz="1000" dirty="0"/>
            </a:p>
          </p:txBody>
        </p:sp>
      </p:grpSp>
      <p:cxnSp>
        <p:nvCxnSpPr>
          <p:cNvPr id="17" name="Straight Arrow Connector 16"/>
          <p:cNvCxnSpPr>
            <a:endCxn id="10" idx="1"/>
          </p:cNvCxnSpPr>
          <p:nvPr/>
        </p:nvCxnSpPr>
        <p:spPr>
          <a:xfrm flipV="1">
            <a:off x="2181677" y="2452605"/>
            <a:ext cx="2772833" cy="162446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181677" y="3030018"/>
            <a:ext cx="2772833" cy="105269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8" idx="3"/>
          </p:cNvCxnSpPr>
          <p:nvPr/>
        </p:nvCxnSpPr>
        <p:spPr>
          <a:xfrm flipV="1">
            <a:off x="2181677" y="3717033"/>
            <a:ext cx="2772832" cy="35768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2181677" y="4082708"/>
            <a:ext cx="2772832" cy="32697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181677" y="4080489"/>
            <a:ext cx="2772832" cy="97774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201561" y="4085705"/>
            <a:ext cx="2772832" cy="159532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30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Team Work</a:t>
            </a:r>
            <a:endParaRPr lang="en-US" sz="1800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3419872" y="-10324528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cap="all" dirty="0">
                <a:solidFill>
                  <a:srgbClr val="000000"/>
                </a:solidFill>
                <a:latin typeface="open-sans"/>
              </a:rPr>
              <a:t>DEMONSTRATES RELIABILITY</a:t>
            </a:r>
          </a:p>
          <a:p>
            <a:r>
              <a:rPr lang="en-GB" cap="all" dirty="0" smtClean="0">
                <a:solidFill>
                  <a:srgbClr val="000000"/>
                </a:solidFill>
                <a:latin typeface="open-sans"/>
              </a:rPr>
              <a:t>COMMUNICATES </a:t>
            </a:r>
            <a:r>
              <a:rPr lang="en-GB" cap="all" dirty="0">
                <a:solidFill>
                  <a:srgbClr val="000000"/>
                </a:solidFill>
                <a:latin typeface="open-sans"/>
              </a:rPr>
              <a:t>CONSTRUCTIVELY</a:t>
            </a:r>
          </a:p>
          <a:p>
            <a:r>
              <a:rPr lang="en-GB" cap="all" dirty="0" smtClean="0">
                <a:solidFill>
                  <a:srgbClr val="000000"/>
                </a:solidFill>
                <a:latin typeface="open-sans"/>
              </a:rPr>
              <a:t>LISTENS </a:t>
            </a:r>
            <a:r>
              <a:rPr lang="en-GB" cap="all" dirty="0">
                <a:solidFill>
                  <a:srgbClr val="000000"/>
                </a:solidFill>
                <a:latin typeface="open-sans"/>
              </a:rPr>
              <a:t>ACTIVELY</a:t>
            </a:r>
          </a:p>
          <a:p>
            <a:r>
              <a:rPr lang="en-GB" cap="all" dirty="0" smtClean="0">
                <a:solidFill>
                  <a:srgbClr val="000000"/>
                </a:solidFill>
                <a:latin typeface="open-sans"/>
              </a:rPr>
              <a:t>SHARES </a:t>
            </a:r>
            <a:r>
              <a:rPr lang="en-GB" cap="all" dirty="0">
                <a:solidFill>
                  <a:srgbClr val="000000"/>
                </a:solidFill>
                <a:latin typeface="open-sans"/>
              </a:rPr>
              <a:t>OPENLY AND WILLINGLY</a:t>
            </a:r>
          </a:p>
          <a:p>
            <a:r>
              <a:rPr lang="en-GB" cap="all" dirty="0" smtClean="0">
                <a:solidFill>
                  <a:srgbClr val="000000"/>
                </a:solidFill>
                <a:latin typeface="open-sans"/>
              </a:rPr>
              <a:t>COOPERATES </a:t>
            </a:r>
            <a:r>
              <a:rPr lang="en-GB" cap="all" dirty="0">
                <a:solidFill>
                  <a:srgbClr val="000000"/>
                </a:solidFill>
                <a:latin typeface="open-sans"/>
              </a:rPr>
              <a:t>AND PITCHES IN TO HELP</a:t>
            </a:r>
          </a:p>
          <a:p>
            <a:r>
              <a:rPr lang="en-GB" cap="all" dirty="0" smtClean="0">
                <a:solidFill>
                  <a:srgbClr val="000000"/>
                </a:solidFill>
                <a:latin typeface="open-sans"/>
              </a:rPr>
              <a:t>EXHIBITS </a:t>
            </a:r>
            <a:r>
              <a:rPr lang="en-GB" cap="all" dirty="0">
                <a:solidFill>
                  <a:srgbClr val="000000"/>
                </a:solidFill>
                <a:latin typeface="open-sans"/>
              </a:rPr>
              <a:t>FLEXIBILITY</a:t>
            </a:r>
          </a:p>
          <a:p>
            <a:r>
              <a:rPr lang="en-GB" cap="all" dirty="0" smtClean="0">
                <a:solidFill>
                  <a:srgbClr val="000000"/>
                </a:solidFill>
                <a:latin typeface="open-sans"/>
              </a:rPr>
              <a:t>SHOWS </a:t>
            </a:r>
            <a:r>
              <a:rPr lang="en-GB" cap="all" dirty="0">
                <a:solidFill>
                  <a:srgbClr val="000000"/>
                </a:solidFill>
                <a:latin typeface="open-sans"/>
              </a:rPr>
              <a:t>COMMITMENT TO THE TEAM</a:t>
            </a:r>
          </a:p>
          <a:p>
            <a:r>
              <a:rPr lang="en-GB" cap="all" dirty="0" smtClean="0">
                <a:solidFill>
                  <a:srgbClr val="000000"/>
                </a:solidFill>
                <a:latin typeface="open-sans"/>
              </a:rPr>
              <a:t>WORKS </a:t>
            </a:r>
            <a:r>
              <a:rPr lang="en-GB" cap="all" dirty="0">
                <a:solidFill>
                  <a:srgbClr val="000000"/>
                </a:solidFill>
                <a:latin typeface="open-sans"/>
              </a:rPr>
              <a:t>AS A PROBLEM-SOLVER</a:t>
            </a:r>
          </a:p>
          <a:p>
            <a:r>
              <a:rPr lang="en-GB" cap="all" dirty="0" smtClean="0">
                <a:solidFill>
                  <a:srgbClr val="000000"/>
                </a:solidFill>
                <a:latin typeface="open-sans"/>
              </a:rPr>
              <a:t>TREATS </a:t>
            </a:r>
            <a:r>
              <a:rPr lang="en-GB" cap="all" dirty="0">
                <a:solidFill>
                  <a:srgbClr val="000000"/>
                </a:solidFill>
                <a:latin typeface="open-sans"/>
              </a:rPr>
              <a:t>OTHERS IN A RESPECTFUL AND SUPPORTIVE MANNER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07704" y="1412776"/>
            <a:ext cx="561662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464749"/>
                </a:solidFill>
                <a:latin typeface="+mn-lt"/>
              </a:rPr>
              <a:t>10 Characteristics of a good Team Player</a:t>
            </a:r>
          </a:p>
          <a:p>
            <a:endParaRPr lang="en-US" dirty="0">
              <a:solidFill>
                <a:srgbClr val="464749"/>
              </a:solidFill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Is reliable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Communicates constructively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An active listener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An active participant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Shares openly and willingly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Co-operates and volunteers to help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Shows flexibility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Demonstrates commitment to the team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Works as a problem solver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Treats others in a respectful and supportive way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464749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1710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Leading in the Transwarp Style – Chasing Perfection</a:t>
            </a:r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852936"/>
            <a:ext cx="8208912" cy="100796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GB" sz="1100" dirty="0" smtClean="0">
              <a:solidFill>
                <a:srgbClr val="464749"/>
              </a:solidFill>
              <a:latin typeface="+mn-lt"/>
            </a:endParaRPr>
          </a:p>
          <a:p>
            <a:pPr algn="ctr">
              <a:lnSpc>
                <a:spcPct val="150000"/>
              </a:lnSpc>
            </a:pPr>
            <a:r>
              <a:rPr lang="en-GB" dirty="0" smtClean="0">
                <a:solidFill>
                  <a:srgbClr val="464749"/>
                </a:solidFill>
                <a:latin typeface="+mn-lt"/>
              </a:rPr>
              <a:t>5e. Achieving </a:t>
            </a:r>
            <a:r>
              <a:rPr lang="en-GB" dirty="0">
                <a:solidFill>
                  <a:srgbClr val="464749"/>
                </a:solidFill>
                <a:latin typeface="+mn-lt"/>
              </a:rPr>
              <a:t>Leadership </a:t>
            </a:r>
            <a:r>
              <a:rPr lang="en-GB" dirty="0" smtClean="0">
                <a:solidFill>
                  <a:srgbClr val="464749"/>
                </a:solidFill>
                <a:latin typeface="+mn-lt"/>
              </a:rPr>
              <a:t>Excellence – Innovation</a:t>
            </a:r>
            <a:endParaRPr lang="en-GB" dirty="0">
              <a:solidFill>
                <a:srgbClr val="464749"/>
              </a:solidFill>
              <a:latin typeface="+mn-lt"/>
            </a:endParaRPr>
          </a:p>
          <a:p>
            <a:pPr algn="ctr"/>
            <a:endParaRPr lang="en-US" sz="1600" dirty="0">
              <a:latin typeface="+mn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556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290540" y="1370384"/>
            <a:ext cx="4464496" cy="4744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 smtClean="0"/>
              <a:t>Innovation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4067944" y="1370384"/>
            <a:ext cx="490968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latin typeface="+mn-lt"/>
              </a:rPr>
              <a:t>Innovation:</a:t>
            </a:r>
          </a:p>
          <a:p>
            <a:endParaRPr lang="en-GB" sz="900" dirty="0"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+mn-lt"/>
              </a:rPr>
              <a:t>We honour innovators, Transwarp people are proactive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+mn-lt"/>
              </a:rPr>
              <a:t>Not afraid to take risks and not afraid to fail, this keeps us humble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latin typeface="+mn-lt"/>
              </a:rPr>
              <a:t>I</a:t>
            </a:r>
            <a:r>
              <a:rPr lang="en-GB" sz="1600" dirty="0" smtClean="0">
                <a:latin typeface="+mn-lt"/>
              </a:rPr>
              <a:t>nnovate to solve real world problems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+mn-lt"/>
              </a:rPr>
              <a:t>Use innovation to deliver the best techniques and problems</a:t>
            </a:r>
          </a:p>
          <a:p>
            <a:pPr>
              <a:lnSpc>
                <a:spcPct val="150000"/>
              </a:lnSpc>
            </a:pPr>
            <a:endParaRPr lang="en-GB" sz="700" dirty="0"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+mn-lt"/>
              </a:rPr>
              <a:t>To keep improving we are always curious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+mn-lt"/>
              </a:rPr>
              <a:t>Stay hungry – stay foolish is our mantra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+mn-lt"/>
              </a:rPr>
              <a:t>Be smart and adaptive to trends around us</a:t>
            </a:r>
          </a:p>
          <a:p>
            <a:pPr>
              <a:lnSpc>
                <a:spcPct val="150000"/>
              </a:lnSpc>
            </a:pPr>
            <a:endParaRPr lang="en-GB" sz="700" dirty="0"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+mn-lt"/>
              </a:rPr>
              <a:t>Fast learning and Logical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611560" y="2708920"/>
            <a:ext cx="1786141" cy="1785104"/>
          </a:xfrm>
          <a:prstGeom prst="rect">
            <a:avLst/>
          </a:prstGeom>
          <a:solidFill>
            <a:srgbClr val="66FF66"/>
          </a:solidFill>
          <a:ln>
            <a:solidFill>
              <a:srgbClr val="464749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>
            <a:spAutoFit/>
          </a:bodyPr>
          <a:lstStyle/>
          <a:p>
            <a:endParaRPr lang="en-US" sz="1000" dirty="0" smtClean="0"/>
          </a:p>
          <a:p>
            <a:pPr algn="ctr"/>
            <a:r>
              <a:rPr lang="en-GB" dirty="0" smtClean="0">
                <a:latin typeface="+mn-lt"/>
              </a:rPr>
              <a:t>Chasing Perfection </a:t>
            </a:r>
          </a:p>
          <a:p>
            <a:pPr algn="ctr"/>
            <a:r>
              <a:rPr lang="en-GB" dirty="0">
                <a:latin typeface="+mn-lt"/>
              </a:rPr>
              <a:t>t</a:t>
            </a:r>
            <a:r>
              <a:rPr lang="en-GB" dirty="0" smtClean="0">
                <a:latin typeface="+mn-lt"/>
              </a:rPr>
              <a:t>o</a:t>
            </a:r>
          </a:p>
          <a:p>
            <a:pPr algn="ctr"/>
            <a:r>
              <a:rPr lang="en-GB" dirty="0" smtClean="0">
                <a:latin typeface="+mn-lt"/>
              </a:rPr>
              <a:t>Achieve Excellence</a:t>
            </a:r>
            <a:endParaRPr lang="en-US" dirty="0" smtClean="0">
              <a:latin typeface="+mn-lt"/>
            </a:endParaRPr>
          </a:p>
          <a:p>
            <a:endParaRPr lang="en-US" sz="1000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227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56933"/>
            <a:ext cx="8534400" cy="715962"/>
          </a:xfrm>
        </p:spPr>
        <p:txBody>
          <a:bodyPr/>
          <a:lstStyle/>
          <a:p>
            <a:r>
              <a:rPr lang="en-GB" sz="2000" dirty="0" smtClean="0"/>
              <a:t>Innovation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40325" b="39513"/>
          <a:stretch/>
        </p:blipFill>
        <p:spPr>
          <a:xfrm>
            <a:off x="179512" y="6381328"/>
            <a:ext cx="1584176" cy="31940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65884" y="2796970"/>
            <a:ext cx="1786141" cy="1785104"/>
          </a:xfrm>
          <a:prstGeom prst="rect">
            <a:avLst/>
          </a:prstGeom>
          <a:solidFill>
            <a:srgbClr val="66FF66"/>
          </a:solidFill>
          <a:ln>
            <a:solidFill>
              <a:srgbClr val="464749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>
            <a:spAutoFit/>
          </a:bodyPr>
          <a:lstStyle/>
          <a:p>
            <a:endParaRPr lang="en-US" sz="1000" dirty="0" smtClean="0"/>
          </a:p>
          <a:p>
            <a:pPr algn="ctr"/>
            <a:r>
              <a:rPr lang="en-GB" dirty="0" smtClean="0">
                <a:latin typeface="+mn-lt"/>
              </a:rPr>
              <a:t>Chasing Perfection </a:t>
            </a:r>
          </a:p>
          <a:p>
            <a:pPr algn="ctr"/>
            <a:r>
              <a:rPr lang="en-GB" dirty="0">
                <a:latin typeface="+mn-lt"/>
              </a:rPr>
              <a:t>t</a:t>
            </a:r>
            <a:r>
              <a:rPr lang="en-GB" dirty="0" smtClean="0">
                <a:latin typeface="+mn-lt"/>
              </a:rPr>
              <a:t>o</a:t>
            </a:r>
          </a:p>
          <a:p>
            <a:pPr algn="ctr"/>
            <a:r>
              <a:rPr lang="en-GB" dirty="0" smtClean="0">
                <a:latin typeface="+mn-lt"/>
              </a:rPr>
              <a:t>Achieve Excellence</a:t>
            </a:r>
            <a:endParaRPr lang="en-US" dirty="0" smtClean="0">
              <a:latin typeface="+mn-lt"/>
            </a:endParaRPr>
          </a:p>
          <a:p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3203848" y="1268760"/>
            <a:ext cx="5544616" cy="369332"/>
          </a:xfrm>
          <a:prstGeom prst="rect">
            <a:avLst/>
          </a:prstGeom>
          <a:solidFill>
            <a:srgbClr val="0DFF7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464748"/>
                </a:solidFill>
                <a:latin typeface="+mn-lt"/>
              </a:rPr>
              <a:t>Achieving Excellence - Innovation</a:t>
            </a:r>
            <a:endParaRPr lang="en-US" dirty="0">
              <a:solidFill>
                <a:srgbClr val="464748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45136" y="1700808"/>
            <a:ext cx="5691360" cy="4085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64749"/>
                </a:solidFill>
                <a:latin typeface="+mn-lt"/>
              </a:rPr>
              <a:t>A Transwarp Leader must be able to:</a:t>
            </a:r>
          </a:p>
          <a:p>
            <a:endParaRPr lang="en-GB" sz="1050" dirty="0">
              <a:solidFill>
                <a:srgbClr val="464749"/>
              </a:solidFill>
              <a:latin typeface="+mn-lt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464749"/>
                </a:solidFill>
                <a:latin typeface="+mn-lt"/>
              </a:rPr>
              <a:t>Create a culture of Innovation in their teams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 smtClean="0">
                <a:solidFill>
                  <a:srgbClr val="464749"/>
                </a:solidFill>
                <a:latin typeface="+mn-lt"/>
              </a:rPr>
              <a:t>Follow the </a:t>
            </a:r>
            <a:r>
              <a:rPr lang="en-GB" sz="1200" dirty="0">
                <a:solidFill>
                  <a:srgbClr val="464749"/>
                </a:solidFill>
                <a:latin typeface="+mn-lt"/>
              </a:rPr>
              <a:t>I</a:t>
            </a:r>
            <a:r>
              <a:rPr lang="en-GB" sz="1200" dirty="0" smtClean="0">
                <a:solidFill>
                  <a:srgbClr val="464749"/>
                </a:solidFill>
                <a:latin typeface="+mn-lt"/>
              </a:rPr>
              <a:t>nnovation Framework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464749"/>
                </a:solidFill>
                <a:latin typeface="+mn-lt"/>
              </a:rPr>
              <a:t>Have an endless drive to continually improve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464749"/>
                </a:solidFill>
                <a:latin typeface="+mn-lt"/>
              </a:rPr>
              <a:t>Create an atmosphere of continuous curiosity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464749"/>
                </a:solidFill>
                <a:latin typeface="+mn-lt"/>
              </a:rPr>
              <a:t>Constantly question – “ is there a better way”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464749"/>
                </a:solidFill>
                <a:latin typeface="+mn-lt"/>
              </a:rPr>
              <a:t>Allow people to experiment – take risks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464749"/>
                </a:solidFill>
                <a:latin typeface="+mn-lt"/>
              </a:rPr>
              <a:t>Accept failure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464749"/>
                </a:solidFill>
                <a:latin typeface="+mn-lt"/>
              </a:rPr>
              <a:t>Stay open minded for new </a:t>
            </a:r>
            <a:r>
              <a:rPr lang="en-GB" sz="1400" dirty="0" smtClean="0">
                <a:solidFill>
                  <a:srgbClr val="464749"/>
                </a:solidFill>
                <a:latin typeface="+mn-lt"/>
              </a:rPr>
              <a:t>ideas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464749"/>
                </a:solidFill>
                <a:latin typeface="+mn-lt"/>
              </a:rPr>
              <a:t>Lead and Manage Change to reap the benefits of Innovation</a:t>
            </a:r>
            <a:endParaRPr lang="en-US" sz="1400" dirty="0" smtClean="0">
              <a:solidFill>
                <a:srgbClr val="464749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en-GB" dirty="0" smtClean="0">
              <a:solidFill>
                <a:srgbClr val="464749"/>
              </a:solidFill>
              <a:latin typeface="+mn-lt"/>
            </a:endParaRPr>
          </a:p>
          <a:p>
            <a:endParaRPr lang="en-US" dirty="0">
              <a:solidFill>
                <a:srgbClr val="464749"/>
              </a:solidFill>
              <a:latin typeface="+mn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75639" y="5350426"/>
            <a:ext cx="5472608" cy="872232"/>
            <a:chOff x="1675639" y="5350426"/>
            <a:chExt cx="5472608" cy="872232"/>
          </a:xfrm>
        </p:grpSpPr>
        <p:grpSp>
          <p:nvGrpSpPr>
            <p:cNvPr id="5" name="Group 4"/>
            <p:cNvGrpSpPr/>
            <p:nvPr/>
          </p:nvGrpSpPr>
          <p:grpSpPr>
            <a:xfrm>
              <a:off x="1675639" y="5350426"/>
              <a:ext cx="5472608" cy="872232"/>
              <a:chOff x="1475656" y="5445224"/>
              <a:chExt cx="5472608" cy="872232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1475656" y="5445224"/>
                <a:ext cx="2376264" cy="872232"/>
              </a:xfrm>
              <a:prstGeom prst="round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Innovation</a:t>
                </a:r>
                <a:endParaRPr lang="en-US" dirty="0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4572000" y="5445224"/>
                <a:ext cx="2376264" cy="872232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Leading Change</a:t>
                </a:r>
                <a:endParaRPr lang="en-US" dirty="0"/>
              </a:p>
            </p:txBody>
          </p:sp>
        </p:grpSp>
        <p:sp>
          <p:nvSpPr>
            <p:cNvPr id="9" name="Right Arrow 8"/>
            <p:cNvSpPr/>
            <p:nvPr/>
          </p:nvSpPr>
          <p:spPr>
            <a:xfrm>
              <a:off x="4139952" y="5661248"/>
              <a:ext cx="576064" cy="288032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9226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 smtClean="0"/>
              <a:t>Innovation</a:t>
            </a:r>
            <a:endParaRPr lang="en-US" sz="2000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739280" y="1196752"/>
            <a:ext cx="5665440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 smtClean="0">
              <a:latin typeface="+mn-lt"/>
            </a:endParaRPr>
          </a:p>
          <a:p>
            <a:pPr algn="ctr"/>
            <a:r>
              <a:rPr lang="en-US" sz="2000" dirty="0" smtClean="0">
                <a:solidFill>
                  <a:srgbClr val="464748"/>
                </a:solidFill>
                <a:latin typeface="+mn-lt"/>
              </a:rPr>
              <a:t>The Innovators Code</a:t>
            </a:r>
          </a:p>
          <a:p>
            <a:pPr marL="342900" indent="-342900" algn="ctr">
              <a:buFont typeface="Arial" pitchFamily="34" charset="0"/>
              <a:buChar char="•"/>
            </a:pPr>
            <a:endParaRPr lang="en-US" sz="1400" dirty="0" smtClean="0">
              <a:solidFill>
                <a:srgbClr val="464748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64748"/>
                </a:solidFill>
                <a:latin typeface="+mn-lt"/>
              </a:rPr>
              <a:t>Is there a better way?</a:t>
            </a:r>
            <a:endParaRPr lang="en-US" sz="1400" dirty="0" smtClean="0">
              <a:solidFill>
                <a:srgbClr val="464748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64748"/>
                </a:solidFill>
                <a:latin typeface="+mn-lt"/>
              </a:rPr>
              <a:t>What is the best way?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64748"/>
                </a:solidFill>
                <a:latin typeface="+mn-lt"/>
              </a:rPr>
              <a:t>What would be the benefits?</a:t>
            </a:r>
          </a:p>
          <a:p>
            <a:pPr lvl="1">
              <a:lnSpc>
                <a:spcPct val="150000"/>
              </a:lnSpc>
            </a:pPr>
            <a:endParaRPr lang="en-US" sz="1600" dirty="0" smtClean="0">
              <a:solidFill>
                <a:srgbClr val="464748"/>
              </a:solidFill>
              <a:latin typeface="+mn-lt"/>
            </a:endParaRPr>
          </a:p>
          <a:p>
            <a:pPr lvl="1">
              <a:lnSpc>
                <a:spcPct val="150000"/>
              </a:lnSpc>
            </a:pPr>
            <a:r>
              <a:rPr lang="en-US" dirty="0" smtClean="0">
                <a:solidFill>
                  <a:srgbClr val="464748"/>
                </a:solidFill>
                <a:latin typeface="+mn-lt"/>
              </a:rPr>
              <a:t>Seeing things as they could be; not as they are!</a:t>
            </a:r>
          </a:p>
          <a:p>
            <a:pPr lvl="1">
              <a:lnSpc>
                <a:spcPct val="150000"/>
              </a:lnSpc>
            </a:pPr>
            <a:endParaRPr lang="en-US" sz="2000" dirty="0">
              <a:solidFill>
                <a:srgbClr val="464748"/>
              </a:solidFill>
              <a:latin typeface="+mn-lt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4555178"/>
            <a:ext cx="1440160" cy="168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ounded Rectangle 10"/>
          <p:cNvSpPr/>
          <p:nvPr/>
        </p:nvSpPr>
        <p:spPr>
          <a:xfrm>
            <a:off x="251520" y="351914"/>
            <a:ext cx="1096161" cy="5614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Innovation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2417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 smtClean="0"/>
              <a:t>Innovation</a:t>
            </a:r>
            <a:endParaRPr lang="en-US" sz="2000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261681" y="1484784"/>
            <a:ext cx="5622688" cy="3985706"/>
            <a:chOff x="3255820" y="982611"/>
            <a:chExt cx="5563502" cy="3906002"/>
          </a:xfrm>
        </p:grpSpPr>
        <p:sp>
          <p:nvSpPr>
            <p:cNvPr id="11" name="Rectangle 10"/>
            <p:cNvSpPr/>
            <p:nvPr/>
          </p:nvSpPr>
          <p:spPr>
            <a:xfrm>
              <a:off x="3255820" y="982611"/>
              <a:ext cx="4572000" cy="390600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>
              <a:spAutoFit/>
            </a:bodyPr>
            <a:lstStyle/>
            <a:p>
              <a:endParaRPr lang="en-US" i="1" dirty="0" smtClean="0">
                <a:solidFill>
                  <a:srgbClr val="464749"/>
                </a:solidFill>
                <a:latin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i="1" dirty="0" smtClean="0">
                  <a:solidFill>
                    <a:srgbClr val="464749"/>
                  </a:solidFill>
                  <a:latin typeface="+mn-lt"/>
                </a:rPr>
                <a:t>I </a:t>
              </a:r>
              <a:r>
                <a:rPr lang="en-US" sz="1600" i="1" dirty="0" smtClean="0">
                  <a:solidFill>
                    <a:srgbClr val="464749"/>
                  </a:solidFill>
                  <a:latin typeface="+mn-lt"/>
                </a:rPr>
                <a:t>KEEP six honest serving-men</a:t>
              </a:r>
              <a:br>
                <a:rPr lang="en-US" sz="1600" i="1" dirty="0" smtClean="0">
                  <a:solidFill>
                    <a:srgbClr val="464749"/>
                  </a:solidFill>
                  <a:latin typeface="+mn-lt"/>
                </a:rPr>
              </a:br>
              <a:r>
                <a:rPr lang="en-US" sz="1600" i="1" dirty="0" smtClean="0">
                  <a:solidFill>
                    <a:srgbClr val="464749"/>
                  </a:solidFill>
                  <a:latin typeface="+mn-lt"/>
                </a:rPr>
                <a:t>(They taught me all I knew);</a:t>
              </a:r>
              <a:br>
                <a:rPr lang="en-US" sz="1600" i="1" dirty="0" smtClean="0">
                  <a:solidFill>
                    <a:srgbClr val="464749"/>
                  </a:solidFill>
                  <a:latin typeface="+mn-lt"/>
                </a:rPr>
              </a:br>
              <a:r>
                <a:rPr lang="en-US" sz="1600" i="1" dirty="0" smtClean="0">
                  <a:solidFill>
                    <a:srgbClr val="464749"/>
                  </a:solidFill>
                  <a:latin typeface="+mn-lt"/>
                </a:rPr>
                <a:t>Their names are What and Why and When</a:t>
              </a:r>
              <a:br>
                <a:rPr lang="en-US" sz="1600" i="1" dirty="0" smtClean="0">
                  <a:solidFill>
                    <a:srgbClr val="464749"/>
                  </a:solidFill>
                  <a:latin typeface="+mn-lt"/>
                </a:rPr>
              </a:br>
              <a:r>
                <a:rPr lang="en-US" sz="1600" i="1" dirty="0" smtClean="0">
                  <a:solidFill>
                    <a:srgbClr val="464749"/>
                  </a:solidFill>
                  <a:latin typeface="+mn-lt"/>
                </a:rPr>
                <a:t>And How and Where and Who.</a:t>
              </a:r>
              <a:br>
                <a:rPr lang="en-US" sz="1600" i="1" dirty="0" smtClean="0">
                  <a:solidFill>
                    <a:srgbClr val="464749"/>
                  </a:solidFill>
                  <a:latin typeface="+mn-lt"/>
                </a:rPr>
              </a:br>
              <a:r>
                <a:rPr lang="en-US" sz="1600" i="1" dirty="0" smtClean="0">
                  <a:solidFill>
                    <a:srgbClr val="464749"/>
                  </a:solidFill>
                  <a:latin typeface="+mn-lt"/>
                </a:rPr>
                <a:t>I send them over land and sea,</a:t>
              </a:r>
              <a:br>
                <a:rPr lang="en-US" sz="1600" i="1" dirty="0" smtClean="0">
                  <a:solidFill>
                    <a:srgbClr val="464749"/>
                  </a:solidFill>
                  <a:latin typeface="+mn-lt"/>
                </a:rPr>
              </a:br>
              <a:r>
                <a:rPr lang="en-US" sz="1600" i="1" dirty="0" smtClean="0">
                  <a:solidFill>
                    <a:srgbClr val="464749"/>
                  </a:solidFill>
                  <a:latin typeface="+mn-lt"/>
                </a:rPr>
                <a:t>I send them east and west;</a:t>
              </a:r>
              <a:br>
                <a:rPr lang="en-US" sz="1600" i="1" dirty="0" smtClean="0">
                  <a:solidFill>
                    <a:srgbClr val="464749"/>
                  </a:solidFill>
                  <a:latin typeface="+mn-lt"/>
                </a:rPr>
              </a:br>
              <a:r>
                <a:rPr lang="en-US" sz="1600" i="1" dirty="0" smtClean="0">
                  <a:solidFill>
                    <a:srgbClr val="464749"/>
                  </a:solidFill>
                  <a:latin typeface="+mn-lt"/>
                </a:rPr>
                <a:t>But after they have worked for me,</a:t>
              </a:r>
              <a:br>
                <a:rPr lang="en-US" sz="1600" i="1" dirty="0" smtClean="0">
                  <a:solidFill>
                    <a:srgbClr val="464749"/>
                  </a:solidFill>
                  <a:latin typeface="+mn-lt"/>
                </a:rPr>
              </a:br>
              <a:r>
                <a:rPr lang="en-US" sz="1600" i="1" dirty="0" smtClean="0">
                  <a:solidFill>
                    <a:srgbClr val="464749"/>
                  </a:solidFill>
                  <a:latin typeface="+mn-lt"/>
                </a:rPr>
                <a:t>I give them all a rest.</a:t>
              </a:r>
            </a:p>
            <a:p>
              <a:endParaRPr lang="en-US" i="1" dirty="0" smtClean="0">
                <a:solidFill>
                  <a:srgbClr val="464749"/>
                </a:solidFill>
                <a:latin typeface="+mn-lt"/>
              </a:endParaRPr>
            </a:p>
            <a:p>
              <a:pPr algn="r"/>
              <a:r>
                <a:rPr lang="en-US" sz="1100" i="1" dirty="0" smtClean="0">
                  <a:solidFill>
                    <a:srgbClr val="464749"/>
                  </a:solidFill>
                  <a:latin typeface="+mn-lt"/>
                </a:rPr>
                <a:t>The Elephant ‘s Child</a:t>
              </a:r>
            </a:p>
            <a:p>
              <a:pPr algn="r"/>
              <a:r>
                <a:rPr lang="en-US" sz="1100" i="1" dirty="0" smtClean="0">
                  <a:solidFill>
                    <a:srgbClr val="464749"/>
                  </a:solidFill>
                  <a:latin typeface="+mn-lt"/>
                </a:rPr>
                <a:t>Rudyard Kipling</a:t>
              </a:r>
              <a:r>
                <a:rPr lang="en-US" sz="1100" dirty="0" smtClean="0">
                  <a:solidFill>
                    <a:srgbClr val="464749"/>
                  </a:solidFill>
                  <a:latin typeface="+mn-lt"/>
                </a:rPr>
                <a:t> </a:t>
              </a:r>
              <a:endParaRPr lang="en-US" sz="1100" dirty="0">
                <a:solidFill>
                  <a:srgbClr val="464749"/>
                </a:solidFill>
                <a:latin typeface="+mn-lt"/>
              </a:endParaRPr>
            </a:p>
          </p:txBody>
        </p:sp>
        <p:pic>
          <p:nvPicPr>
            <p:cNvPr id="12" name="Picture 11" descr="Mowgli-Elephant-300x300.jpg"/>
            <p:cNvPicPr>
              <a:picLocks noChangeAspect="1"/>
            </p:cNvPicPr>
            <p:nvPr/>
          </p:nvPicPr>
          <p:blipFill rotWithShape="1">
            <a:blip r:embed="rId3" cstate="print"/>
            <a:srcRect l="17994" t="15371" r="15218" b="14396"/>
            <a:stretch/>
          </p:blipFill>
          <p:spPr>
            <a:xfrm>
              <a:off x="7394322" y="1547155"/>
              <a:ext cx="1425000" cy="1498487"/>
            </a:xfrm>
            <a:prstGeom prst="rect">
              <a:avLst/>
            </a:prstGeom>
          </p:spPr>
        </p:pic>
      </p:grpSp>
      <p:sp>
        <p:nvSpPr>
          <p:cNvPr id="14" name="Rounded Rectangle 13"/>
          <p:cNvSpPr/>
          <p:nvPr/>
        </p:nvSpPr>
        <p:spPr>
          <a:xfrm>
            <a:off x="251520" y="351914"/>
            <a:ext cx="1096161" cy="5614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Innovation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8300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 smtClean="0"/>
              <a:t>Innovation</a:t>
            </a:r>
            <a:endParaRPr lang="en-US" sz="2000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90500" y="1836120"/>
            <a:ext cx="8763000" cy="3600510"/>
            <a:chOff x="228600" y="1828800"/>
            <a:chExt cx="8763000" cy="3600510"/>
          </a:xfrm>
        </p:grpSpPr>
        <p:pic>
          <p:nvPicPr>
            <p:cNvPr id="10" name="Picture 2" descr="https://encrypted-tbn3.google.com/images?q=tbn:ANd9GcQAeLaX-RoG8Yg0QCCYAxMr5WxYTJLhC80o_2b9gERd5p4DHSsB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76600" y="2667000"/>
              <a:ext cx="2785505" cy="2724150"/>
            </a:xfrm>
            <a:prstGeom prst="rect">
              <a:avLst/>
            </a:prstGeom>
            <a:noFill/>
          </p:spPr>
        </p:pic>
        <p:sp>
          <p:nvSpPr>
            <p:cNvPr id="11" name="TextBox 10"/>
            <p:cNvSpPr txBox="1"/>
            <p:nvPr/>
          </p:nvSpPr>
          <p:spPr>
            <a:xfrm>
              <a:off x="6781800" y="3124200"/>
              <a:ext cx="2209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464748"/>
                  </a:solidFill>
                  <a:latin typeface="+mn-lt"/>
                </a:rPr>
                <a:t>Ears</a:t>
              </a:r>
              <a:r>
                <a:rPr lang="en-US" dirty="0" smtClean="0">
                  <a:solidFill>
                    <a:srgbClr val="464748"/>
                  </a:solidFill>
                  <a:latin typeface="+mn-lt"/>
                </a:rPr>
                <a:t>- </a:t>
              </a:r>
              <a:r>
                <a:rPr lang="en-US" sz="1600" dirty="0" smtClean="0">
                  <a:solidFill>
                    <a:srgbClr val="464748"/>
                  </a:solidFill>
                  <a:latin typeface="+mn-lt"/>
                </a:rPr>
                <a:t>For Listening</a:t>
              </a:r>
              <a:endParaRPr lang="en-US" dirty="0">
                <a:solidFill>
                  <a:srgbClr val="464748"/>
                </a:solidFill>
                <a:latin typeface="+mn-lt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>
            <a:xfrm flipH="1">
              <a:off x="5486400" y="3324255"/>
              <a:ext cx="1295400" cy="4857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228600" y="3886200"/>
              <a:ext cx="2590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464748"/>
                  </a:solidFill>
                  <a:latin typeface="+mn-lt"/>
                </a:rPr>
                <a:t>Eyes</a:t>
              </a:r>
              <a:r>
                <a:rPr lang="en-US" dirty="0" smtClean="0">
                  <a:solidFill>
                    <a:srgbClr val="464748"/>
                  </a:solidFill>
                  <a:latin typeface="+mn-lt"/>
                </a:rPr>
                <a:t>- </a:t>
              </a:r>
              <a:r>
                <a:rPr lang="en-US" sz="1600" dirty="0" smtClean="0">
                  <a:solidFill>
                    <a:srgbClr val="464748"/>
                  </a:solidFill>
                  <a:latin typeface="+mn-lt"/>
                </a:rPr>
                <a:t>For Observing</a:t>
              </a:r>
              <a:endParaRPr lang="en-US" sz="1600" dirty="0">
                <a:solidFill>
                  <a:srgbClr val="464748"/>
                </a:solidFill>
                <a:latin typeface="+mn-lt"/>
              </a:endParaRP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>
            <a:xfrm flipV="1">
              <a:off x="1524000" y="3735388"/>
              <a:ext cx="2743200" cy="1508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324600" y="5029200"/>
              <a:ext cx="2667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464748"/>
                  </a:solidFill>
                  <a:latin typeface="+mn-lt"/>
                </a:rPr>
                <a:t>Mouth</a:t>
              </a:r>
              <a:r>
                <a:rPr lang="en-US" dirty="0" smtClean="0">
                  <a:solidFill>
                    <a:srgbClr val="464748"/>
                  </a:solidFill>
                  <a:latin typeface="+mn-lt"/>
                </a:rPr>
                <a:t>- </a:t>
              </a:r>
              <a:r>
                <a:rPr lang="en-US" sz="1600" dirty="0" smtClean="0">
                  <a:solidFill>
                    <a:srgbClr val="464748"/>
                  </a:solidFill>
                  <a:latin typeface="+mn-lt"/>
                </a:rPr>
                <a:t>For Questioning</a:t>
              </a:r>
              <a:endParaRPr lang="en-US" sz="1600" dirty="0">
                <a:solidFill>
                  <a:srgbClr val="464748"/>
                </a:solidFill>
                <a:latin typeface="+mn-lt"/>
              </a:endParaRPr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 flipV="1">
              <a:off x="4800600" y="4343402"/>
              <a:ext cx="1524000" cy="8858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2286000" y="1828800"/>
              <a:ext cx="3810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464748"/>
                  </a:solidFill>
                  <a:latin typeface="+mn-lt"/>
                </a:rPr>
                <a:t>Brain</a:t>
              </a:r>
              <a:r>
                <a:rPr lang="en-US" dirty="0" smtClean="0">
                  <a:solidFill>
                    <a:srgbClr val="464748"/>
                  </a:solidFill>
                  <a:latin typeface="+mn-lt"/>
                </a:rPr>
                <a:t>- </a:t>
              </a:r>
              <a:r>
                <a:rPr lang="en-US" sz="1600" dirty="0" smtClean="0">
                  <a:solidFill>
                    <a:srgbClr val="464748"/>
                  </a:solidFill>
                  <a:latin typeface="+mn-lt"/>
                </a:rPr>
                <a:t>For Analyzing and Processing</a:t>
              </a:r>
              <a:endParaRPr lang="en-US" sz="1600" dirty="0">
                <a:solidFill>
                  <a:srgbClr val="464748"/>
                </a:solidFill>
                <a:latin typeface="+mn-lt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2514600" y="2362200"/>
              <a:ext cx="1447800" cy="6096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477000" y="2209800"/>
              <a:ext cx="2438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464748"/>
                  </a:solidFill>
                  <a:latin typeface="+mn-lt"/>
                </a:rPr>
                <a:t>Head</a:t>
              </a:r>
              <a:r>
                <a:rPr lang="en-US" dirty="0" smtClean="0">
                  <a:solidFill>
                    <a:srgbClr val="464748"/>
                  </a:solidFill>
                  <a:latin typeface="+mn-lt"/>
                </a:rPr>
                <a:t>- </a:t>
              </a:r>
              <a:r>
                <a:rPr lang="en-US" sz="1600" dirty="0" smtClean="0">
                  <a:solidFill>
                    <a:srgbClr val="464748"/>
                  </a:solidFill>
                  <a:latin typeface="+mn-lt"/>
                </a:rPr>
                <a:t>For Imagination</a:t>
              </a:r>
              <a:endParaRPr lang="en-US" dirty="0">
                <a:solidFill>
                  <a:srgbClr val="464748"/>
                </a:solidFill>
                <a:latin typeface="+mn-lt"/>
              </a:endParaRPr>
            </a:p>
          </p:txBody>
        </p:sp>
      </p:grpSp>
      <p:cxnSp>
        <p:nvCxnSpPr>
          <p:cNvPr id="4" name="Straight Arrow Connector 3"/>
          <p:cNvCxnSpPr>
            <a:stCxn id="19" idx="1"/>
          </p:cNvCxnSpPr>
          <p:nvPr/>
        </p:nvCxnSpPr>
        <p:spPr>
          <a:xfrm flipH="1">
            <a:off x="5330180" y="2417175"/>
            <a:ext cx="1108720" cy="55775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802452" y="1159755"/>
            <a:ext cx="365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solidFill>
                  <a:srgbClr val="464748"/>
                </a:solidFill>
                <a:latin typeface="+mn-lt"/>
              </a:rPr>
              <a:t>The Innovators Toolkit</a:t>
            </a:r>
            <a:endParaRPr lang="en-US" sz="2000" dirty="0">
              <a:solidFill>
                <a:srgbClr val="464748"/>
              </a:solidFill>
              <a:latin typeface="+mn-lt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51520" y="351914"/>
            <a:ext cx="1096161" cy="5614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Innovation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6746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 smtClean="0"/>
              <a:t>Innovation</a:t>
            </a:r>
            <a:endParaRPr lang="en-US" sz="2000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01683" y="1150491"/>
            <a:ext cx="8483624" cy="4462760"/>
            <a:chOff x="35496" y="1244947"/>
            <a:chExt cx="8483624" cy="4462760"/>
          </a:xfrm>
        </p:grpSpPr>
        <p:sp>
          <p:nvSpPr>
            <p:cNvPr id="11" name="Rectangle 10"/>
            <p:cNvSpPr/>
            <p:nvPr/>
          </p:nvSpPr>
          <p:spPr>
            <a:xfrm>
              <a:off x="4139952" y="1244947"/>
              <a:ext cx="4379168" cy="26161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464748"/>
                  </a:solidFill>
                  <a:latin typeface="+mn-lt"/>
                </a:rPr>
                <a:t>How can I make it:</a:t>
              </a:r>
            </a:p>
            <a:p>
              <a:pPr marL="342900" indent="-342900">
                <a:buFont typeface="Arial" pitchFamily="34" charset="0"/>
                <a:buChar char="•"/>
              </a:pPr>
              <a:r>
                <a:rPr lang="en-US" sz="1600" dirty="0" smtClean="0">
                  <a:solidFill>
                    <a:srgbClr val="464748"/>
                  </a:solidFill>
                  <a:latin typeface="+mn-lt"/>
                </a:rPr>
                <a:t>safer </a:t>
              </a:r>
            </a:p>
            <a:p>
              <a:pPr marL="342900" indent="-342900">
                <a:buFont typeface="Arial" pitchFamily="34" charset="0"/>
                <a:buChar char="•"/>
              </a:pPr>
              <a:r>
                <a:rPr lang="en-US" sz="1600" dirty="0" smtClean="0">
                  <a:solidFill>
                    <a:srgbClr val="464748"/>
                  </a:solidFill>
                  <a:latin typeface="+mn-lt"/>
                </a:rPr>
                <a:t>cleaner </a:t>
              </a:r>
            </a:p>
            <a:p>
              <a:pPr marL="342900" indent="-342900">
                <a:buFont typeface="Arial" pitchFamily="34" charset="0"/>
                <a:buChar char="•"/>
              </a:pPr>
              <a:r>
                <a:rPr lang="en-US" sz="1600" dirty="0" smtClean="0">
                  <a:solidFill>
                    <a:srgbClr val="464748"/>
                  </a:solidFill>
                  <a:latin typeface="+mn-lt"/>
                </a:rPr>
                <a:t>slower or faster </a:t>
              </a:r>
            </a:p>
            <a:p>
              <a:pPr marL="342900" indent="-342900">
                <a:buFont typeface="Arial" pitchFamily="34" charset="0"/>
                <a:buChar char="•"/>
              </a:pPr>
              <a:r>
                <a:rPr lang="en-US" sz="1600" dirty="0" smtClean="0">
                  <a:solidFill>
                    <a:srgbClr val="464748"/>
                  </a:solidFill>
                  <a:latin typeface="+mn-lt"/>
                </a:rPr>
                <a:t>more convenient to use </a:t>
              </a:r>
            </a:p>
            <a:p>
              <a:pPr marL="342900" indent="-342900">
                <a:buFont typeface="Arial" pitchFamily="34" charset="0"/>
                <a:buChar char="•"/>
              </a:pPr>
              <a:r>
                <a:rPr lang="en-US" sz="1600" dirty="0" smtClean="0">
                  <a:solidFill>
                    <a:srgbClr val="464748"/>
                  </a:solidFill>
                  <a:latin typeface="+mn-lt"/>
                </a:rPr>
                <a:t>easier to package, store or transport </a:t>
              </a:r>
            </a:p>
            <a:p>
              <a:pPr marL="342900" indent="-342900">
                <a:buFont typeface="Arial" pitchFamily="34" charset="0"/>
                <a:buChar char="•"/>
              </a:pPr>
              <a:r>
                <a:rPr lang="en-US" sz="1600" dirty="0" smtClean="0">
                  <a:solidFill>
                    <a:srgbClr val="464748"/>
                  </a:solidFill>
                  <a:latin typeface="+mn-lt"/>
                </a:rPr>
                <a:t>less expensive to replace, repair or re-use </a:t>
              </a:r>
            </a:p>
            <a:p>
              <a:pPr marL="342900" indent="-342900">
                <a:buFont typeface="Arial" pitchFamily="34" charset="0"/>
                <a:buChar char="•"/>
              </a:pPr>
              <a:r>
                <a:rPr lang="en-US" sz="1600" dirty="0" smtClean="0">
                  <a:solidFill>
                    <a:srgbClr val="464748"/>
                  </a:solidFill>
                  <a:latin typeface="+mn-lt"/>
                </a:rPr>
                <a:t>easier to clean or maintain </a:t>
              </a:r>
            </a:p>
            <a:p>
              <a:pPr marL="342900" indent="-342900">
                <a:buFont typeface="Arial" pitchFamily="34" charset="0"/>
                <a:buChar char="•"/>
              </a:pPr>
              <a:r>
                <a:rPr lang="en-US" sz="1600" dirty="0" smtClean="0">
                  <a:solidFill>
                    <a:srgbClr val="464748"/>
                  </a:solidFill>
                  <a:latin typeface="+mn-lt"/>
                </a:rPr>
                <a:t>less noisy </a:t>
              </a:r>
            </a:p>
            <a:p>
              <a:pPr marL="342900" indent="-342900">
                <a:buFont typeface="Arial" pitchFamily="34" charset="0"/>
                <a:buChar char="•"/>
              </a:pPr>
              <a:r>
                <a:rPr lang="en-US" sz="1600" dirty="0" smtClean="0">
                  <a:solidFill>
                    <a:srgbClr val="464748"/>
                  </a:solidFill>
                  <a:latin typeface="+mn-lt"/>
                </a:rPr>
                <a:t>more attractive and appealing?</a:t>
              </a:r>
              <a:endParaRPr lang="en-US" sz="1600" dirty="0">
                <a:solidFill>
                  <a:srgbClr val="464748"/>
                </a:solidFill>
                <a:latin typeface="+mn-lt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5496" y="3861048"/>
              <a:ext cx="4572000" cy="184665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464748"/>
                  </a:solidFill>
                  <a:latin typeface="+mn-lt"/>
                </a:rPr>
                <a:t>How can I:</a:t>
              </a:r>
            </a:p>
            <a:p>
              <a:pPr marL="342900" indent="-342900">
                <a:buFont typeface="Arial" pitchFamily="34" charset="0"/>
                <a:buChar char="•"/>
              </a:pPr>
              <a:r>
                <a:rPr lang="en-US" sz="1600" dirty="0" smtClean="0">
                  <a:solidFill>
                    <a:srgbClr val="464748"/>
                  </a:solidFill>
                  <a:latin typeface="+mn-lt"/>
                </a:rPr>
                <a:t>add new features </a:t>
              </a:r>
            </a:p>
            <a:p>
              <a:pPr marL="342900" indent="-342900">
                <a:buFont typeface="Arial" pitchFamily="34" charset="0"/>
                <a:buChar char="•"/>
              </a:pPr>
              <a:r>
                <a:rPr lang="en-US" sz="1600" dirty="0" smtClean="0">
                  <a:solidFill>
                    <a:srgbClr val="464748"/>
                  </a:solidFill>
                  <a:latin typeface="+mn-lt"/>
                </a:rPr>
                <a:t>improve its design </a:t>
              </a:r>
            </a:p>
            <a:p>
              <a:pPr marL="342900" indent="-342900">
                <a:buFont typeface="Arial" pitchFamily="34" charset="0"/>
                <a:buChar char="•"/>
              </a:pPr>
              <a:r>
                <a:rPr lang="en-US" sz="1600" dirty="0" smtClean="0">
                  <a:solidFill>
                    <a:srgbClr val="464748"/>
                  </a:solidFill>
                  <a:latin typeface="+mn-lt"/>
                </a:rPr>
                <a:t>reduce labor costs </a:t>
              </a:r>
            </a:p>
            <a:p>
              <a:pPr marL="342900" indent="-342900">
                <a:buFont typeface="Arial" pitchFamily="34" charset="0"/>
                <a:buChar char="•"/>
              </a:pPr>
              <a:r>
                <a:rPr lang="en-US" sz="1600" dirty="0" smtClean="0">
                  <a:solidFill>
                    <a:srgbClr val="464748"/>
                  </a:solidFill>
                  <a:latin typeface="+mn-lt"/>
                </a:rPr>
                <a:t>minimize the cost of materials </a:t>
              </a:r>
            </a:p>
            <a:p>
              <a:pPr marL="342900" indent="-342900">
                <a:buFont typeface="Arial" pitchFamily="34" charset="0"/>
                <a:buChar char="•"/>
              </a:pPr>
              <a:r>
                <a:rPr lang="en-US" sz="1600" dirty="0" smtClean="0">
                  <a:solidFill>
                    <a:srgbClr val="464748"/>
                  </a:solidFill>
                  <a:latin typeface="+mn-lt"/>
                </a:rPr>
                <a:t>improve its availability or distribution </a:t>
              </a:r>
            </a:p>
            <a:p>
              <a:pPr marL="342900" indent="-342900">
                <a:buFont typeface="Arial" pitchFamily="34" charset="0"/>
                <a:buChar char="•"/>
              </a:pPr>
              <a:r>
                <a:rPr lang="en-US" sz="1600" dirty="0" smtClean="0">
                  <a:solidFill>
                    <a:srgbClr val="464748"/>
                  </a:solidFill>
                  <a:latin typeface="+mn-lt"/>
                </a:rPr>
                <a:t>improve its promotion?</a:t>
              </a:r>
              <a:endParaRPr lang="en-US" sz="1600" dirty="0">
                <a:solidFill>
                  <a:srgbClr val="464748"/>
                </a:solidFill>
                <a:latin typeface="+mn-lt"/>
              </a:endParaRPr>
            </a:p>
          </p:txBody>
        </p:sp>
      </p:grp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55658" y="1607590"/>
            <a:ext cx="1461743" cy="1749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ounded Rectangle 9"/>
          <p:cNvSpPr/>
          <p:nvPr/>
        </p:nvSpPr>
        <p:spPr>
          <a:xfrm>
            <a:off x="251520" y="351914"/>
            <a:ext cx="1096161" cy="5614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Innovation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2703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 smtClean="0"/>
              <a:t>Innovation</a:t>
            </a:r>
            <a:endParaRPr lang="en-US" sz="2000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773188" y="1340768"/>
            <a:ext cx="5597624" cy="4001095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pPr algn="ctr"/>
            <a:endParaRPr lang="en-US" dirty="0" smtClean="0">
              <a:latin typeface="+mn-lt"/>
            </a:endParaRPr>
          </a:p>
          <a:p>
            <a:pPr algn="ctr"/>
            <a:r>
              <a:rPr lang="en-US" sz="2000" dirty="0" smtClean="0">
                <a:solidFill>
                  <a:srgbClr val="464748"/>
                </a:solidFill>
                <a:latin typeface="+mn-lt"/>
              </a:rPr>
              <a:t>The Innovation Framework</a:t>
            </a:r>
            <a:endParaRPr lang="en-US" sz="1400" dirty="0" smtClean="0">
              <a:solidFill>
                <a:srgbClr val="464748"/>
              </a:solidFill>
              <a:latin typeface="+mn-lt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64748"/>
                </a:solidFill>
                <a:latin typeface="+mn-lt"/>
              </a:rPr>
              <a:t> </a:t>
            </a:r>
            <a:r>
              <a:rPr lang="en-US" sz="2400" dirty="0" smtClean="0">
                <a:solidFill>
                  <a:srgbClr val="AF4516"/>
                </a:solidFill>
                <a:latin typeface="+mn-lt"/>
              </a:rPr>
              <a:t>G</a:t>
            </a:r>
            <a:r>
              <a:rPr lang="en-US" dirty="0" smtClean="0">
                <a:solidFill>
                  <a:srgbClr val="464748"/>
                </a:solidFill>
                <a:latin typeface="+mn-lt"/>
              </a:rPr>
              <a:t>enerate Ideas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64748"/>
                </a:solidFill>
                <a:latin typeface="+mn-lt"/>
              </a:rPr>
              <a:t> </a:t>
            </a:r>
            <a:r>
              <a:rPr lang="en-US" sz="2400" dirty="0" smtClean="0">
                <a:solidFill>
                  <a:srgbClr val="AF4516"/>
                </a:solidFill>
                <a:latin typeface="+mn-lt"/>
              </a:rPr>
              <a:t>U</a:t>
            </a:r>
            <a:r>
              <a:rPr lang="en-US" dirty="0" smtClean="0">
                <a:solidFill>
                  <a:srgbClr val="464748"/>
                </a:solidFill>
                <a:latin typeface="+mn-lt"/>
              </a:rPr>
              <a:t>nderstand potential benefits and obstacles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64748"/>
                </a:solidFill>
                <a:latin typeface="+mn-lt"/>
              </a:rPr>
              <a:t>  </a:t>
            </a:r>
            <a:r>
              <a:rPr lang="en-US" sz="2400" dirty="0" smtClean="0">
                <a:solidFill>
                  <a:srgbClr val="AF4516"/>
                </a:solidFill>
                <a:latin typeface="+mn-lt"/>
              </a:rPr>
              <a:t>I</a:t>
            </a:r>
            <a:r>
              <a:rPr lang="en-US" dirty="0" smtClean="0">
                <a:solidFill>
                  <a:srgbClr val="464748"/>
                </a:solidFill>
                <a:latin typeface="+mn-lt"/>
              </a:rPr>
              <a:t>dentify ways to overcome obstacles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64748"/>
                </a:solidFill>
                <a:latin typeface="+mn-lt"/>
              </a:rPr>
              <a:t> </a:t>
            </a:r>
            <a:r>
              <a:rPr lang="en-US" sz="2400" dirty="0" smtClean="0">
                <a:solidFill>
                  <a:srgbClr val="AF4516"/>
                </a:solidFill>
                <a:latin typeface="+mn-lt"/>
              </a:rPr>
              <a:t>D</a:t>
            </a:r>
            <a:r>
              <a:rPr lang="en-US" dirty="0" smtClean="0">
                <a:solidFill>
                  <a:srgbClr val="464748"/>
                </a:solidFill>
                <a:latin typeface="+mn-lt"/>
              </a:rPr>
              <a:t>rive the implementation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64748"/>
                </a:solidFill>
                <a:latin typeface="+mn-lt"/>
              </a:rPr>
              <a:t> </a:t>
            </a:r>
            <a:r>
              <a:rPr lang="en-US" sz="2400" dirty="0" smtClean="0">
                <a:solidFill>
                  <a:srgbClr val="AF4516"/>
                </a:solidFill>
                <a:latin typeface="+mn-lt"/>
              </a:rPr>
              <a:t>E</a:t>
            </a:r>
            <a:r>
              <a:rPr lang="en-US" dirty="0" smtClean="0">
                <a:solidFill>
                  <a:srgbClr val="464748"/>
                </a:solidFill>
                <a:latin typeface="+mn-lt"/>
              </a:rPr>
              <a:t>stablish measures that record success or failure</a:t>
            </a:r>
          </a:p>
          <a:p>
            <a:pPr lvl="1">
              <a:lnSpc>
                <a:spcPct val="150000"/>
              </a:lnSpc>
            </a:pPr>
            <a:endParaRPr lang="en-US" sz="2400" dirty="0">
              <a:solidFill>
                <a:srgbClr val="464748"/>
              </a:solidFill>
              <a:latin typeface="+mn-lt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51520" y="351914"/>
            <a:ext cx="1096161" cy="5614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Innovation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6881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4800" y="1196752"/>
            <a:ext cx="8534400" cy="9971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 smtClean="0">
                <a:solidFill>
                  <a:srgbClr val="464748"/>
                </a:solidFill>
                <a:latin typeface="+mn-lt"/>
              </a:rPr>
              <a:t>Step 1: Select a Product, Service or Process</a:t>
            </a:r>
          </a:p>
          <a:p>
            <a:pPr>
              <a:lnSpc>
                <a:spcPct val="150000"/>
              </a:lnSpc>
            </a:pPr>
            <a:r>
              <a:rPr lang="en-GB" dirty="0" smtClean="0">
                <a:solidFill>
                  <a:srgbClr val="464748"/>
                </a:solidFill>
                <a:latin typeface="+mn-lt"/>
              </a:rPr>
              <a:t>Step 2: Break down into Logical steps</a:t>
            </a:r>
          </a:p>
          <a:p>
            <a:pPr marL="342900" indent="-342900">
              <a:buAutoNum type="arabicPeriod"/>
            </a:pPr>
            <a:endParaRPr lang="en-GB" dirty="0">
              <a:solidFill>
                <a:srgbClr val="464748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GB" dirty="0" smtClean="0">
              <a:solidFill>
                <a:srgbClr val="464748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GB" dirty="0">
              <a:solidFill>
                <a:srgbClr val="464748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GB" dirty="0" smtClean="0">
              <a:solidFill>
                <a:srgbClr val="464748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GB" dirty="0">
              <a:solidFill>
                <a:srgbClr val="464748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GB" dirty="0" smtClean="0">
              <a:solidFill>
                <a:srgbClr val="464748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GB" dirty="0">
              <a:solidFill>
                <a:srgbClr val="464748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GB" dirty="0" smtClean="0">
              <a:solidFill>
                <a:srgbClr val="464748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GB" dirty="0">
              <a:solidFill>
                <a:srgbClr val="464748"/>
              </a:solidFill>
              <a:latin typeface="+mn-lt"/>
            </a:endParaRPr>
          </a:p>
          <a:p>
            <a:endParaRPr lang="en-GB" dirty="0">
              <a:solidFill>
                <a:srgbClr val="464748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GB" dirty="0" smtClean="0">
                <a:solidFill>
                  <a:srgbClr val="464748"/>
                </a:solidFill>
                <a:latin typeface="+mn-lt"/>
              </a:rPr>
              <a:t>Step  3:  Observe Customers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464748"/>
                </a:solidFill>
                <a:latin typeface="+mn-lt"/>
              </a:rPr>
              <a:t>Step  4:  </a:t>
            </a:r>
            <a:r>
              <a:rPr lang="en-US" dirty="0">
                <a:solidFill>
                  <a:srgbClr val="464748"/>
                </a:solidFill>
                <a:latin typeface="+mn-lt"/>
              </a:rPr>
              <a:t>Identify the Customer </a:t>
            </a:r>
            <a:r>
              <a:rPr lang="en-US" dirty="0" smtClean="0">
                <a:solidFill>
                  <a:srgbClr val="464748"/>
                </a:solidFill>
                <a:latin typeface="+mn-lt"/>
              </a:rPr>
              <a:t>Segments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464748"/>
                </a:solidFill>
                <a:latin typeface="+mn-lt"/>
              </a:rPr>
              <a:t>Step  5:  Apply </a:t>
            </a:r>
            <a:r>
              <a:rPr lang="en-US" dirty="0">
                <a:solidFill>
                  <a:srgbClr val="464748"/>
                </a:solidFill>
                <a:latin typeface="+mn-lt"/>
              </a:rPr>
              <a:t>the Innovators Code to Each Segment</a:t>
            </a:r>
          </a:p>
          <a:p>
            <a:pPr algn="ctr">
              <a:lnSpc>
                <a:spcPct val="150000"/>
              </a:lnSpc>
            </a:pPr>
            <a:endParaRPr lang="en-US" sz="1400" dirty="0">
              <a:solidFill>
                <a:srgbClr val="464748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GB" dirty="0" smtClean="0">
              <a:solidFill>
                <a:srgbClr val="464748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GB" dirty="0">
              <a:solidFill>
                <a:srgbClr val="464748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GB" dirty="0" smtClean="0">
              <a:solidFill>
                <a:srgbClr val="464748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GB" dirty="0">
              <a:solidFill>
                <a:srgbClr val="464748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GB" dirty="0" smtClean="0">
              <a:solidFill>
                <a:srgbClr val="464748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GB" dirty="0">
              <a:solidFill>
                <a:srgbClr val="464748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GB" dirty="0" smtClean="0">
              <a:solidFill>
                <a:srgbClr val="464748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GB" dirty="0">
              <a:solidFill>
                <a:srgbClr val="464748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GB" dirty="0" smtClean="0">
              <a:solidFill>
                <a:srgbClr val="464748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GB" dirty="0">
              <a:solidFill>
                <a:srgbClr val="464748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GB" dirty="0" smtClean="0">
              <a:solidFill>
                <a:srgbClr val="464748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GB" dirty="0">
              <a:solidFill>
                <a:srgbClr val="464748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GB" dirty="0" smtClean="0">
              <a:solidFill>
                <a:srgbClr val="464748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GB" dirty="0">
              <a:solidFill>
                <a:srgbClr val="464748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GB" dirty="0" smtClean="0">
              <a:solidFill>
                <a:srgbClr val="464748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rgbClr val="464748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 smtClean="0"/>
              <a:t>Innovation</a:t>
            </a:r>
            <a:endParaRPr lang="en-US" sz="2000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789029"/>
              </p:ext>
            </p:extLst>
          </p:nvPr>
        </p:nvGraphicFramePr>
        <p:xfrm>
          <a:off x="823332" y="2204864"/>
          <a:ext cx="6732241" cy="2448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931"/>
                <a:gridCol w="909885"/>
                <a:gridCol w="909885"/>
                <a:gridCol w="909885"/>
                <a:gridCol w="909885"/>
                <a:gridCol w="909885"/>
                <a:gridCol w="909885"/>
              </a:tblGrid>
              <a:tr h="487548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solidFill>
                            <a:srgbClr val="464748"/>
                          </a:solidFill>
                          <a:latin typeface="Folio Std Medium" pitchFamily="34" charset="0"/>
                        </a:rPr>
                        <a:t>Logical Stages</a:t>
                      </a:r>
                      <a:endParaRPr lang="en-US" sz="1100" b="0" dirty="0">
                        <a:solidFill>
                          <a:srgbClr val="464748"/>
                        </a:solidFill>
                        <a:latin typeface="Folio Std Medium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Folio Std Medium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Folio Std Medium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Folio Std Medium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Folio Std Medium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Folio Std Medium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Folio Std Medium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5357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solidFill>
                            <a:srgbClr val="464748"/>
                          </a:solidFill>
                          <a:latin typeface="Folio Std Medium" pitchFamily="34" charset="0"/>
                        </a:rPr>
                        <a:t>There must be a better way?</a:t>
                      </a:r>
                      <a:endParaRPr lang="en-US" sz="1050" dirty="0">
                        <a:solidFill>
                          <a:srgbClr val="464748"/>
                        </a:solidFill>
                        <a:latin typeface="Folio Std Medium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Folio Std Medium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Folio Std Medium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Folio Std Medium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Folio Std Medium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Folio Std Medium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Folio Std Medium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65357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solidFill>
                            <a:srgbClr val="464748"/>
                          </a:solidFill>
                          <a:latin typeface="Folio Std Medium" pitchFamily="34" charset="0"/>
                        </a:rPr>
                        <a:t>What</a:t>
                      </a:r>
                      <a:r>
                        <a:rPr lang="en-US" sz="1050" baseline="0" dirty="0" smtClean="0">
                          <a:solidFill>
                            <a:srgbClr val="464748"/>
                          </a:solidFill>
                          <a:latin typeface="Folio Std Medium" pitchFamily="34" charset="0"/>
                        </a:rPr>
                        <a:t> would be the best way?</a:t>
                      </a:r>
                      <a:endParaRPr lang="en-US" sz="1050" dirty="0">
                        <a:solidFill>
                          <a:srgbClr val="464748"/>
                        </a:solidFill>
                        <a:latin typeface="Folio Std Medium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Folio Std Medium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Folio Std Medium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Folio Std Medium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Folio Std Medium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Folio Std Medium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Folio Std Medium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65357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solidFill>
                            <a:srgbClr val="464748"/>
                          </a:solidFill>
                          <a:latin typeface="Folio Std Medium" pitchFamily="34" charset="0"/>
                        </a:rPr>
                        <a:t>What would be the benefit?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Folio Std Medium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Folio Std Medium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Folio Std Medium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Folio Std Medium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Folio Std Medium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Folio Std Medium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grpSp>
        <p:nvGrpSpPr>
          <p:cNvPr id="10" name="Group 13"/>
          <p:cNvGrpSpPr/>
          <p:nvPr/>
        </p:nvGrpSpPr>
        <p:grpSpPr>
          <a:xfrm>
            <a:off x="2123728" y="2276872"/>
            <a:ext cx="5300500" cy="288042"/>
            <a:chOff x="1752600" y="1600200"/>
            <a:chExt cx="8506326" cy="838200"/>
          </a:xfrm>
          <a:solidFill>
            <a:srgbClr val="FFFF00"/>
          </a:solidFill>
        </p:grpSpPr>
        <p:sp>
          <p:nvSpPr>
            <p:cNvPr id="11" name="Chevron 10"/>
            <p:cNvSpPr/>
            <p:nvPr/>
          </p:nvSpPr>
          <p:spPr>
            <a:xfrm>
              <a:off x="1752600" y="1600200"/>
              <a:ext cx="1219200" cy="838200"/>
            </a:xfrm>
            <a:prstGeom prst="chevr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Folio Std Medium" pitchFamily="34" charset="0"/>
              </a:endParaRPr>
            </a:p>
          </p:txBody>
        </p:sp>
        <p:sp>
          <p:nvSpPr>
            <p:cNvPr id="12" name="Chevron 11"/>
            <p:cNvSpPr/>
            <p:nvPr/>
          </p:nvSpPr>
          <p:spPr>
            <a:xfrm>
              <a:off x="3200400" y="1600200"/>
              <a:ext cx="1295400" cy="838200"/>
            </a:xfrm>
            <a:prstGeom prst="chevr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Folio Std Medium" pitchFamily="34" charset="0"/>
              </a:endParaRPr>
            </a:p>
          </p:txBody>
        </p:sp>
        <p:sp>
          <p:nvSpPr>
            <p:cNvPr id="13" name="Chevron 12"/>
            <p:cNvSpPr/>
            <p:nvPr/>
          </p:nvSpPr>
          <p:spPr>
            <a:xfrm>
              <a:off x="4648200" y="1600200"/>
              <a:ext cx="1295400" cy="838200"/>
            </a:xfrm>
            <a:prstGeom prst="chevr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Folio Std Medium" pitchFamily="34" charset="0"/>
              </a:endParaRPr>
            </a:p>
          </p:txBody>
        </p:sp>
        <p:sp>
          <p:nvSpPr>
            <p:cNvPr id="14" name="Chevron 13"/>
            <p:cNvSpPr/>
            <p:nvPr/>
          </p:nvSpPr>
          <p:spPr>
            <a:xfrm>
              <a:off x="6096000" y="1600200"/>
              <a:ext cx="1295400" cy="838200"/>
            </a:xfrm>
            <a:prstGeom prst="chevr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Folio Std Medium" pitchFamily="34" charset="0"/>
              </a:endParaRPr>
            </a:p>
          </p:txBody>
        </p:sp>
        <p:sp>
          <p:nvSpPr>
            <p:cNvPr id="15" name="Chevron 14"/>
            <p:cNvSpPr/>
            <p:nvPr/>
          </p:nvSpPr>
          <p:spPr>
            <a:xfrm>
              <a:off x="7543800" y="1600200"/>
              <a:ext cx="1219200" cy="838200"/>
            </a:xfrm>
            <a:prstGeom prst="chevr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Folio Std Medium" pitchFamily="34" charset="0"/>
              </a:endParaRPr>
            </a:p>
          </p:txBody>
        </p:sp>
        <p:sp>
          <p:nvSpPr>
            <p:cNvPr id="16" name="Chevron 15"/>
            <p:cNvSpPr/>
            <p:nvPr/>
          </p:nvSpPr>
          <p:spPr>
            <a:xfrm>
              <a:off x="9039726" y="1600200"/>
              <a:ext cx="1219200" cy="838200"/>
            </a:xfrm>
            <a:prstGeom prst="chevr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Folio Std Medium" pitchFamily="34" charset="0"/>
              </a:endParaRPr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251520" y="351914"/>
            <a:ext cx="1096161" cy="5614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Innovation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931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Leading </a:t>
            </a:r>
            <a:r>
              <a:rPr lang="en-US" sz="1800" dirty="0" smtClean="0"/>
              <a:t>at Transwarp </a:t>
            </a:r>
            <a:r>
              <a:rPr lang="en-US" sz="1800" dirty="0"/>
              <a:t>– Chasing Perfection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07704" y="2636912"/>
            <a:ext cx="5184576" cy="1692771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>
            <a:spAutoFit/>
          </a:bodyPr>
          <a:lstStyle/>
          <a:p>
            <a:pPr algn="ctr"/>
            <a:endParaRPr lang="en-GB" dirty="0" smtClean="0">
              <a:solidFill>
                <a:srgbClr val="464749"/>
              </a:solidFill>
              <a:latin typeface="+mn-lt"/>
            </a:endParaRPr>
          </a:p>
          <a:p>
            <a:pPr algn="ctr"/>
            <a:r>
              <a:rPr lang="en-GB" sz="2000" dirty="0" smtClean="0">
                <a:solidFill>
                  <a:srgbClr val="464749"/>
                </a:solidFill>
                <a:latin typeface="+mn-lt"/>
              </a:rPr>
              <a:t>Perfection </a:t>
            </a:r>
            <a:r>
              <a:rPr lang="en-GB" sz="2000" dirty="0">
                <a:solidFill>
                  <a:srgbClr val="464749"/>
                </a:solidFill>
                <a:latin typeface="+mn-lt"/>
              </a:rPr>
              <a:t>is not attainable, but if we chase perfection we can achieve excellence</a:t>
            </a:r>
            <a:r>
              <a:rPr lang="en-GB" sz="2000" dirty="0" smtClean="0">
                <a:solidFill>
                  <a:srgbClr val="464749"/>
                </a:solidFill>
                <a:latin typeface="+mn-lt"/>
              </a:rPr>
              <a:t>.</a:t>
            </a:r>
          </a:p>
          <a:p>
            <a:pPr algn="ctr"/>
            <a:endParaRPr lang="en-GB" sz="2000" dirty="0">
              <a:solidFill>
                <a:srgbClr val="464749"/>
              </a:solidFill>
              <a:latin typeface="+mn-lt"/>
            </a:endParaRPr>
          </a:p>
          <a:p>
            <a:pPr algn="r"/>
            <a:r>
              <a:rPr lang="en-GB" sz="1200" dirty="0" smtClean="0">
                <a:solidFill>
                  <a:srgbClr val="464749"/>
                </a:solidFill>
                <a:latin typeface="+mn-lt"/>
              </a:rPr>
              <a:t>Vince Lombardi</a:t>
            </a:r>
            <a:endParaRPr lang="en-US" sz="1200" dirty="0">
              <a:solidFill>
                <a:srgbClr val="464749"/>
              </a:solidFill>
              <a:latin typeface="+mn-lt"/>
            </a:endParaRPr>
          </a:p>
          <a:p>
            <a:pPr algn="ctr"/>
            <a:endParaRPr lang="en-US" sz="1000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101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923928" y="1844824"/>
            <a:ext cx="432048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 smtClean="0"/>
              <a:t>Results Oriented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3851920" y="1937756"/>
            <a:ext cx="4824536" cy="4362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464748"/>
                </a:solidFill>
                <a:latin typeface="+mn-lt"/>
              </a:rPr>
              <a:t>Result Oriented:</a:t>
            </a:r>
          </a:p>
          <a:p>
            <a:pPr algn="ctr"/>
            <a:endParaRPr lang="en-GB" sz="1600" dirty="0">
              <a:solidFill>
                <a:srgbClr val="464748"/>
              </a:solidFill>
              <a:latin typeface="+mn-lt"/>
            </a:endParaRPr>
          </a:p>
          <a:p>
            <a:endParaRPr lang="en-GB" sz="900" dirty="0" smtClean="0">
              <a:solidFill>
                <a:srgbClr val="464748"/>
              </a:solidFill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We are responsible for our actions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Be pragmatic – apply common sense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Set Challenging Goals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Commitments made must be kept</a:t>
            </a:r>
          </a:p>
          <a:p>
            <a:pPr>
              <a:lnSpc>
                <a:spcPct val="150000"/>
              </a:lnSpc>
            </a:pPr>
            <a:endParaRPr lang="en-GB" sz="700" dirty="0">
              <a:solidFill>
                <a:srgbClr val="464748"/>
              </a:solidFill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Management skills and Professional skills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Plan and Execute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Manage Risks</a:t>
            </a:r>
          </a:p>
          <a:p>
            <a:endParaRPr lang="en-GB" sz="2000" dirty="0">
              <a:latin typeface="+mn-lt"/>
            </a:endParaRPr>
          </a:p>
          <a:p>
            <a:endParaRPr lang="en-GB" dirty="0" smtClean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123153" y="2752951"/>
            <a:ext cx="1786141" cy="1785104"/>
          </a:xfrm>
          <a:prstGeom prst="rect">
            <a:avLst/>
          </a:prstGeom>
          <a:solidFill>
            <a:srgbClr val="66FF66"/>
          </a:solidFill>
          <a:ln>
            <a:solidFill>
              <a:srgbClr val="464749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>
            <a:spAutoFit/>
          </a:bodyPr>
          <a:lstStyle/>
          <a:p>
            <a:endParaRPr lang="en-US" sz="1000" dirty="0" smtClean="0"/>
          </a:p>
          <a:p>
            <a:pPr algn="ctr"/>
            <a:r>
              <a:rPr lang="en-GB" dirty="0" smtClean="0">
                <a:latin typeface="+mn-lt"/>
              </a:rPr>
              <a:t>Chasing Perfection </a:t>
            </a:r>
          </a:p>
          <a:p>
            <a:pPr algn="ctr"/>
            <a:r>
              <a:rPr lang="en-GB" dirty="0">
                <a:latin typeface="+mn-lt"/>
              </a:rPr>
              <a:t>t</a:t>
            </a:r>
            <a:r>
              <a:rPr lang="en-GB" dirty="0" smtClean="0">
                <a:latin typeface="+mn-lt"/>
              </a:rPr>
              <a:t>o</a:t>
            </a:r>
          </a:p>
          <a:p>
            <a:pPr algn="ctr"/>
            <a:r>
              <a:rPr lang="en-GB" dirty="0" smtClean="0">
                <a:latin typeface="+mn-lt"/>
              </a:rPr>
              <a:t>Achieve Excellence</a:t>
            </a:r>
            <a:endParaRPr lang="en-US" dirty="0" smtClean="0">
              <a:latin typeface="+mn-lt"/>
            </a:endParaRPr>
          </a:p>
          <a:p>
            <a:endParaRPr lang="en-US" sz="1000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504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Innovation - Example</a:t>
            </a: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762000" y="1752600"/>
            <a:ext cx="7620000" cy="1015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sz="2400" dirty="0" smtClean="0">
                <a:latin typeface="+mn-lt"/>
              </a:rPr>
              <a:t>Step 1. Select a Product, Service or Process </a:t>
            </a:r>
            <a:endParaRPr lang="en-US" dirty="0" smtClean="0">
              <a:latin typeface="+mn-lt"/>
            </a:endParaRPr>
          </a:p>
          <a:p>
            <a:pPr algn="ctr"/>
            <a:r>
              <a:rPr lang="en-US" dirty="0" smtClean="0">
                <a:latin typeface="+mn-lt"/>
              </a:rPr>
              <a:t>	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5029200"/>
            <a:ext cx="7620000" cy="1015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sz="2400" dirty="0" smtClean="0">
                <a:latin typeface="+mn-lt"/>
              </a:rPr>
              <a:t>The flight from Beijing to Hong Kong</a:t>
            </a:r>
            <a:endParaRPr lang="en-US" dirty="0" smtClean="0">
              <a:latin typeface="+mn-lt"/>
            </a:endParaRPr>
          </a:p>
          <a:p>
            <a:pPr algn="ctr"/>
            <a:r>
              <a:rPr lang="en-US" dirty="0" smtClean="0">
                <a:latin typeface="+mn-lt"/>
              </a:rPr>
              <a:t>	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66800" y="3276600"/>
            <a:ext cx="6858000" cy="1147323"/>
            <a:chOff x="990600" y="1295400"/>
            <a:chExt cx="6858000" cy="1147323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583782" y="1295400"/>
              <a:ext cx="1671637" cy="11473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90600" y="1371600"/>
              <a:ext cx="1676400" cy="1066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72200" y="1295400"/>
              <a:ext cx="1676400" cy="11155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0" name="Group 9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sp>
        <p:nvSpPr>
          <p:cNvPr id="13" name="Rounded Rectangle 12"/>
          <p:cNvSpPr/>
          <p:nvPr/>
        </p:nvSpPr>
        <p:spPr>
          <a:xfrm>
            <a:off x="251520" y="351914"/>
            <a:ext cx="1096161" cy="5614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Innovation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024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9" name="Picture 17" descr="secondary_img_0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463" y="228601"/>
            <a:ext cx="8601075" cy="914384"/>
          </a:xfrm>
          <a:prstGeom prst="rect">
            <a:avLst/>
          </a:prstGeom>
          <a:noFill/>
        </p:spPr>
      </p:pic>
      <p:sp>
        <p:nvSpPr>
          <p:cNvPr id="8205" name="Rectangle 13"/>
          <p:cNvSpPr>
            <a:spLocks noGrp="1" noChangeArrowheads="1"/>
          </p:cNvSpPr>
          <p:nvPr>
            <p:ph type="title" idx="4294967295"/>
          </p:nvPr>
        </p:nvSpPr>
        <p:spPr>
          <a:xfrm>
            <a:off x="285720" y="285728"/>
            <a:ext cx="8572560" cy="785818"/>
          </a:xfrm>
          <a:noFill/>
        </p:spPr>
        <p:txBody>
          <a:bodyPr/>
          <a:lstStyle/>
          <a:p>
            <a:pPr>
              <a:lnSpc>
                <a:spcPct val="55000"/>
              </a:lnSpc>
            </a:pP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Innovation - Example</a:t>
            </a:r>
            <a:endParaRPr lang="en-US" sz="18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" name="Group 13"/>
          <p:cNvGrpSpPr/>
          <p:nvPr/>
        </p:nvGrpSpPr>
        <p:grpSpPr>
          <a:xfrm>
            <a:off x="304800" y="3505200"/>
            <a:ext cx="8610600" cy="762000"/>
            <a:chOff x="1752600" y="1600200"/>
            <a:chExt cx="8506326" cy="838200"/>
          </a:xfrm>
        </p:grpSpPr>
        <p:sp>
          <p:nvSpPr>
            <p:cNvPr id="6" name="Chevron 5"/>
            <p:cNvSpPr/>
            <p:nvPr/>
          </p:nvSpPr>
          <p:spPr>
            <a:xfrm>
              <a:off x="1752600" y="1600200"/>
              <a:ext cx="1219200" cy="838200"/>
            </a:xfrm>
            <a:prstGeom prst="chevron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Chevron 6"/>
            <p:cNvSpPr/>
            <p:nvPr/>
          </p:nvSpPr>
          <p:spPr>
            <a:xfrm>
              <a:off x="3200400" y="1600200"/>
              <a:ext cx="1295400" cy="838200"/>
            </a:xfrm>
            <a:prstGeom prst="chevron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Chevron 7"/>
            <p:cNvSpPr/>
            <p:nvPr/>
          </p:nvSpPr>
          <p:spPr>
            <a:xfrm>
              <a:off x="4648200" y="1600200"/>
              <a:ext cx="1295400" cy="838200"/>
            </a:xfrm>
            <a:prstGeom prst="chevron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Chevron 8"/>
            <p:cNvSpPr/>
            <p:nvPr/>
          </p:nvSpPr>
          <p:spPr>
            <a:xfrm>
              <a:off x="6096000" y="1600200"/>
              <a:ext cx="1295400" cy="838200"/>
            </a:xfrm>
            <a:prstGeom prst="chevron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Chevron 9"/>
            <p:cNvSpPr/>
            <p:nvPr/>
          </p:nvSpPr>
          <p:spPr>
            <a:xfrm>
              <a:off x="7543800" y="1600200"/>
              <a:ext cx="1219200" cy="838200"/>
            </a:xfrm>
            <a:prstGeom prst="chevron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Chevron 11"/>
            <p:cNvSpPr/>
            <p:nvPr/>
          </p:nvSpPr>
          <p:spPr>
            <a:xfrm>
              <a:off x="9039726" y="1600200"/>
              <a:ext cx="1219200" cy="838200"/>
            </a:xfrm>
            <a:prstGeom prst="chevron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14400" y="4876800"/>
            <a:ext cx="6858000" cy="1147323"/>
            <a:chOff x="990600" y="1295400"/>
            <a:chExt cx="6858000" cy="114732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583782" y="1295400"/>
              <a:ext cx="1671637" cy="11473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90600" y="1371600"/>
              <a:ext cx="1676400" cy="1066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172200" y="1295400"/>
              <a:ext cx="1676400" cy="11155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" name="TextBox 16"/>
          <p:cNvSpPr txBox="1"/>
          <p:nvPr/>
        </p:nvSpPr>
        <p:spPr>
          <a:xfrm>
            <a:off x="228600" y="1524000"/>
            <a:ext cx="8763000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464748"/>
                </a:solidFill>
                <a:latin typeface="+mn-lt"/>
              </a:rPr>
              <a:t>Group Exercise:</a:t>
            </a:r>
          </a:p>
          <a:p>
            <a:endParaRPr lang="en-US" dirty="0" smtClean="0">
              <a:solidFill>
                <a:srgbClr val="464748"/>
              </a:solidFill>
              <a:latin typeface="+mn-lt"/>
            </a:endParaRPr>
          </a:p>
          <a:p>
            <a:r>
              <a:rPr lang="en-US" dirty="0" smtClean="0">
                <a:solidFill>
                  <a:srgbClr val="464748"/>
                </a:solidFill>
                <a:latin typeface="+mn-lt"/>
              </a:rPr>
              <a:t>Step 2. What are the Logical Stages of this Service?</a:t>
            </a:r>
            <a:endParaRPr lang="en-US" dirty="0">
              <a:solidFill>
                <a:srgbClr val="464748"/>
              </a:solidFill>
              <a:latin typeface="+mn-lt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7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sp>
        <p:nvSpPr>
          <p:cNvPr id="21" name="Rounded Rectangle 20"/>
          <p:cNvSpPr/>
          <p:nvPr/>
        </p:nvSpPr>
        <p:spPr>
          <a:xfrm>
            <a:off x="251520" y="351914"/>
            <a:ext cx="1096161" cy="5614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Innovation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610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9" name="Picture 17" descr="secondary_img_0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463" y="228601"/>
            <a:ext cx="8601075" cy="914384"/>
          </a:xfrm>
          <a:prstGeom prst="rect">
            <a:avLst/>
          </a:prstGeom>
          <a:noFill/>
        </p:spPr>
      </p:pic>
      <p:sp>
        <p:nvSpPr>
          <p:cNvPr id="8205" name="Rectangle 13"/>
          <p:cNvSpPr>
            <a:spLocks noGrp="1" noChangeArrowheads="1"/>
          </p:cNvSpPr>
          <p:nvPr>
            <p:ph type="title" idx="4294967295"/>
          </p:nvPr>
        </p:nvSpPr>
        <p:spPr>
          <a:xfrm>
            <a:off x="285720" y="285728"/>
            <a:ext cx="8572560" cy="785818"/>
          </a:xfrm>
          <a:noFill/>
        </p:spPr>
        <p:txBody>
          <a:bodyPr/>
          <a:lstStyle/>
          <a:p>
            <a:pPr>
              <a:lnSpc>
                <a:spcPct val="55000"/>
              </a:lnSpc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Innovators - Example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09599" y="3733800"/>
          <a:ext cx="7239000" cy="144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838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Checking In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Waiting for the Flight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On board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Collecting</a:t>
                      </a:r>
                      <a:r>
                        <a:rPr lang="en-US" sz="1400" baseline="0" dirty="0" smtClean="0"/>
                        <a:t> luggage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2" name="Group 13"/>
          <p:cNvGrpSpPr/>
          <p:nvPr/>
        </p:nvGrpSpPr>
        <p:grpSpPr>
          <a:xfrm>
            <a:off x="609600" y="3810000"/>
            <a:ext cx="7162800" cy="457200"/>
            <a:chOff x="1752600" y="1600200"/>
            <a:chExt cx="5638800" cy="838200"/>
          </a:xfrm>
        </p:grpSpPr>
        <p:sp>
          <p:nvSpPr>
            <p:cNvPr id="6" name="Chevron 5"/>
            <p:cNvSpPr/>
            <p:nvPr/>
          </p:nvSpPr>
          <p:spPr>
            <a:xfrm>
              <a:off x="1752600" y="1600200"/>
              <a:ext cx="1219200" cy="838200"/>
            </a:xfrm>
            <a:prstGeom prst="chevron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Chevron 6"/>
            <p:cNvSpPr/>
            <p:nvPr/>
          </p:nvSpPr>
          <p:spPr>
            <a:xfrm>
              <a:off x="3200400" y="1600200"/>
              <a:ext cx="1295400" cy="838200"/>
            </a:xfrm>
            <a:prstGeom prst="chevron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Chevron 7"/>
            <p:cNvSpPr/>
            <p:nvPr/>
          </p:nvSpPr>
          <p:spPr>
            <a:xfrm>
              <a:off x="4648200" y="1600200"/>
              <a:ext cx="1295400" cy="838200"/>
            </a:xfrm>
            <a:prstGeom prst="chevron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Chevron 8"/>
            <p:cNvSpPr/>
            <p:nvPr/>
          </p:nvSpPr>
          <p:spPr>
            <a:xfrm>
              <a:off x="6096000" y="1600200"/>
              <a:ext cx="1295400" cy="838200"/>
            </a:xfrm>
            <a:prstGeom prst="chevron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15"/>
          <p:cNvGrpSpPr/>
          <p:nvPr/>
        </p:nvGrpSpPr>
        <p:grpSpPr>
          <a:xfrm>
            <a:off x="990600" y="1295400"/>
            <a:ext cx="6858000" cy="1147323"/>
            <a:chOff x="990600" y="1295400"/>
            <a:chExt cx="6858000" cy="114732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583782" y="1295400"/>
              <a:ext cx="1671637" cy="11473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90600" y="1371600"/>
              <a:ext cx="1676400" cy="1066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172200" y="1295400"/>
              <a:ext cx="1676400" cy="11155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" name="TextBox 16"/>
          <p:cNvSpPr txBox="1"/>
          <p:nvPr/>
        </p:nvSpPr>
        <p:spPr>
          <a:xfrm>
            <a:off x="1828800" y="2819400"/>
            <a:ext cx="4191000" cy="400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n-lt"/>
              </a:rPr>
              <a:t>Step 2,  The Logical Stages</a:t>
            </a:r>
            <a:endParaRPr lang="en-US" sz="2000" dirty="0">
              <a:latin typeface="+mn-lt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sp>
        <p:nvSpPr>
          <p:cNvPr id="19" name="Rounded Rectangle 18"/>
          <p:cNvSpPr/>
          <p:nvPr/>
        </p:nvSpPr>
        <p:spPr>
          <a:xfrm>
            <a:off x="251520" y="351914"/>
            <a:ext cx="1096161" cy="5614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Innovation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6930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Innovation - Example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2743200"/>
            <a:ext cx="533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1600200" y="1219200"/>
            <a:ext cx="6172200" cy="7540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100" dirty="0" smtClean="0">
              <a:latin typeface="+mn-lt"/>
            </a:endParaRPr>
          </a:p>
          <a:p>
            <a:pPr algn="ctr"/>
            <a:r>
              <a:rPr lang="en-US" sz="2000" dirty="0" smtClean="0">
                <a:latin typeface="+mn-lt"/>
              </a:rPr>
              <a:t>Step 3: Observe the Customers</a:t>
            </a:r>
          </a:p>
          <a:p>
            <a:endParaRPr lang="en-US" sz="1200" dirty="0" smtClean="0">
              <a:latin typeface="+mn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sp>
        <p:nvSpPr>
          <p:cNvPr id="8" name="Rounded Rectangle 7"/>
          <p:cNvSpPr/>
          <p:nvPr/>
        </p:nvSpPr>
        <p:spPr>
          <a:xfrm>
            <a:off x="251520" y="351914"/>
            <a:ext cx="1096161" cy="5614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Innovation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4696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Innovators - Example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1219200"/>
            <a:ext cx="2971800" cy="1273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228600" y="1219200"/>
            <a:ext cx="5638800" cy="8925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latin typeface="+mn-lt"/>
            </a:endParaRPr>
          </a:p>
          <a:p>
            <a:pPr algn="ctr"/>
            <a:r>
              <a:rPr lang="en-US" sz="2000" dirty="0" smtClean="0">
                <a:latin typeface="+mn-lt"/>
              </a:rPr>
              <a:t>Step 4: Identify the Customer Segments</a:t>
            </a:r>
          </a:p>
          <a:p>
            <a:pPr algn="ctr"/>
            <a:endParaRPr lang="en-US" sz="1600" dirty="0">
              <a:latin typeface="+mn-lt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4490840"/>
              </p:ext>
            </p:extLst>
          </p:nvPr>
        </p:nvGraphicFramePr>
        <p:xfrm>
          <a:off x="457200" y="2895600"/>
          <a:ext cx="8153400" cy="28376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533400"/>
                <a:gridCol w="1466850"/>
                <a:gridCol w="1466850"/>
                <a:gridCol w="1466850"/>
                <a:gridCol w="1466850"/>
              </a:tblGrid>
              <a:tr h="405379">
                <a:tc gridSpan="6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Customer Segmentation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537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Segment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B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D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0537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Description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5379">
                <a:tc rowSpan="4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Needs or Requirements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537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537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537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sp>
        <p:nvSpPr>
          <p:cNvPr id="10" name="Rounded Rectangle 9"/>
          <p:cNvSpPr/>
          <p:nvPr/>
        </p:nvSpPr>
        <p:spPr>
          <a:xfrm>
            <a:off x="251520" y="351914"/>
            <a:ext cx="1096161" cy="5614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Innovation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2617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Innovation - Example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1219200"/>
            <a:ext cx="2971800" cy="1273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228600" y="1219200"/>
            <a:ext cx="5638800" cy="8925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latin typeface="+mn-lt"/>
            </a:endParaRPr>
          </a:p>
          <a:p>
            <a:pPr algn="ctr"/>
            <a:r>
              <a:rPr lang="en-US" sz="2000" dirty="0" smtClean="0">
                <a:latin typeface="+mn-lt"/>
              </a:rPr>
              <a:t>Step 4: Identify the Customer Segments</a:t>
            </a:r>
          </a:p>
          <a:p>
            <a:pPr algn="ctr"/>
            <a:endParaRPr lang="en-US" sz="1600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" y="3276600"/>
            <a:ext cx="8305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solidFill>
                  <a:srgbClr val="464748"/>
                </a:solidFill>
                <a:latin typeface="+mn-lt"/>
              </a:rPr>
              <a:t>The  better the understanding of Customers’ needs the better the potential for innovation.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dirty="0" smtClean="0">
              <a:solidFill>
                <a:srgbClr val="464748"/>
              </a:solidFill>
              <a:latin typeface="+mn-lt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solidFill>
                  <a:srgbClr val="464748"/>
                </a:solidFill>
                <a:latin typeface="+mn-lt"/>
              </a:rPr>
              <a:t>Good innovators have the ability to develop an imaginative understanding of customers’ known and unknown needs </a:t>
            </a:r>
            <a:endParaRPr lang="en-US" dirty="0">
              <a:solidFill>
                <a:srgbClr val="464748"/>
              </a:solidFill>
              <a:latin typeface="+mn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sp>
        <p:nvSpPr>
          <p:cNvPr id="10" name="Rounded Rectangle 9"/>
          <p:cNvSpPr/>
          <p:nvPr/>
        </p:nvSpPr>
        <p:spPr>
          <a:xfrm>
            <a:off x="251520" y="351914"/>
            <a:ext cx="1096161" cy="5614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Innovation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632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Innovation - Example</a:t>
            </a:r>
            <a:endParaRPr lang="en-US" sz="18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1219200"/>
            <a:ext cx="2971800" cy="1273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228600" y="1219200"/>
            <a:ext cx="5638800" cy="8925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latin typeface="+mn-lt"/>
            </a:endParaRPr>
          </a:p>
          <a:p>
            <a:pPr algn="ctr"/>
            <a:r>
              <a:rPr lang="en-US" sz="2000" dirty="0" smtClean="0">
                <a:latin typeface="+mn-lt"/>
              </a:rPr>
              <a:t>Step 4: Identify the Customer Segments</a:t>
            </a:r>
          </a:p>
          <a:p>
            <a:pPr algn="ctr"/>
            <a:endParaRPr lang="en-US" sz="1600" dirty="0">
              <a:latin typeface="+mn-lt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249651"/>
              </p:ext>
            </p:extLst>
          </p:nvPr>
        </p:nvGraphicFramePr>
        <p:xfrm>
          <a:off x="457200" y="2895600"/>
          <a:ext cx="8153400" cy="3387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533400"/>
                <a:gridCol w="1466850"/>
                <a:gridCol w="1466850"/>
                <a:gridCol w="1466850"/>
                <a:gridCol w="1466850"/>
              </a:tblGrid>
              <a:tr h="468086">
                <a:tc gridSpan="6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Customer Segmentation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8086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Segment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B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D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68086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Description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Executives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Private</a:t>
                      </a:r>
                    </a:p>
                    <a:p>
                      <a:pPr algn="ctr"/>
                      <a:r>
                        <a:rPr lang="en-US" sz="1600" dirty="0" smtClean="0"/>
                        <a:t>Tourists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Passengers Connecting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Group Tourists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8086">
                <a:tc rowSpan="4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Needs or Requirements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808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808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808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sp>
        <p:nvSpPr>
          <p:cNvPr id="10" name="Rounded Rectangle 9"/>
          <p:cNvSpPr/>
          <p:nvPr/>
        </p:nvSpPr>
        <p:spPr>
          <a:xfrm>
            <a:off x="251520" y="351914"/>
            <a:ext cx="1096161" cy="5614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Innovation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7937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9" name="Picture 17" descr="secondary_img_0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463" y="228601"/>
            <a:ext cx="8601075" cy="914384"/>
          </a:xfrm>
          <a:prstGeom prst="rect">
            <a:avLst/>
          </a:prstGeom>
          <a:noFill/>
        </p:spPr>
      </p:pic>
      <p:sp>
        <p:nvSpPr>
          <p:cNvPr id="8205" name="Rectangle 13"/>
          <p:cNvSpPr>
            <a:spLocks noGrp="1" noChangeArrowheads="1"/>
          </p:cNvSpPr>
          <p:nvPr>
            <p:ph type="title" idx="4294967295"/>
          </p:nvPr>
        </p:nvSpPr>
        <p:spPr>
          <a:xfrm>
            <a:off x="285720" y="285728"/>
            <a:ext cx="8572560" cy="785818"/>
          </a:xfrm>
          <a:noFill/>
        </p:spPr>
        <p:txBody>
          <a:bodyPr/>
          <a:lstStyle/>
          <a:p>
            <a:pPr>
              <a:lnSpc>
                <a:spcPct val="55000"/>
              </a:lnSpc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Innovators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197564"/>
              </p:ext>
            </p:extLst>
          </p:nvPr>
        </p:nvGraphicFramePr>
        <p:xfrm>
          <a:off x="228600" y="1752600"/>
          <a:ext cx="8686798" cy="434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6286"/>
                <a:gridCol w="1175657"/>
                <a:gridCol w="1240971"/>
                <a:gridCol w="1240971"/>
                <a:gridCol w="1240971"/>
                <a:gridCol w="1240971"/>
                <a:gridCol w="1240971"/>
              </a:tblGrid>
              <a:tr h="83526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Segment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Executives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00232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Logical Stages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Going to the Airport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Checking In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Waiting for the Flight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On board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Collecting</a:t>
                      </a:r>
                      <a:r>
                        <a:rPr lang="en-US" sz="1400" baseline="0" dirty="0" smtClean="0"/>
                        <a:t> luggage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Going to Final Destination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83526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There must be a better way?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83526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What</a:t>
                      </a:r>
                      <a:r>
                        <a:rPr lang="en-US" sz="1200" baseline="0" dirty="0" smtClean="0"/>
                        <a:t> would be the best way?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83526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What would be the benefit?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28600" y="1219200"/>
            <a:ext cx="8610600" cy="400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+mn-lt"/>
              </a:rPr>
              <a:t>Step 5: Apply the Innovators Code to Each Segment</a:t>
            </a:r>
            <a:endParaRPr lang="en-US" sz="2000" dirty="0">
              <a:latin typeface="+mn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sp>
        <p:nvSpPr>
          <p:cNvPr id="9" name="Rounded Rectangle 8"/>
          <p:cNvSpPr/>
          <p:nvPr/>
        </p:nvSpPr>
        <p:spPr>
          <a:xfrm>
            <a:off x="251520" y="351914"/>
            <a:ext cx="1096161" cy="5614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Innovation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0598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 smtClean="0"/>
              <a:t>Innovation</a:t>
            </a:r>
            <a:endParaRPr lang="en-US" sz="2000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51520" y="990600"/>
            <a:ext cx="9036496" cy="5249970"/>
            <a:chOff x="107504" y="1187735"/>
            <a:chExt cx="9036496" cy="5249970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86879" y="2895600"/>
              <a:ext cx="3357121" cy="2514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" name="TextBox 10"/>
            <p:cNvSpPr txBox="1"/>
            <p:nvPr/>
          </p:nvSpPr>
          <p:spPr>
            <a:xfrm>
              <a:off x="107504" y="1187735"/>
              <a:ext cx="8587680" cy="104644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pPr algn="ctr"/>
              <a:endParaRPr lang="en-US" sz="900" dirty="0" smtClean="0">
                <a:latin typeface="+mn-lt"/>
              </a:endParaRPr>
            </a:p>
            <a:p>
              <a:pPr algn="ctr"/>
              <a:r>
                <a:rPr lang="en-US" dirty="0" smtClean="0">
                  <a:latin typeface="+mn-lt"/>
                </a:rPr>
                <a:t>The Egg Drop Challenge</a:t>
              </a:r>
            </a:p>
            <a:p>
              <a:pPr algn="ctr"/>
              <a:endParaRPr lang="en-US" sz="700" dirty="0" smtClean="0">
                <a:latin typeface="+mn-lt"/>
              </a:endParaRPr>
            </a:p>
            <a:p>
              <a:pPr algn="ctr"/>
              <a:r>
                <a:rPr lang="en-US" sz="1400" dirty="0" smtClean="0">
                  <a:latin typeface="+mn-lt"/>
                </a:rPr>
                <a:t>Drop an Egg from a height of 2.5 Meters without cracking or breaking it using </a:t>
              </a:r>
              <a:r>
                <a:rPr lang="en-US" sz="1600" dirty="0" smtClean="0">
                  <a:latin typeface="+mn-lt"/>
                </a:rPr>
                <a:t>the materials provided</a:t>
              </a:r>
              <a:r>
                <a:rPr lang="en-US" dirty="0" smtClean="0">
                  <a:latin typeface="+mn-lt"/>
                </a:rPr>
                <a:t>.</a:t>
              </a:r>
            </a:p>
            <a:p>
              <a:pPr algn="ctr"/>
              <a:endParaRPr lang="en-US" sz="800" dirty="0">
                <a:latin typeface="+mn-lt"/>
              </a:endParaRPr>
            </a:p>
          </p:txBody>
        </p:sp>
        <p:sp>
          <p:nvSpPr>
            <p:cNvPr id="12" name="Rectangle 1"/>
            <p:cNvSpPr>
              <a:spLocks noChangeArrowheads="1"/>
            </p:cNvSpPr>
            <p:nvPr/>
          </p:nvSpPr>
          <p:spPr bwMode="auto">
            <a:xfrm>
              <a:off x="264368" y="2282721"/>
              <a:ext cx="5086392" cy="4154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457200" marR="0" lvl="0" indent="-4572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Char char="•"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Times New Roman" pitchFamily="18" charset="0"/>
                  <a:cs typeface="Times New Roman" pitchFamily="18" charset="0"/>
                </a:rPr>
                <a:t>Materials available</a:t>
              </a: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Times New Roman" pitchFamily="18" charset="0"/>
                  <a:cs typeface="Times New Roman" pitchFamily="18" charset="0"/>
                </a:rPr>
                <a:t>:</a:t>
              </a:r>
              <a:endPara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itchFamily="34" charset="0"/>
              </a:endParaRPr>
            </a:p>
            <a:p>
              <a:pPr marL="914400" lvl="1" indent="-457200" eaLnBrk="0" hangingPunct="0">
                <a:lnSpc>
                  <a:spcPct val="150000"/>
                </a:lnSpc>
                <a:buFont typeface="Arial" pitchFamily="34" charset="0"/>
                <a:buChar char="•"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464748"/>
                  </a:solidFill>
                  <a:effectLst/>
                  <a:latin typeface="+mn-lt"/>
                  <a:ea typeface="Times New Roman" pitchFamily="18" charset="0"/>
                  <a:cs typeface="Times New Roman" pitchFamily="18" charset="0"/>
                </a:rPr>
                <a:t>1 Egg</a:t>
              </a:r>
              <a:endPara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464748"/>
                </a:solidFill>
                <a:effectLst/>
                <a:latin typeface="+mn-lt"/>
                <a:cs typeface="Arial" pitchFamily="34" charset="0"/>
              </a:endParaRPr>
            </a:p>
            <a:p>
              <a:pPr marL="914400" lvl="1" indent="-457200" eaLnBrk="0" hangingPunct="0">
                <a:lnSpc>
                  <a:spcPct val="150000"/>
                </a:lnSpc>
                <a:buFont typeface="Arial" pitchFamily="34" charset="0"/>
                <a:buChar char="•"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464748"/>
                  </a:solidFill>
                  <a:effectLst/>
                  <a:latin typeface="+mn-lt"/>
                  <a:ea typeface="Times New Roman" pitchFamily="18" charset="0"/>
                  <a:cs typeface="Times New Roman" pitchFamily="18" charset="0"/>
                </a:rPr>
                <a:t>Egg Drop kit</a:t>
              </a:r>
            </a:p>
            <a:p>
              <a:pPr marL="914400" lvl="1" indent="-457200" eaLnBrk="0" hangingPunct="0">
                <a:buFont typeface="Arial" pitchFamily="34" charset="0"/>
                <a:buChar char="•"/>
              </a:pPr>
              <a:endPara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464748"/>
                </a:solidFill>
                <a:effectLst/>
                <a:latin typeface="+mn-lt"/>
                <a:cs typeface="Arial" pitchFamily="34" charset="0"/>
              </a:endParaRPr>
            </a:p>
            <a:p>
              <a:pPr marL="457200" marR="0" lvl="0" indent="-4572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Char char="•"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rgbClr val="464748"/>
                  </a:solidFill>
                  <a:effectLst/>
                  <a:latin typeface="+mn-lt"/>
                  <a:ea typeface="Times New Roman" pitchFamily="18" charset="0"/>
                  <a:cs typeface="Times New Roman" pitchFamily="18" charset="0"/>
                </a:rPr>
                <a:t>Instructions:</a:t>
              </a:r>
              <a:endPara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464748"/>
                </a:solidFill>
                <a:effectLst/>
                <a:latin typeface="+mn-lt"/>
                <a:cs typeface="Arial" pitchFamily="34" charset="0"/>
              </a:endParaRPr>
            </a:p>
            <a:p>
              <a:pPr marL="914400" lvl="1" indent="-457200" eaLnBrk="0" hangingPunct="0">
                <a:lnSpc>
                  <a:spcPct val="150000"/>
                </a:lnSpc>
                <a:buFont typeface="Arial" pitchFamily="34" charset="0"/>
                <a:buChar char="•"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464748"/>
                  </a:solidFill>
                  <a:effectLst/>
                  <a:latin typeface="+mn-lt"/>
                  <a:ea typeface="Times New Roman" pitchFamily="18" charset="0"/>
                  <a:cs typeface="Times New Roman" pitchFamily="18" charset="0"/>
                </a:rPr>
                <a:t>On “Go” open bag </a:t>
              </a:r>
              <a:endPara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64748"/>
                </a:solidFill>
                <a:effectLst/>
                <a:latin typeface="+mn-lt"/>
                <a:cs typeface="Arial" pitchFamily="34" charset="0"/>
              </a:endParaRPr>
            </a:p>
            <a:p>
              <a:pPr marL="914400" lvl="1" indent="-457200" eaLnBrk="0" hangingPunct="0">
                <a:lnSpc>
                  <a:spcPct val="150000"/>
                </a:lnSpc>
                <a:buFont typeface="Arial" pitchFamily="34" charset="0"/>
                <a:buChar char="•"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464748"/>
                  </a:solidFill>
                  <a:effectLst/>
                  <a:latin typeface="+mn-lt"/>
                  <a:ea typeface="Times New Roman" pitchFamily="18" charset="0"/>
                  <a:cs typeface="Times New Roman" pitchFamily="18" charset="0"/>
                </a:rPr>
                <a:t>Decide how to protect Egg when dropped</a:t>
              </a:r>
              <a:endPara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64748"/>
                </a:solidFill>
                <a:effectLst/>
                <a:latin typeface="+mn-lt"/>
                <a:cs typeface="Arial" pitchFamily="34" charset="0"/>
              </a:endParaRPr>
            </a:p>
            <a:p>
              <a:pPr marL="914400" lvl="1" indent="-457200" eaLnBrk="0" hangingPunct="0">
                <a:lnSpc>
                  <a:spcPct val="150000"/>
                </a:lnSpc>
                <a:buFont typeface="Arial" pitchFamily="34" charset="0"/>
                <a:buChar char="•"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464748"/>
                  </a:solidFill>
                  <a:effectLst/>
                  <a:latin typeface="+mn-lt"/>
                  <a:ea typeface="Times New Roman" pitchFamily="18" charset="0"/>
                  <a:cs typeface="Times New Roman" pitchFamily="18" charset="0"/>
                </a:rPr>
                <a:t>Construct  your protection mechanism</a:t>
              </a:r>
              <a:endPara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64748"/>
                </a:solidFill>
                <a:effectLst/>
                <a:latin typeface="+mn-lt"/>
                <a:cs typeface="Arial" pitchFamily="34" charset="0"/>
              </a:endParaRPr>
            </a:p>
            <a:p>
              <a:pPr marL="914400" lvl="1" indent="-457200" eaLnBrk="0" hangingPunct="0">
                <a:lnSpc>
                  <a:spcPct val="150000"/>
                </a:lnSpc>
                <a:buFont typeface="Arial" pitchFamily="34" charset="0"/>
                <a:buChar char="•"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464748"/>
                  </a:solidFill>
                  <a:effectLst/>
                  <a:latin typeface="+mn-lt"/>
                  <a:ea typeface="Times New Roman" pitchFamily="18" charset="0"/>
                  <a:cs typeface="Times New Roman" pitchFamily="18" charset="0"/>
                </a:rPr>
                <a:t>Tell judge when ready to drop</a:t>
              </a:r>
              <a:endPara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64748"/>
                </a:solidFill>
                <a:effectLst/>
                <a:latin typeface="+mn-lt"/>
                <a:cs typeface="Arial" pitchFamily="34" charset="0"/>
              </a:endParaRPr>
            </a:p>
            <a:p>
              <a:pPr marL="914400" lvl="1" indent="-457200" eaLnBrk="0" hangingPunct="0">
                <a:lnSpc>
                  <a:spcPct val="150000"/>
                </a:lnSpc>
                <a:buFont typeface="Arial" pitchFamily="34" charset="0"/>
                <a:buChar char="•"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464748"/>
                  </a:solidFill>
                  <a:effectLst/>
                  <a:latin typeface="+mn-lt"/>
                  <a:ea typeface="Times New Roman" pitchFamily="18" charset="0"/>
                  <a:cs typeface="Times New Roman" pitchFamily="18" charset="0"/>
                </a:rPr>
                <a:t>Wait in drop zone</a:t>
              </a:r>
              <a:endPara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64748"/>
                </a:solidFill>
                <a:effectLst/>
                <a:latin typeface="+mn-lt"/>
                <a:cs typeface="Arial" pitchFamily="34" charset="0"/>
              </a:endParaRPr>
            </a:p>
            <a:p>
              <a:pPr marL="914400" lvl="1" indent="-457200" eaLnBrk="0" hangingPunct="0">
                <a:lnSpc>
                  <a:spcPct val="150000"/>
                </a:lnSpc>
                <a:buFont typeface="Arial" pitchFamily="34" charset="0"/>
                <a:buChar char="•"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464748"/>
                  </a:solidFill>
                  <a:effectLst/>
                  <a:latin typeface="+mn-lt"/>
                  <a:ea typeface="Times New Roman" pitchFamily="18" charset="0"/>
                  <a:cs typeface="Times New Roman" pitchFamily="18" charset="0"/>
                </a:rPr>
                <a:t>When instructed drop egg</a:t>
              </a:r>
              <a:endPara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64748"/>
                </a:solidFill>
                <a:effectLst/>
                <a:latin typeface="+mn-lt"/>
                <a:cs typeface="Arial" pitchFamily="34" charset="0"/>
              </a:endParaRPr>
            </a:p>
            <a:p>
              <a:pPr marL="914400" lvl="1" indent="-457200" eaLnBrk="0" hangingPunct="0">
                <a:lnSpc>
                  <a:spcPct val="150000"/>
                </a:lnSpc>
                <a:buFont typeface="Arial" pitchFamily="34" charset="0"/>
                <a:buChar char="•"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464748"/>
                  </a:solidFill>
                  <a:effectLst/>
                  <a:latin typeface="+mn-lt"/>
                  <a:ea typeface="Times New Roman" pitchFamily="18" charset="0"/>
                  <a:cs typeface="Times New Roman" pitchFamily="18" charset="0"/>
                </a:rPr>
                <a:t>If Egg breaks you will be given a 10 point  penalty.</a:t>
              </a:r>
              <a:endPara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64748"/>
                </a:solidFill>
                <a:effectLst/>
                <a:latin typeface="+mn-lt"/>
                <a:cs typeface="Arial" pitchFamily="34" charset="0"/>
              </a:endParaRPr>
            </a:p>
            <a:p>
              <a:pPr marL="914400" lvl="1" indent="-457200" eaLnBrk="0" hangingPunct="0">
                <a:lnSpc>
                  <a:spcPct val="150000"/>
                </a:lnSpc>
                <a:buFont typeface="Arial" pitchFamily="34" charset="0"/>
                <a:buChar char="•"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rgbClr val="464748"/>
                  </a:solidFill>
                  <a:effectLst/>
                  <a:latin typeface="+mn-lt"/>
                  <a:ea typeface="Times New Roman" pitchFamily="18" charset="0"/>
                  <a:cs typeface="Times New Roman" pitchFamily="18" charset="0"/>
                </a:rPr>
                <a:t>NB. Nothing can be put on the floor of drop zone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rgbClr val="464748"/>
                </a:solidFill>
                <a:effectLst/>
                <a:latin typeface="+mn-lt"/>
                <a:cs typeface="Arial" pitchFamily="34" charset="0"/>
              </a:endParaRPr>
            </a:p>
          </p:txBody>
        </p:sp>
      </p:grpSp>
      <p:pic>
        <p:nvPicPr>
          <p:cNvPr id="11266" name="Picture 2" descr="Image result for egg drop projec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959" y="152599"/>
            <a:ext cx="960041" cy="96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/>
          <p:cNvSpPr/>
          <p:nvPr/>
        </p:nvSpPr>
        <p:spPr>
          <a:xfrm>
            <a:off x="251520" y="351914"/>
            <a:ext cx="1096161" cy="5614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Innovation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6234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534400" cy="762000"/>
          </a:xfrm>
          <a:noFill/>
        </p:spPr>
        <p:txBody>
          <a:bodyPr/>
          <a:lstStyle/>
          <a:p>
            <a:r>
              <a:rPr lang="en-US" sz="1800" dirty="0"/>
              <a:t>Leading Change</a:t>
            </a:r>
            <a:endParaRPr lang="en-US" sz="1800" dirty="0"/>
          </a:p>
        </p:txBody>
      </p:sp>
      <p:sp>
        <p:nvSpPr>
          <p:cNvPr id="7" name="Rounded Rectangle 6"/>
          <p:cNvSpPr/>
          <p:nvPr/>
        </p:nvSpPr>
        <p:spPr>
          <a:xfrm>
            <a:off x="3490156" y="2132856"/>
            <a:ext cx="2163688" cy="731304"/>
          </a:xfrm>
          <a:prstGeom prst="roundRect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accent3"/>
                </a:solidFill>
              </a:rPr>
              <a:t>Leading </a:t>
            </a:r>
            <a:r>
              <a:rPr lang="en-US" sz="2000" dirty="0" smtClean="0">
                <a:solidFill>
                  <a:schemeClr val="accent3"/>
                </a:solidFill>
              </a:rPr>
              <a:t>Change</a:t>
            </a:r>
            <a:endParaRPr lang="en-US" sz="2000" dirty="0">
              <a:solidFill>
                <a:schemeClr val="accent3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91680" y="4581128"/>
            <a:ext cx="1965920" cy="676672"/>
          </a:xfrm>
          <a:prstGeom prst="roundRect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464749"/>
                </a:solidFill>
              </a:rPr>
              <a:t>Organization</a:t>
            </a:r>
            <a:endParaRPr lang="en-US" sz="2000" dirty="0">
              <a:solidFill>
                <a:srgbClr val="464749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562600" y="4581128"/>
            <a:ext cx="2105744" cy="676672"/>
          </a:xfrm>
          <a:prstGeom prst="round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464749"/>
                </a:solidFill>
              </a:rPr>
              <a:t>People Management</a:t>
            </a:r>
            <a:endParaRPr lang="en-US" sz="2000" dirty="0">
              <a:solidFill>
                <a:srgbClr val="464749"/>
              </a:solidFill>
            </a:endParaRPr>
          </a:p>
        </p:txBody>
      </p:sp>
      <p:cxnSp>
        <p:nvCxnSpPr>
          <p:cNvPr id="10" name="Straight Arrow Connector 9"/>
          <p:cNvCxnSpPr>
            <a:stCxn id="7" idx="2"/>
            <a:endCxn id="5" idx="0"/>
          </p:cNvCxnSpPr>
          <p:nvPr/>
        </p:nvCxnSpPr>
        <p:spPr>
          <a:xfrm flipH="1">
            <a:off x="2674640" y="2864160"/>
            <a:ext cx="1897360" cy="171696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2"/>
            <a:endCxn id="6" idx="0"/>
          </p:cNvCxnSpPr>
          <p:nvPr/>
        </p:nvCxnSpPr>
        <p:spPr>
          <a:xfrm>
            <a:off x="4572000" y="2864160"/>
            <a:ext cx="2043472" cy="171696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79513" y="260648"/>
            <a:ext cx="864095" cy="69574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Leading Change</a:t>
            </a:r>
            <a:endParaRPr lang="en-US" sz="1200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131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923928" y="1124744"/>
            <a:ext cx="4915272" cy="57606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 smtClean="0"/>
              <a:t>Customer Orientated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3851920" y="1268760"/>
            <a:ext cx="5112568" cy="5986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464748"/>
                </a:solidFill>
                <a:latin typeface="+mn-lt"/>
              </a:rPr>
              <a:t>Customer Orientated</a:t>
            </a:r>
          </a:p>
          <a:p>
            <a:endParaRPr lang="en-GB" sz="900" dirty="0" smtClean="0">
              <a:solidFill>
                <a:srgbClr val="464748"/>
              </a:solidFill>
              <a:latin typeface="+mn-lt"/>
            </a:endParaRPr>
          </a:p>
          <a:p>
            <a:endParaRPr lang="en-GB" sz="900" dirty="0">
              <a:solidFill>
                <a:srgbClr val="464748"/>
              </a:solidFill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464748"/>
                </a:solidFill>
                <a:latin typeface="+mn-lt"/>
              </a:rPr>
              <a:t>We are aware of the importance of our customers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464748"/>
                </a:solidFill>
                <a:latin typeface="+mn-lt"/>
              </a:rPr>
              <a:t>Our customers’ success is critical for us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464748"/>
                </a:solidFill>
                <a:latin typeface="+mn-lt"/>
              </a:rPr>
              <a:t>We will always give our customers the benefit of the doubt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464748"/>
                </a:solidFill>
                <a:latin typeface="+mn-lt"/>
              </a:rPr>
              <a:t>Always assume that our competitors are always willing to help our customers.</a:t>
            </a:r>
          </a:p>
          <a:p>
            <a:pPr>
              <a:lnSpc>
                <a:spcPct val="150000"/>
              </a:lnSpc>
            </a:pPr>
            <a:endParaRPr lang="en-GB" sz="600" dirty="0" smtClean="0">
              <a:solidFill>
                <a:srgbClr val="464748"/>
              </a:solidFill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464748"/>
                </a:solidFill>
                <a:latin typeface="+mn-lt"/>
              </a:rPr>
              <a:t>Listen to customers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464748"/>
                </a:solidFill>
                <a:latin typeface="+mn-lt"/>
              </a:rPr>
              <a:t>Assume responsibility for customer situations, be prepared to go the extra mile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464748"/>
                </a:solidFill>
                <a:latin typeface="+mn-lt"/>
              </a:rPr>
              <a:t>Always timely response</a:t>
            </a:r>
          </a:p>
          <a:p>
            <a:pPr>
              <a:lnSpc>
                <a:spcPct val="150000"/>
              </a:lnSpc>
            </a:pPr>
            <a:endParaRPr lang="en-GB" sz="600" dirty="0" smtClean="0">
              <a:solidFill>
                <a:srgbClr val="464748"/>
              </a:solidFill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464748"/>
                </a:solidFill>
                <a:latin typeface="+mn-lt"/>
              </a:rPr>
              <a:t>Think from the customers’ perspective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464748"/>
                </a:solidFill>
                <a:latin typeface="+mn-lt"/>
              </a:rPr>
              <a:t>Prepare our products from a customers perspective</a:t>
            </a:r>
          </a:p>
          <a:p>
            <a:endParaRPr lang="en-GB" dirty="0" smtClean="0">
              <a:latin typeface="+mn-lt"/>
            </a:endParaRPr>
          </a:p>
          <a:p>
            <a:endParaRPr lang="en-GB" dirty="0">
              <a:latin typeface="+mn-lt"/>
            </a:endParaRPr>
          </a:p>
          <a:p>
            <a:endParaRPr lang="en-GB" sz="1600" dirty="0" smtClean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1147931" y="2621038"/>
            <a:ext cx="1786141" cy="1785104"/>
          </a:xfrm>
          <a:prstGeom prst="rect">
            <a:avLst/>
          </a:prstGeom>
          <a:solidFill>
            <a:srgbClr val="66FF66"/>
          </a:solidFill>
          <a:ln>
            <a:solidFill>
              <a:srgbClr val="464749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>
            <a:spAutoFit/>
          </a:bodyPr>
          <a:lstStyle/>
          <a:p>
            <a:endParaRPr lang="en-US" sz="1000" dirty="0" smtClean="0"/>
          </a:p>
          <a:p>
            <a:pPr algn="ctr"/>
            <a:r>
              <a:rPr lang="en-GB" dirty="0" smtClean="0">
                <a:latin typeface="+mn-lt"/>
              </a:rPr>
              <a:t>Chasing Perfection </a:t>
            </a:r>
          </a:p>
          <a:p>
            <a:pPr algn="ctr"/>
            <a:r>
              <a:rPr lang="en-GB" dirty="0">
                <a:latin typeface="+mn-lt"/>
              </a:rPr>
              <a:t>t</a:t>
            </a:r>
            <a:r>
              <a:rPr lang="en-GB" dirty="0" smtClean="0">
                <a:latin typeface="+mn-lt"/>
              </a:rPr>
              <a:t>o</a:t>
            </a:r>
          </a:p>
          <a:p>
            <a:pPr algn="ctr"/>
            <a:r>
              <a:rPr lang="en-GB" dirty="0" smtClean="0">
                <a:latin typeface="+mn-lt"/>
              </a:rPr>
              <a:t>Achieve Excellence</a:t>
            </a:r>
            <a:endParaRPr lang="en-US" dirty="0" smtClean="0">
              <a:latin typeface="+mn-lt"/>
            </a:endParaRPr>
          </a:p>
          <a:p>
            <a:endParaRPr lang="en-US" sz="1000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462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Leading Change</a:t>
            </a:r>
            <a:endParaRPr lang="en-US" sz="1800" b="1" dirty="0"/>
          </a:p>
        </p:txBody>
      </p:sp>
      <p:sp>
        <p:nvSpPr>
          <p:cNvPr id="55302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2372680" y="1268760"/>
            <a:ext cx="4398640" cy="4648200"/>
          </a:xfrm>
          <a:noFill/>
          <a:ln>
            <a:noFill/>
          </a:ln>
        </p:spPr>
        <p:txBody>
          <a:bodyPr/>
          <a:lstStyle/>
          <a:p>
            <a:pPr marL="609600" indent="-609600">
              <a:lnSpc>
                <a:spcPct val="150000"/>
              </a:lnSpc>
            </a:pPr>
            <a:endParaRPr lang="en-US" sz="1050" dirty="0" smtClean="0"/>
          </a:p>
          <a:p>
            <a:pPr algn="ctr">
              <a:lnSpc>
                <a:spcPct val="150000"/>
              </a:lnSpc>
            </a:pPr>
            <a:r>
              <a:rPr lang="en-US" sz="2000" dirty="0" smtClean="0"/>
              <a:t>The Process of Change Framework</a:t>
            </a:r>
          </a:p>
          <a:p>
            <a:pPr marL="609600" indent="-609600">
              <a:lnSpc>
                <a:spcPct val="150000"/>
              </a:lnSpc>
              <a:buFontTx/>
              <a:buAutoNum type="arabicPeriod"/>
            </a:pPr>
            <a:r>
              <a:rPr lang="en-US" sz="1800" dirty="0" smtClean="0"/>
              <a:t>Risk </a:t>
            </a:r>
            <a:r>
              <a:rPr lang="en-US" sz="1800" dirty="0" smtClean="0"/>
              <a:t>Analysis - Analyze the Change</a:t>
            </a:r>
          </a:p>
          <a:p>
            <a:pPr marL="1069975" lvl="1" indent="-609600">
              <a:lnSpc>
                <a:spcPct val="100000"/>
              </a:lnSpc>
            </a:pPr>
            <a:r>
              <a:rPr lang="en-US" sz="1600" dirty="0" smtClean="0"/>
              <a:t>Why Change?</a:t>
            </a:r>
          </a:p>
          <a:p>
            <a:pPr marL="1752600" lvl="2" indent="-609600"/>
            <a:r>
              <a:rPr lang="en-US" sz="1400" dirty="0" smtClean="0"/>
              <a:t>Is there a burning platform?</a:t>
            </a:r>
          </a:p>
          <a:p>
            <a:pPr marL="1069975" lvl="1" indent="-609600"/>
            <a:r>
              <a:rPr lang="en-US" sz="1600" dirty="0" smtClean="0"/>
              <a:t>What is involved?</a:t>
            </a:r>
          </a:p>
          <a:p>
            <a:pPr marL="1752600" lvl="2" indent="-609600"/>
            <a:r>
              <a:rPr lang="en-US" sz="1400" dirty="0" smtClean="0"/>
              <a:t>Winners</a:t>
            </a:r>
          </a:p>
          <a:p>
            <a:pPr marL="1752600" lvl="2" indent="-609600"/>
            <a:r>
              <a:rPr lang="en-US" sz="1400" dirty="0" smtClean="0"/>
              <a:t>Losers</a:t>
            </a:r>
          </a:p>
          <a:p>
            <a:pPr marL="1069975" lvl="1" indent="-609600"/>
            <a:r>
              <a:rPr lang="en-US" sz="1600" dirty="0" smtClean="0"/>
              <a:t>What are the risks?</a:t>
            </a:r>
          </a:p>
          <a:p>
            <a:pPr marL="1752600" lvl="2" indent="-609600"/>
            <a:r>
              <a:rPr lang="en-US" sz="1400" dirty="0" smtClean="0"/>
              <a:t>Business</a:t>
            </a:r>
          </a:p>
          <a:p>
            <a:pPr marL="1752600" lvl="2" indent="-609600"/>
            <a:r>
              <a:rPr lang="en-US" sz="1400" dirty="0" smtClean="0"/>
              <a:t>Political</a:t>
            </a:r>
          </a:p>
          <a:p>
            <a:pPr marL="1752600" lvl="2" indent="-609600"/>
            <a:r>
              <a:rPr lang="en-US" sz="1400" dirty="0" smtClean="0"/>
              <a:t>Personal</a:t>
            </a:r>
          </a:p>
          <a:p>
            <a:pPr marL="1069975" lvl="1" indent="-609600">
              <a:lnSpc>
                <a:spcPct val="150000"/>
              </a:lnSpc>
            </a:pPr>
            <a:endParaRPr lang="en-US" sz="2200" dirty="0"/>
          </a:p>
        </p:txBody>
      </p:sp>
      <p:sp>
        <p:nvSpPr>
          <p:cNvPr id="4" name="Rounded Rectangle 3"/>
          <p:cNvSpPr/>
          <p:nvPr/>
        </p:nvSpPr>
        <p:spPr>
          <a:xfrm>
            <a:off x="179513" y="260648"/>
            <a:ext cx="864095" cy="69574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Leading Change</a:t>
            </a:r>
            <a:endParaRPr lang="en-US" sz="1200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018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Leading Change</a:t>
            </a:r>
            <a:endParaRPr lang="en-US" sz="1800" b="1" dirty="0"/>
          </a:p>
        </p:txBody>
      </p:sp>
      <p:sp>
        <p:nvSpPr>
          <p:cNvPr id="55302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652600" y="1700808"/>
            <a:ext cx="5838800" cy="3141712"/>
          </a:xfrm>
          <a:noFill/>
          <a:ln>
            <a:noFill/>
          </a:ln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1800" dirty="0">
                <a:solidFill>
                  <a:srgbClr val="464748"/>
                </a:solidFill>
              </a:rPr>
              <a:t>The Process of Change Framework</a:t>
            </a:r>
          </a:p>
          <a:p>
            <a:pPr marL="609600" indent="-609600">
              <a:lnSpc>
                <a:spcPct val="150000"/>
              </a:lnSpc>
              <a:buFontTx/>
              <a:buAutoNum type="arabicPeriod"/>
            </a:pPr>
            <a:r>
              <a:rPr lang="en-US" sz="18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Risk </a:t>
            </a:r>
            <a:r>
              <a:rPr lang="en-US" sz="18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Analysis - Analyze the Change</a:t>
            </a:r>
            <a:endParaRPr lang="en-US" sz="1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609600" indent="-609600">
              <a:lnSpc>
                <a:spcPct val="150000"/>
              </a:lnSpc>
              <a:buFontTx/>
              <a:buAutoNum type="arabicPeriod"/>
            </a:pPr>
            <a:r>
              <a:rPr lang="en-US" sz="1800" dirty="0" smtClean="0"/>
              <a:t>Energize the Stakeholders</a:t>
            </a:r>
          </a:p>
          <a:p>
            <a:pPr marL="1069975" lvl="1" indent="-609600">
              <a:lnSpc>
                <a:spcPct val="100000"/>
              </a:lnSpc>
            </a:pPr>
            <a:r>
              <a:rPr lang="en-US" sz="1600" dirty="0" smtClean="0"/>
              <a:t>Who are the stakeholders?</a:t>
            </a:r>
          </a:p>
          <a:p>
            <a:pPr marL="1752600" lvl="2" indent="-609600"/>
            <a:r>
              <a:rPr lang="en-US" sz="1400" dirty="0" smtClean="0"/>
              <a:t>People directly effected by the change.</a:t>
            </a:r>
          </a:p>
          <a:p>
            <a:pPr marL="1752600" lvl="2" indent="-609600"/>
            <a:r>
              <a:rPr lang="en-US" sz="1400" dirty="0" smtClean="0"/>
              <a:t>Winners and losers</a:t>
            </a:r>
          </a:p>
          <a:p>
            <a:pPr marL="1752600" lvl="2" indent="-609600"/>
            <a:r>
              <a:rPr lang="en-US" sz="1400" dirty="0" smtClean="0"/>
              <a:t>People whose support you need</a:t>
            </a:r>
          </a:p>
          <a:p>
            <a:pPr marL="1069975" lvl="1" indent="-609600">
              <a:lnSpc>
                <a:spcPct val="100000"/>
              </a:lnSpc>
            </a:pPr>
            <a:r>
              <a:rPr lang="en-US" sz="1600" dirty="0" smtClean="0"/>
              <a:t>Why should they support you?</a:t>
            </a:r>
          </a:p>
          <a:p>
            <a:pPr marL="1752600" lvl="2" indent="-609600"/>
            <a:r>
              <a:rPr lang="en-US" sz="1400" dirty="0" smtClean="0"/>
              <a:t>The burning platform</a:t>
            </a:r>
            <a:endParaRPr lang="en-US" sz="1400" dirty="0"/>
          </a:p>
        </p:txBody>
      </p:sp>
      <p:sp>
        <p:nvSpPr>
          <p:cNvPr id="4" name="Rounded Rectangle 3"/>
          <p:cNvSpPr/>
          <p:nvPr/>
        </p:nvSpPr>
        <p:spPr>
          <a:xfrm>
            <a:off x="179513" y="260648"/>
            <a:ext cx="864095" cy="69574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Leading Change</a:t>
            </a:r>
            <a:endParaRPr lang="en-US" sz="1200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442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Leading Change</a:t>
            </a:r>
            <a:endParaRPr lang="en-US" sz="1800" b="1" dirty="0"/>
          </a:p>
        </p:txBody>
      </p:sp>
      <p:sp>
        <p:nvSpPr>
          <p:cNvPr id="55302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2339752" y="1628800"/>
            <a:ext cx="4392488" cy="2205608"/>
          </a:xfr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464748"/>
                </a:solidFill>
              </a:rPr>
              <a:t>The Process of Change </a:t>
            </a:r>
            <a:r>
              <a:rPr lang="en-US" sz="1800" dirty="0" smtClean="0">
                <a:solidFill>
                  <a:srgbClr val="464748"/>
                </a:solidFill>
              </a:rPr>
              <a:t>Framework</a:t>
            </a:r>
          </a:p>
          <a:p>
            <a:pPr algn="ctr">
              <a:lnSpc>
                <a:spcPct val="100000"/>
              </a:lnSpc>
            </a:pPr>
            <a:endParaRPr lang="en-US" sz="1400" dirty="0">
              <a:solidFill>
                <a:srgbClr val="464748"/>
              </a:solidFill>
            </a:endParaRPr>
          </a:p>
          <a:p>
            <a:pPr marL="609600" indent="-609600">
              <a:lnSpc>
                <a:spcPct val="100000"/>
              </a:lnSpc>
              <a:buFontTx/>
              <a:buAutoNum type="arabicPeriod"/>
            </a:pPr>
            <a:r>
              <a:rPr lang="en-US" sz="18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Analyze </a:t>
            </a:r>
            <a:r>
              <a:rPr lang="en-US" sz="18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the Change</a:t>
            </a:r>
            <a:endParaRPr lang="en-US" sz="1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609600" indent="-609600">
              <a:lnSpc>
                <a:spcPct val="100000"/>
              </a:lnSpc>
              <a:buFontTx/>
              <a:buAutoNum type="arabicPeriod"/>
            </a:pPr>
            <a:r>
              <a:rPr lang="en-US" sz="18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Energize Stakeholders</a:t>
            </a:r>
            <a:endParaRPr lang="en-US" sz="1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609600" indent="-609600">
              <a:lnSpc>
                <a:spcPct val="100000"/>
              </a:lnSpc>
              <a:buFontTx/>
              <a:buAutoNum type="arabicPeriod"/>
            </a:pPr>
            <a:r>
              <a:rPr lang="en-US" sz="1800" dirty="0" smtClean="0"/>
              <a:t>Share the Goal</a:t>
            </a:r>
          </a:p>
          <a:p>
            <a:pPr marL="1069975" lvl="1" indent="-609600">
              <a:lnSpc>
                <a:spcPct val="100000"/>
              </a:lnSpc>
            </a:pPr>
            <a:r>
              <a:rPr lang="en-US" sz="1600" dirty="0" smtClean="0"/>
              <a:t>A compelling message</a:t>
            </a:r>
          </a:p>
          <a:p>
            <a:pPr marL="1069975" lvl="1" indent="-609600">
              <a:lnSpc>
                <a:spcPct val="100000"/>
              </a:lnSpc>
            </a:pPr>
            <a:r>
              <a:rPr lang="en-US" sz="1600" dirty="0" smtClean="0"/>
              <a:t>Win hearts and minds</a:t>
            </a:r>
            <a:endParaRPr lang="en-US" sz="1600" dirty="0"/>
          </a:p>
        </p:txBody>
      </p:sp>
      <p:sp>
        <p:nvSpPr>
          <p:cNvPr id="4" name="Rounded Rectangle 3"/>
          <p:cNvSpPr/>
          <p:nvPr/>
        </p:nvSpPr>
        <p:spPr>
          <a:xfrm>
            <a:off x="179513" y="260648"/>
            <a:ext cx="864095" cy="69574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Leading Change</a:t>
            </a:r>
            <a:endParaRPr lang="en-US" sz="1200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418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Leading Change</a:t>
            </a:r>
            <a:endParaRPr lang="en-US" sz="1800" b="1" dirty="0"/>
          </a:p>
        </p:txBody>
      </p:sp>
      <p:sp>
        <p:nvSpPr>
          <p:cNvPr id="55302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2699792" y="1988840"/>
            <a:ext cx="4182616" cy="2421632"/>
          </a:xfr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464748"/>
                </a:solidFill>
              </a:rPr>
              <a:t>The Process of Change </a:t>
            </a:r>
            <a:r>
              <a:rPr lang="en-US" sz="1600" dirty="0" smtClean="0">
                <a:solidFill>
                  <a:srgbClr val="464748"/>
                </a:solidFill>
              </a:rPr>
              <a:t>Framework</a:t>
            </a:r>
          </a:p>
          <a:p>
            <a:pPr algn="ctr">
              <a:lnSpc>
                <a:spcPct val="100000"/>
              </a:lnSpc>
            </a:pPr>
            <a:endParaRPr lang="en-US" sz="1400" dirty="0">
              <a:solidFill>
                <a:srgbClr val="464748"/>
              </a:solidFill>
            </a:endParaRPr>
          </a:p>
          <a:p>
            <a:pPr marL="609600" indent="-609600">
              <a:lnSpc>
                <a:spcPct val="100000"/>
              </a:lnSpc>
              <a:buFontTx/>
              <a:buAutoNum type="arabicPeriod"/>
            </a:pPr>
            <a:r>
              <a:rPr lang="en-US" sz="18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Risk </a:t>
            </a:r>
            <a:r>
              <a:rPr lang="en-US" sz="18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Analysis - Analyze the change</a:t>
            </a:r>
          </a:p>
          <a:p>
            <a:pPr marL="609600" indent="-609600">
              <a:lnSpc>
                <a:spcPct val="100000"/>
              </a:lnSpc>
              <a:buFontTx/>
              <a:buAutoNum type="arabicPeriod"/>
            </a:pPr>
            <a:r>
              <a:rPr lang="en-US" sz="18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Energize the Stakeholders</a:t>
            </a:r>
          </a:p>
          <a:p>
            <a:pPr marL="609600" indent="-609600">
              <a:lnSpc>
                <a:spcPct val="100000"/>
              </a:lnSpc>
              <a:buFontTx/>
              <a:buAutoNum type="arabicPeriod"/>
            </a:pPr>
            <a:r>
              <a:rPr lang="en-US" sz="18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Share the Goal</a:t>
            </a:r>
          </a:p>
          <a:p>
            <a:pPr marL="609600" indent="-609600">
              <a:lnSpc>
                <a:spcPct val="100000"/>
              </a:lnSpc>
              <a:buFontTx/>
              <a:buAutoNum type="arabicPeriod"/>
            </a:pPr>
            <a:r>
              <a:rPr lang="en-US" sz="1800" dirty="0" smtClean="0"/>
              <a:t>Undo the Obstacles</a:t>
            </a:r>
          </a:p>
          <a:p>
            <a:pPr marL="1069975" lvl="1" indent="-609600">
              <a:lnSpc>
                <a:spcPct val="100000"/>
              </a:lnSpc>
            </a:pPr>
            <a:r>
              <a:rPr lang="en-US" sz="1600" dirty="0" smtClean="0"/>
              <a:t>Take ownership of issues</a:t>
            </a:r>
          </a:p>
          <a:p>
            <a:pPr marL="1069975" lvl="1" indent="-609600">
              <a:lnSpc>
                <a:spcPct val="100000"/>
              </a:lnSpc>
            </a:pPr>
            <a:r>
              <a:rPr lang="en-US" sz="1600" dirty="0" smtClean="0"/>
              <a:t>Solve the problems</a:t>
            </a:r>
          </a:p>
          <a:p>
            <a:pPr marL="1069975" lvl="1" indent="-609600">
              <a:lnSpc>
                <a:spcPct val="100000"/>
              </a:lnSpc>
            </a:pPr>
            <a:r>
              <a:rPr lang="en-US" sz="1600" dirty="0" smtClean="0"/>
              <a:t>Lead from the front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79513" y="260648"/>
            <a:ext cx="864095" cy="69574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Leading Change</a:t>
            </a:r>
            <a:endParaRPr lang="en-US" sz="1200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40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Leading Change</a:t>
            </a:r>
            <a:endParaRPr lang="en-US" sz="1800" b="1" dirty="0"/>
          </a:p>
        </p:txBody>
      </p:sp>
      <p:sp>
        <p:nvSpPr>
          <p:cNvPr id="55302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2555776" y="1844824"/>
            <a:ext cx="4614664" cy="3213720"/>
          </a:xfr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464748"/>
                </a:solidFill>
              </a:rPr>
              <a:t>The Process of Change </a:t>
            </a:r>
            <a:r>
              <a:rPr lang="en-US" sz="1800" dirty="0" smtClean="0">
                <a:solidFill>
                  <a:srgbClr val="464748"/>
                </a:solidFill>
              </a:rPr>
              <a:t>Framework</a:t>
            </a:r>
          </a:p>
          <a:p>
            <a:pPr algn="ctr">
              <a:lnSpc>
                <a:spcPct val="100000"/>
              </a:lnSpc>
            </a:pPr>
            <a:endParaRPr lang="en-US" sz="1800" dirty="0">
              <a:solidFill>
                <a:srgbClr val="464748"/>
              </a:solidFill>
            </a:endParaRPr>
          </a:p>
          <a:p>
            <a:pPr marL="609600" indent="-609600">
              <a:lnSpc>
                <a:spcPct val="100000"/>
              </a:lnSpc>
              <a:buFontTx/>
              <a:buAutoNum type="arabicPeriod"/>
            </a:pPr>
            <a:r>
              <a:rPr lang="en-US" sz="18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Risk </a:t>
            </a:r>
            <a:r>
              <a:rPr lang="en-US" sz="18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Analysis - Analyze the Change</a:t>
            </a:r>
          </a:p>
          <a:p>
            <a:pPr marL="609600" indent="-609600">
              <a:lnSpc>
                <a:spcPct val="100000"/>
              </a:lnSpc>
              <a:buFontTx/>
              <a:buAutoNum type="arabicPeriod"/>
            </a:pPr>
            <a:r>
              <a:rPr lang="en-US" sz="18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Energize Stakeholders</a:t>
            </a:r>
          </a:p>
          <a:p>
            <a:pPr marL="609600" indent="-609600">
              <a:lnSpc>
                <a:spcPct val="100000"/>
              </a:lnSpc>
              <a:buFontTx/>
              <a:buAutoNum type="arabicPeriod"/>
            </a:pPr>
            <a:r>
              <a:rPr lang="en-US" sz="18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Share the Goal</a:t>
            </a:r>
          </a:p>
          <a:p>
            <a:pPr marL="609600" indent="-609600">
              <a:lnSpc>
                <a:spcPct val="100000"/>
              </a:lnSpc>
              <a:buFontTx/>
              <a:buAutoNum type="arabicPeriod"/>
            </a:pPr>
            <a:r>
              <a:rPr lang="en-US" sz="18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Undo the Obstacles</a:t>
            </a:r>
          </a:p>
          <a:p>
            <a:pPr marL="609600" indent="-609600">
              <a:lnSpc>
                <a:spcPct val="100000"/>
              </a:lnSpc>
              <a:buFontTx/>
              <a:buAutoNum type="arabicPeriod"/>
            </a:pPr>
            <a:r>
              <a:rPr lang="en-US" sz="1800" dirty="0" smtClean="0"/>
              <a:t>Lead the celebrations</a:t>
            </a:r>
          </a:p>
          <a:p>
            <a:pPr marL="1069975" lvl="1" indent="-609600">
              <a:lnSpc>
                <a:spcPct val="100000"/>
              </a:lnSpc>
            </a:pPr>
            <a:r>
              <a:rPr lang="en-US" sz="1600" dirty="0" smtClean="0"/>
              <a:t>Look for short term wins</a:t>
            </a:r>
          </a:p>
          <a:p>
            <a:pPr marL="1069975" lvl="1" indent="-609600">
              <a:lnSpc>
                <a:spcPct val="100000"/>
              </a:lnSpc>
            </a:pPr>
            <a:r>
              <a:rPr lang="en-US" sz="1600" dirty="0" smtClean="0"/>
              <a:t>Accelerate momentum</a:t>
            </a:r>
          </a:p>
          <a:p>
            <a:pPr marL="1069975" lvl="1" indent="-609600">
              <a:lnSpc>
                <a:spcPct val="100000"/>
              </a:lnSpc>
            </a:pPr>
            <a:r>
              <a:rPr lang="en-US" sz="1600" dirty="0" smtClean="0"/>
              <a:t>Find excuse to celebrate</a:t>
            </a:r>
          </a:p>
          <a:p>
            <a:pPr marL="1069975" lvl="1" indent="-609600">
              <a:lnSpc>
                <a:spcPct val="100000"/>
              </a:lnSpc>
            </a:pPr>
            <a:r>
              <a:rPr lang="en-US" sz="1600" dirty="0" smtClean="0"/>
              <a:t>Build a culture of winning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79513" y="260648"/>
            <a:ext cx="864095" cy="69574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Leading Change</a:t>
            </a:r>
            <a:endParaRPr lang="en-US" sz="1200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286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Leading Change</a:t>
            </a:r>
            <a:endParaRPr lang="en-US" sz="1800" b="1" dirty="0"/>
          </a:p>
        </p:txBody>
      </p:sp>
      <p:sp>
        <p:nvSpPr>
          <p:cNvPr id="55302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2041541" y="2390772"/>
            <a:ext cx="4860032" cy="2790056"/>
          </a:xfr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464748"/>
                </a:solidFill>
              </a:rPr>
              <a:t>The Process of Change </a:t>
            </a:r>
            <a:r>
              <a:rPr lang="en-US" sz="2000" dirty="0" smtClean="0">
                <a:solidFill>
                  <a:srgbClr val="464748"/>
                </a:solidFill>
              </a:rPr>
              <a:t>Framework</a:t>
            </a:r>
          </a:p>
          <a:p>
            <a:pPr algn="ctr">
              <a:lnSpc>
                <a:spcPct val="100000"/>
              </a:lnSpc>
            </a:pPr>
            <a:endParaRPr lang="en-US" sz="1400" dirty="0">
              <a:solidFill>
                <a:srgbClr val="464748"/>
              </a:solidFill>
            </a:endParaRPr>
          </a:p>
          <a:p>
            <a:pPr marL="609600" indent="-609600">
              <a:lnSpc>
                <a:spcPct val="100000"/>
              </a:lnSpc>
              <a:buFontTx/>
              <a:buAutoNum type="arabicPeriod"/>
            </a:pPr>
            <a:r>
              <a:rPr lang="en-US" sz="18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Risk </a:t>
            </a:r>
            <a:r>
              <a:rPr lang="en-US" sz="18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Analysis - Analyze the Change</a:t>
            </a:r>
          </a:p>
          <a:p>
            <a:pPr marL="609600" indent="-609600">
              <a:lnSpc>
                <a:spcPct val="100000"/>
              </a:lnSpc>
              <a:buFontTx/>
              <a:buAutoNum type="arabicPeriod"/>
            </a:pPr>
            <a:r>
              <a:rPr lang="en-US" sz="18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Energize Stakeholders</a:t>
            </a:r>
          </a:p>
          <a:p>
            <a:pPr marL="609600" indent="-609600">
              <a:lnSpc>
                <a:spcPct val="100000"/>
              </a:lnSpc>
              <a:buFontTx/>
              <a:buAutoNum type="arabicPeriod"/>
            </a:pPr>
            <a:r>
              <a:rPr lang="en-US" sz="18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Share the Goal</a:t>
            </a:r>
          </a:p>
          <a:p>
            <a:pPr marL="609600" indent="-609600">
              <a:lnSpc>
                <a:spcPct val="100000"/>
              </a:lnSpc>
              <a:buFontTx/>
              <a:buAutoNum type="arabicPeriod"/>
            </a:pPr>
            <a:r>
              <a:rPr lang="en-US" sz="18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Undo the Obstacles</a:t>
            </a:r>
          </a:p>
          <a:p>
            <a:pPr marL="609600" indent="-609600">
              <a:lnSpc>
                <a:spcPct val="100000"/>
              </a:lnSpc>
              <a:buFontTx/>
              <a:buAutoNum type="arabicPeriod"/>
            </a:pPr>
            <a:r>
              <a:rPr lang="en-US" sz="18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Lead the celebrations</a:t>
            </a:r>
          </a:p>
          <a:p>
            <a:pPr marL="609600" indent="-609600">
              <a:lnSpc>
                <a:spcPct val="100000"/>
              </a:lnSpc>
              <a:buFontTx/>
              <a:buAutoNum type="arabicPeriod"/>
            </a:pPr>
            <a:r>
              <a:rPr lang="en-US" sz="1800" dirty="0" smtClean="0"/>
              <a:t>Tie down and secure the Change</a:t>
            </a:r>
          </a:p>
          <a:p>
            <a:pPr marL="1069975" lvl="1" indent="-609600">
              <a:lnSpc>
                <a:spcPct val="100000"/>
              </a:lnSpc>
            </a:pPr>
            <a:r>
              <a:rPr lang="en-US" sz="1600" dirty="0" smtClean="0"/>
              <a:t>Make sure the change is permanent</a:t>
            </a:r>
          </a:p>
          <a:p>
            <a:pPr marL="1069975" lvl="1" indent="-609600">
              <a:lnSpc>
                <a:spcPct val="100000"/>
              </a:lnSpc>
            </a:pPr>
            <a:r>
              <a:rPr lang="en-US" sz="1600" dirty="0" smtClean="0"/>
              <a:t>Incorporate in the culture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79513" y="260648"/>
            <a:ext cx="864095" cy="69574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Leading Change</a:t>
            </a:r>
            <a:endParaRPr lang="en-US" sz="1200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051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Leading Change</a:t>
            </a:r>
            <a:endParaRPr lang="en-US" sz="1800" b="1" dirty="0"/>
          </a:p>
        </p:txBody>
      </p:sp>
      <p:sp>
        <p:nvSpPr>
          <p:cNvPr id="55302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2267744" y="1628800"/>
            <a:ext cx="4392488" cy="4176464"/>
          </a:xfrm>
          <a:noFill/>
          <a:ln>
            <a:noFill/>
          </a:ln>
        </p:spPr>
        <p:txBody>
          <a:bodyPr/>
          <a:lstStyle/>
          <a:p>
            <a:pPr algn="ctr">
              <a:lnSpc>
                <a:spcPct val="150000"/>
              </a:lnSpc>
              <a:buSzPct val="75000"/>
            </a:pPr>
            <a:r>
              <a:rPr lang="en-US" sz="2000" dirty="0" smtClean="0"/>
              <a:t>The Process of Change Framework</a:t>
            </a:r>
          </a:p>
          <a:p>
            <a:pPr marL="609600" indent="-609600">
              <a:lnSpc>
                <a:spcPct val="150000"/>
              </a:lnSpc>
              <a:buSzPct val="75000"/>
              <a:buFontTx/>
              <a:buAutoNum type="arabicPeriod"/>
            </a:pPr>
            <a:r>
              <a:rPr lang="en-US" sz="2000" dirty="0" smtClean="0">
                <a:solidFill>
                  <a:srgbClr val="C00000"/>
                </a:solidFill>
              </a:rPr>
              <a:t>R</a:t>
            </a:r>
            <a:r>
              <a:rPr lang="en-US" sz="1800" dirty="0" smtClean="0"/>
              <a:t>isk </a:t>
            </a:r>
            <a:r>
              <a:rPr lang="en-US" sz="1800" dirty="0" smtClean="0"/>
              <a:t>Analysis</a:t>
            </a:r>
            <a:endParaRPr lang="en-US" sz="1800" dirty="0"/>
          </a:p>
          <a:p>
            <a:pPr marL="609600" indent="-609600">
              <a:lnSpc>
                <a:spcPct val="150000"/>
              </a:lnSpc>
              <a:buSzPct val="75000"/>
              <a:buFontTx/>
              <a:buAutoNum type="arabicPeriod"/>
            </a:pPr>
            <a:r>
              <a:rPr lang="en-US" sz="2000" dirty="0" smtClean="0">
                <a:solidFill>
                  <a:srgbClr val="C00000"/>
                </a:solidFill>
              </a:rPr>
              <a:t>E</a:t>
            </a:r>
            <a:r>
              <a:rPr lang="en-US" sz="1800" dirty="0" smtClean="0"/>
              <a:t>nergize the Stakeholders</a:t>
            </a:r>
            <a:endParaRPr lang="en-US" sz="1800" dirty="0"/>
          </a:p>
          <a:p>
            <a:pPr marL="609600" indent="-609600">
              <a:lnSpc>
                <a:spcPct val="150000"/>
              </a:lnSpc>
              <a:buSzPct val="75000"/>
              <a:buFontTx/>
              <a:buAutoNum type="arabicPeriod"/>
            </a:pPr>
            <a:r>
              <a:rPr lang="en-US" sz="2000" dirty="0" smtClean="0">
                <a:solidFill>
                  <a:srgbClr val="C00000"/>
                </a:solidFill>
              </a:rPr>
              <a:t>S</a:t>
            </a:r>
            <a:r>
              <a:rPr lang="en-US" sz="1800" dirty="0" smtClean="0"/>
              <a:t>hare the Goal</a:t>
            </a:r>
          </a:p>
          <a:p>
            <a:pPr marL="609600" indent="-609600">
              <a:lnSpc>
                <a:spcPct val="150000"/>
              </a:lnSpc>
              <a:buSzPct val="75000"/>
              <a:buFontTx/>
              <a:buAutoNum type="arabicPeriod"/>
            </a:pPr>
            <a:r>
              <a:rPr lang="en-US" sz="2000" dirty="0" smtClean="0">
                <a:solidFill>
                  <a:srgbClr val="C00000"/>
                </a:solidFill>
              </a:rPr>
              <a:t>U</a:t>
            </a:r>
            <a:r>
              <a:rPr lang="en-US" sz="1800" dirty="0" smtClean="0"/>
              <a:t>ndo the obstacles</a:t>
            </a:r>
          </a:p>
          <a:p>
            <a:pPr marL="609600" indent="-609600">
              <a:lnSpc>
                <a:spcPct val="150000"/>
              </a:lnSpc>
              <a:buSzPct val="75000"/>
              <a:buFontTx/>
              <a:buAutoNum type="arabicPeriod"/>
            </a:pPr>
            <a:r>
              <a:rPr lang="en-US" sz="2000" dirty="0" smtClean="0">
                <a:solidFill>
                  <a:srgbClr val="C00000"/>
                </a:solidFill>
              </a:rPr>
              <a:t>L</a:t>
            </a:r>
            <a:r>
              <a:rPr lang="en-US" sz="1800" dirty="0" smtClean="0"/>
              <a:t>ead the celebrations</a:t>
            </a:r>
          </a:p>
          <a:p>
            <a:pPr marL="609600" indent="-609600">
              <a:lnSpc>
                <a:spcPct val="150000"/>
              </a:lnSpc>
              <a:buSzPct val="75000"/>
              <a:buFontTx/>
              <a:buAutoNum type="arabicPeriod"/>
            </a:pPr>
            <a:r>
              <a:rPr lang="en-US" sz="2000" dirty="0" smtClean="0">
                <a:solidFill>
                  <a:srgbClr val="C00000"/>
                </a:solidFill>
              </a:rPr>
              <a:t>T</a:t>
            </a:r>
            <a:r>
              <a:rPr lang="en-US" sz="1800" dirty="0" smtClean="0"/>
              <a:t>ie down and secure the Change</a:t>
            </a:r>
            <a:endParaRPr lang="en-US" sz="1800" dirty="0"/>
          </a:p>
        </p:txBody>
      </p:sp>
      <p:sp>
        <p:nvSpPr>
          <p:cNvPr id="4" name="Rounded Rectangle 3"/>
          <p:cNvSpPr/>
          <p:nvPr/>
        </p:nvSpPr>
        <p:spPr>
          <a:xfrm>
            <a:off x="179513" y="260648"/>
            <a:ext cx="864095" cy="69574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Leading Change</a:t>
            </a:r>
            <a:endParaRPr lang="en-US" sz="1200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999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Leading Change</a:t>
            </a:r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1907704" y="1678326"/>
            <a:ext cx="5698976" cy="36933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50000"/>
              </a:lnSpc>
            </a:pPr>
            <a:r>
              <a:rPr lang="en-US" sz="2000" dirty="0" smtClean="0">
                <a:solidFill>
                  <a:srgbClr val="464748"/>
                </a:solidFill>
                <a:latin typeface="+mn-lt"/>
              </a:rPr>
              <a:t>Most Common Reasons why Change </a:t>
            </a:r>
            <a:r>
              <a:rPr lang="en-US" sz="2000" dirty="0" smtClean="0">
                <a:solidFill>
                  <a:srgbClr val="464748"/>
                </a:solidFill>
                <a:latin typeface="+mn-lt"/>
              </a:rPr>
              <a:t>Fails</a:t>
            </a:r>
          </a:p>
          <a:p>
            <a:pPr marL="342900" indent="-342900" algn="ctr">
              <a:lnSpc>
                <a:spcPct val="150000"/>
              </a:lnSpc>
            </a:pPr>
            <a:endParaRPr lang="en-US" sz="1000" dirty="0" smtClean="0">
              <a:solidFill>
                <a:srgbClr val="464748"/>
              </a:solidFill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64748"/>
                </a:solidFill>
                <a:latin typeface="+mn-lt"/>
              </a:rPr>
              <a:t>Lack of Urgency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64748"/>
                </a:solidFill>
                <a:latin typeface="+mn-lt"/>
              </a:rPr>
              <a:t>Failure to win the right Stakeholder support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64748"/>
                </a:solidFill>
                <a:latin typeface="+mn-lt"/>
              </a:rPr>
              <a:t>Not creating a compelling Goal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64748"/>
                </a:solidFill>
                <a:latin typeface="+mn-lt"/>
              </a:rPr>
              <a:t>Not inspiring people with the Goal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64748"/>
                </a:solidFill>
                <a:latin typeface="+mn-lt"/>
              </a:rPr>
              <a:t>Not able to create short term wins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64748"/>
                </a:solidFill>
                <a:latin typeface="+mn-lt"/>
              </a:rPr>
              <a:t>Declaring victory too soon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64748"/>
                </a:solidFill>
                <a:latin typeface="+mn-lt"/>
              </a:rPr>
              <a:t>Not able to make the change in corporate culture</a:t>
            </a:r>
            <a:endParaRPr lang="en-US" dirty="0">
              <a:solidFill>
                <a:srgbClr val="464748"/>
              </a:solidFill>
              <a:latin typeface="+mn-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79513" y="260648"/>
            <a:ext cx="864095" cy="69574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Leading Change</a:t>
            </a:r>
            <a:endParaRPr lang="en-US" sz="1200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437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352800" y="2438400"/>
            <a:ext cx="2514600" cy="8382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1800" dirty="0" smtClean="0"/>
              <a:t>Leading Change</a:t>
            </a: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219200"/>
            <a:ext cx="8305800" cy="45550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rgbClr val="464749"/>
              </a:solidFill>
              <a:latin typeface="+mn-lt"/>
            </a:endParaRPr>
          </a:p>
          <a:p>
            <a:pPr lvl="1"/>
            <a:r>
              <a:rPr lang="en-US" sz="2400" dirty="0" smtClean="0">
                <a:solidFill>
                  <a:srgbClr val="464749"/>
                </a:solidFill>
                <a:latin typeface="+mn-lt"/>
              </a:rPr>
              <a:t>Putting the Process into Practice:</a:t>
            </a:r>
          </a:p>
          <a:p>
            <a:endParaRPr lang="en-US" sz="3200" dirty="0" smtClean="0">
              <a:solidFill>
                <a:srgbClr val="464749"/>
              </a:solidFill>
              <a:latin typeface="+mn-lt"/>
            </a:endParaRPr>
          </a:p>
          <a:p>
            <a:pPr algn="ctr"/>
            <a:r>
              <a:rPr lang="en-US" sz="4400" dirty="0" smtClean="0">
                <a:solidFill>
                  <a:srgbClr val="464749"/>
                </a:solidFill>
                <a:latin typeface="+mn-lt"/>
              </a:rPr>
              <a:t>Safedata</a:t>
            </a:r>
          </a:p>
          <a:p>
            <a:pPr algn="ctr"/>
            <a:endParaRPr lang="en-US" sz="2400" dirty="0" smtClean="0">
              <a:solidFill>
                <a:srgbClr val="464749"/>
              </a:solidFill>
              <a:latin typeface="+mn-lt"/>
            </a:endParaRPr>
          </a:p>
          <a:p>
            <a:r>
              <a:rPr lang="en-US" sz="2400" dirty="0" smtClean="0">
                <a:latin typeface="+mn-lt"/>
              </a:rPr>
              <a:t>Your task.</a:t>
            </a:r>
          </a:p>
          <a:p>
            <a:endParaRPr lang="en-US" sz="2400" dirty="0" smtClean="0"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n-lt"/>
              </a:rPr>
              <a:t>Using the Process of Change framework: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+mn-lt"/>
              </a:rPr>
              <a:t>Present your strategy for achieving 25% growth at above average profit</a:t>
            </a:r>
            <a:endParaRPr lang="en-US" sz="3200" dirty="0" smtClean="0">
              <a:solidFill>
                <a:srgbClr val="464749"/>
              </a:solidFill>
              <a:latin typeface="+mn-lt"/>
            </a:endParaRPr>
          </a:p>
          <a:p>
            <a:pPr algn="ctr"/>
            <a:endParaRPr lang="en-US" sz="2800" dirty="0">
              <a:solidFill>
                <a:srgbClr val="464749"/>
              </a:solidFill>
              <a:latin typeface="+mn-lt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429000" y="2362200"/>
            <a:ext cx="2514600" cy="10668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999999"/>
                </a:solidFill>
              </a:rPr>
              <a:t>Safedata</a:t>
            </a:r>
            <a:endParaRPr lang="en-US" sz="4000" dirty="0">
              <a:solidFill>
                <a:srgbClr val="999999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79513" y="260648"/>
            <a:ext cx="864095" cy="69574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Leading Change</a:t>
            </a:r>
            <a:endParaRPr lang="en-US" sz="1200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13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9" name="Picture 17" descr="secondary_img_0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28601"/>
            <a:ext cx="8601075" cy="762000"/>
          </a:xfrm>
          <a:prstGeom prst="rect">
            <a:avLst/>
          </a:prstGeom>
          <a:noFill/>
        </p:spPr>
      </p:pic>
      <p:sp>
        <p:nvSpPr>
          <p:cNvPr id="8205" name="Rectangle 13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304800"/>
            <a:ext cx="8380413" cy="685800"/>
          </a:xfrm>
          <a:noFill/>
        </p:spPr>
        <p:txBody>
          <a:bodyPr/>
          <a:lstStyle/>
          <a:p>
            <a:pPr algn="ctr">
              <a:lnSpc>
                <a:spcPct val="55000"/>
              </a:lnSpc>
            </a:pPr>
            <a:r>
              <a:rPr lang="en-US" sz="1800" dirty="0" smtClean="0">
                <a:solidFill>
                  <a:schemeClr val="bg1"/>
                </a:solidFill>
              </a:rPr>
              <a:t>Leading Change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206" name="Rectangle 14"/>
          <p:cNvSpPr>
            <a:spLocks noGrp="1" noChangeArrowheads="1"/>
          </p:cNvSpPr>
          <p:nvPr>
            <p:ph type="body" idx="4294967295"/>
          </p:nvPr>
        </p:nvSpPr>
        <p:spPr>
          <a:xfrm>
            <a:off x="914400" y="2209800"/>
            <a:ext cx="7315200" cy="2544762"/>
          </a:xfrm>
          <a:noFill/>
          <a:ln>
            <a:noFill/>
          </a:ln>
        </p:spPr>
        <p:txBody>
          <a:bodyPr/>
          <a:lstStyle/>
          <a:p>
            <a:pPr algn="ctr"/>
            <a:endParaRPr lang="en-US" sz="3200" dirty="0" smtClean="0">
              <a:solidFill>
                <a:srgbClr val="AF4516"/>
              </a:solidFill>
            </a:endParaRPr>
          </a:p>
          <a:p>
            <a:pPr algn="ctr"/>
            <a:endParaRPr lang="en-US" sz="3200" dirty="0" smtClean="0">
              <a:solidFill>
                <a:srgbClr val="AF4516"/>
              </a:solidFill>
            </a:endParaRPr>
          </a:p>
          <a:p>
            <a:pPr algn="ctr"/>
            <a:r>
              <a:rPr lang="en-US" sz="2000" dirty="0" smtClean="0">
                <a:solidFill>
                  <a:srgbClr val="464748"/>
                </a:solidFill>
              </a:rPr>
              <a:t>Be the Change you want to be!</a:t>
            </a:r>
            <a:endParaRPr lang="en-US" sz="2000" dirty="0">
              <a:solidFill>
                <a:srgbClr val="464748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79513" y="260648"/>
            <a:ext cx="864095" cy="69574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Leading Change</a:t>
            </a:r>
            <a:endParaRPr lang="en-US" sz="1200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724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851920" y="1525445"/>
            <a:ext cx="3312368" cy="4636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080" y="292985"/>
            <a:ext cx="8534400" cy="715962"/>
          </a:xfrm>
        </p:spPr>
        <p:txBody>
          <a:bodyPr/>
          <a:lstStyle/>
          <a:p>
            <a:r>
              <a:rPr lang="en-GB" sz="2000" dirty="0" smtClean="0"/>
              <a:t>Great Place to Work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3823651" y="1525445"/>
            <a:ext cx="331236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464748"/>
                </a:solidFill>
                <a:latin typeface="+mn-lt"/>
              </a:rPr>
              <a:t>Great Place to Work:</a:t>
            </a:r>
            <a:endParaRPr lang="en-GB" sz="1600" dirty="0">
              <a:solidFill>
                <a:srgbClr val="464748"/>
              </a:solidFill>
              <a:latin typeface="+mn-lt"/>
            </a:endParaRPr>
          </a:p>
          <a:p>
            <a:endParaRPr lang="en-GB" sz="900" dirty="0" smtClean="0">
              <a:solidFill>
                <a:srgbClr val="464748"/>
              </a:solidFill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Great mission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Great people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Great platform</a:t>
            </a:r>
          </a:p>
          <a:p>
            <a:pPr>
              <a:lnSpc>
                <a:spcPct val="150000"/>
              </a:lnSpc>
            </a:pPr>
            <a:endParaRPr lang="en-GB" sz="800" dirty="0" smtClean="0">
              <a:solidFill>
                <a:srgbClr val="464748"/>
              </a:solidFill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Attract the best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Respect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Career Path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Role Models</a:t>
            </a:r>
          </a:p>
          <a:p>
            <a:pPr>
              <a:lnSpc>
                <a:spcPct val="150000"/>
              </a:lnSpc>
            </a:pPr>
            <a:endParaRPr lang="en-GB" sz="800" dirty="0">
              <a:solidFill>
                <a:srgbClr val="464748"/>
              </a:solidFill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Training and development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Review process</a:t>
            </a:r>
            <a:endParaRPr lang="en-GB" sz="1600" dirty="0">
              <a:solidFill>
                <a:srgbClr val="464748"/>
              </a:solidFill>
              <a:latin typeface="+mn-lt"/>
            </a:endParaRPr>
          </a:p>
          <a:p>
            <a:endParaRPr lang="en-GB" dirty="0" smtClean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187624" y="2708920"/>
            <a:ext cx="1786141" cy="1785104"/>
          </a:xfrm>
          <a:prstGeom prst="rect">
            <a:avLst/>
          </a:prstGeom>
          <a:solidFill>
            <a:srgbClr val="66FF66"/>
          </a:solidFill>
          <a:ln>
            <a:solidFill>
              <a:srgbClr val="464749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>
            <a:spAutoFit/>
          </a:bodyPr>
          <a:lstStyle/>
          <a:p>
            <a:endParaRPr lang="en-US" sz="1000" dirty="0" smtClean="0"/>
          </a:p>
          <a:p>
            <a:pPr algn="ctr"/>
            <a:r>
              <a:rPr lang="en-GB" dirty="0" smtClean="0">
                <a:latin typeface="+mn-lt"/>
              </a:rPr>
              <a:t>Chasing Perfection </a:t>
            </a:r>
          </a:p>
          <a:p>
            <a:pPr algn="ctr"/>
            <a:r>
              <a:rPr lang="en-GB" dirty="0">
                <a:latin typeface="+mn-lt"/>
              </a:rPr>
              <a:t>t</a:t>
            </a:r>
            <a:r>
              <a:rPr lang="en-GB" dirty="0" smtClean="0">
                <a:latin typeface="+mn-lt"/>
              </a:rPr>
              <a:t>o</a:t>
            </a:r>
          </a:p>
          <a:p>
            <a:pPr algn="ctr"/>
            <a:r>
              <a:rPr lang="en-GB" dirty="0" smtClean="0">
                <a:latin typeface="+mn-lt"/>
              </a:rPr>
              <a:t>Achieve Excellence</a:t>
            </a:r>
            <a:endParaRPr lang="en-US" dirty="0" smtClean="0">
              <a:latin typeface="+mn-lt"/>
            </a:endParaRPr>
          </a:p>
          <a:p>
            <a:endParaRPr lang="en-US" sz="1000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479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9" name="Picture 17" descr="secondary_img_0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28601"/>
            <a:ext cx="8601075" cy="762000"/>
          </a:xfrm>
          <a:prstGeom prst="rect">
            <a:avLst/>
          </a:prstGeom>
          <a:noFill/>
        </p:spPr>
      </p:pic>
      <p:sp>
        <p:nvSpPr>
          <p:cNvPr id="8205" name="Rectangle 13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304800"/>
            <a:ext cx="8380413" cy="685800"/>
          </a:xfrm>
          <a:noFill/>
        </p:spPr>
        <p:txBody>
          <a:bodyPr/>
          <a:lstStyle/>
          <a:p>
            <a:pPr algn="ctr">
              <a:lnSpc>
                <a:spcPct val="55000"/>
              </a:lnSpc>
            </a:pPr>
            <a:r>
              <a:rPr lang="en-US" sz="1800" dirty="0" smtClean="0">
                <a:solidFill>
                  <a:schemeClr val="bg1"/>
                </a:solidFill>
              </a:rPr>
              <a:t>Leading Change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206" name="Rectangle 14"/>
          <p:cNvSpPr>
            <a:spLocks noGrp="1" noChangeArrowheads="1"/>
          </p:cNvSpPr>
          <p:nvPr>
            <p:ph type="body" idx="4294967295"/>
          </p:nvPr>
        </p:nvSpPr>
        <p:spPr>
          <a:xfrm>
            <a:off x="914400" y="2438400"/>
            <a:ext cx="7315200" cy="2316162"/>
          </a:xfrm>
          <a:noFill/>
          <a:ln>
            <a:noFill/>
          </a:ln>
        </p:spPr>
        <p:txBody>
          <a:bodyPr/>
          <a:lstStyle/>
          <a:p>
            <a:pPr algn="ctr"/>
            <a:endParaRPr lang="en-US" sz="3200" dirty="0" smtClean="0">
              <a:solidFill>
                <a:srgbClr val="AF4516"/>
              </a:solidFill>
            </a:endParaRPr>
          </a:p>
          <a:p>
            <a:pPr algn="ctr"/>
            <a:endParaRPr lang="en-US" sz="3200" dirty="0" smtClean="0">
              <a:solidFill>
                <a:srgbClr val="AF4516"/>
              </a:solidFill>
            </a:endParaRPr>
          </a:p>
          <a:p>
            <a:pPr algn="ctr"/>
            <a:r>
              <a:rPr lang="en-US" sz="2000" dirty="0" smtClean="0">
                <a:solidFill>
                  <a:srgbClr val="464748"/>
                </a:solidFill>
              </a:rPr>
              <a:t>How Leaders can effectively lead their people through changes</a:t>
            </a:r>
            <a:endParaRPr lang="en-US" sz="2000" dirty="0">
              <a:solidFill>
                <a:srgbClr val="464748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79513" y="260648"/>
            <a:ext cx="864095" cy="69574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Leading Change</a:t>
            </a:r>
            <a:endParaRPr lang="en-US" sz="1200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208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9" name="Picture 17" descr="secondary_img_0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28601"/>
            <a:ext cx="8601075" cy="762000"/>
          </a:xfrm>
          <a:prstGeom prst="rect">
            <a:avLst/>
          </a:prstGeom>
          <a:noFill/>
        </p:spPr>
      </p:pic>
      <p:sp>
        <p:nvSpPr>
          <p:cNvPr id="8205" name="Rectangle 13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304800"/>
            <a:ext cx="8380413" cy="685800"/>
          </a:xfrm>
          <a:noFill/>
        </p:spPr>
        <p:txBody>
          <a:bodyPr/>
          <a:lstStyle/>
          <a:p>
            <a:pPr algn="ctr">
              <a:lnSpc>
                <a:spcPct val="55000"/>
              </a:lnSpc>
            </a:pPr>
            <a:r>
              <a:rPr lang="en-US" sz="1800" dirty="0" smtClean="0">
                <a:solidFill>
                  <a:schemeClr val="bg1"/>
                </a:solidFill>
              </a:rPr>
              <a:t>Leading Change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206" name="Rectangle 14"/>
          <p:cNvSpPr>
            <a:spLocks noGrp="1" noChangeArrowheads="1"/>
          </p:cNvSpPr>
          <p:nvPr>
            <p:ph type="body" idx="4294967295"/>
          </p:nvPr>
        </p:nvSpPr>
        <p:spPr>
          <a:xfrm>
            <a:off x="1115616" y="1438607"/>
            <a:ext cx="6537920" cy="4343400"/>
          </a:xfrm>
          <a:noFill/>
          <a:ln>
            <a:noFill/>
          </a:ln>
        </p:spPr>
        <p:txBody>
          <a:bodyPr/>
          <a:lstStyle/>
          <a:p>
            <a:pPr algn="ctr"/>
            <a:endParaRPr lang="en-US" sz="3200" dirty="0" smtClean="0">
              <a:solidFill>
                <a:srgbClr val="AF4516"/>
              </a:solidFill>
            </a:endParaRPr>
          </a:p>
          <a:p>
            <a:pPr algn="ctr"/>
            <a:r>
              <a:rPr lang="en-US" sz="2000" dirty="0" smtClean="0">
                <a:solidFill>
                  <a:srgbClr val="464748"/>
                </a:solidFill>
              </a:rPr>
              <a:t>Leaders Role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464748"/>
                </a:solidFill>
              </a:rPr>
              <a:t>   Making </a:t>
            </a:r>
            <a:r>
              <a:rPr lang="en-US" sz="1800" dirty="0" smtClean="0">
                <a:solidFill>
                  <a:srgbClr val="464748"/>
                </a:solidFill>
              </a:rPr>
              <a:t>the change happen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464748"/>
                </a:solidFill>
              </a:rPr>
              <a:t>Following the plan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464748"/>
                </a:solidFill>
              </a:rPr>
              <a:t>Managing risks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464748"/>
                </a:solidFill>
              </a:rPr>
              <a:t>Achieve benefits as quickly as possible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464748"/>
                </a:solidFill>
              </a:rPr>
              <a:t>Be professional, treat the people who lose out with respect and dignity. Do not create enemies.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79513" y="260648"/>
            <a:ext cx="864095" cy="69574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Leading Change</a:t>
            </a:r>
            <a:endParaRPr lang="en-US" sz="1200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858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Leading Change</a:t>
            </a:r>
            <a:endParaRPr lang="en-US" sz="1800" dirty="0"/>
          </a:p>
        </p:txBody>
      </p:sp>
      <p:sp>
        <p:nvSpPr>
          <p:cNvPr id="6" name="Rounded Rectangle 5"/>
          <p:cNvSpPr/>
          <p:nvPr/>
        </p:nvSpPr>
        <p:spPr>
          <a:xfrm>
            <a:off x="4267200" y="2971800"/>
            <a:ext cx="1600200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Not Affected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>
            <a:stCxn id="4" idx="3"/>
            <a:endCxn id="7" idx="1"/>
          </p:cNvCxnSpPr>
          <p:nvPr/>
        </p:nvCxnSpPr>
        <p:spPr>
          <a:xfrm flipV="1">
            <a:off x="2362200" y="2057400"/>
            <a:ext cx="1905000" cy="13716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8" idx="1"/>
            <a:endCxn id="28" idx="1"/>
          </p:cNvCxnSpPr>
          <p:nvPr/>
        </p:nvCxnSpPr>
        <p:spPr>
          <a:xfrm rot="10800000">
            <a:off x="6629400" y="48006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457200" y="1600200"/>
            <a:ext cx="7848600" cy="3657600"/>
            <a:chOff x="762000" y="1600200"/>
            <a:chExt cx="7848600" cy="3657600"/>
          </a:xfrm>
        </p:grpSpPr>
        <p:sp>
          <p:nvSpPr>
            <p:cNvPr id="4" name="Rounded Rectangle 3"/>
            <p:cNvSpPr/>
            <p:nvPr/>
          </p:nvSpPr>
          <p:spPr>
            <a:xfrm>
              <a:off x="762000" y="2971800"/>
              <a:ext cx="1905000" cy="914400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The Change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4572000" y="4343400"/>
              <a:ext cx="1600200" cy="914400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The Losers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572000" y="1600200"/>
              <a:ext cx="1600200" cy="914400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The Winners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4" idx="3"/>
              <a:endCxn id="6" idx="1"/>
            </p:cNvCxnSpPr>
            <p:nvPr/>
          </p:nvCxnSpPr>
          <p:spPr>
            <a:xfrm>
              <a:off x="2667000" y="3429000"/>
              <a:ext cx="1905000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4" idx="3"/>
              <a:endCxn id="5" idx="1"/>
            </p:cNvCxnSpPr>
            <p:nvPr/>
          </p:nvCxnSpPr>
          <p:spPr>
            <a:xfrm>
              <a:off x="2667000" y="3429000"/>
              <a:ext cx="1905000" cy="13716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/>
            <p:cNvSpPr/>
            <p:nvPr/>
          </p:nvSpPr>
          <p:spPr>
            <a:xfrm>
              <a:off x="6934200" y="1600200"/>
              <a:ext cx="1676400" cy="914400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Development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934200" y="4343400"/>
              <a:ext cx="1676400" cy="914400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Move 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6934200" y="2971800"/>
              <a:ext cx="1676400" cy="914400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Supporting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Straight Arrow Connector 36"/>
            <p:cNvCxnSpPr>
              <a:stCxn id="7" idx="3"/>
              <a:endCxn id="17" idx="1"/>
            </p:cNvCxnSpPr>
            <p:nvPr/>
          </p:nvCxnSpPr>
          <p:spPr>
            <a:xfrm>
              <a:off x="6172200" y="2057400"/>
              <a:ext cx="762000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6" idx="3"/>
              <a:endCxn id="29" idx="1"/>
            </p:cNvCxnSpPr>
            <p:nvPr/>
          </p:nvCxnSpPr>
          <p:spPr>
            <a:xfrm>
              <a:off x="6172200" y="3429000"/>
              <a:ext cx="762000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5" idx="3"/>
              <a:endCxn id="28" idx="1"/>
            </p:cNvCxnSpPr>
            <p:nvPr/>
          </p:nvCxnSpPr>
          <p:spPr>
            <a:xfrm>
              <a:off x="6172200" y="4800600"/>
              <a:ext cx="762000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ounded Rectangle 17"/>
          <p:cNvSpPr/>
          <p:nvPr/>
        </p:nvSpPr>
        <p:spPr>
          <a:xfrm>
            <a:off x="179513" y="260648"/>
            <a:ext cx="864095" cy="69574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Leading Change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3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133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1800" dirty="0" smtClean="0"/>
              <a:t>Leading Change</a:t>
            </a:r>
            <a:endParaRPr lang="en-US" sz="18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609600" y="5352316"/>
            <a:ext cx="82296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352800" y="5334000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+mn-lt"/>
              </a:rPr>
              <a:t>Time</a:t>
            </a:r>
            <a:endParaRPr lang="en-US" sz="2000" dirty="0">
              <a:latin typeface="+mn-l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28600" y="1752600"/>
            <a:ext cx="1600200" cy="1905000"/>
            <a:chOff x="228600" y="1447800"/>
            <a:chExt cx="1600200" cy="1905000"/>
          </a:xfrm>
        </p:grpSpPr>
        <p:pic>
          <p:nvPicPr>
            <p:cNvPr id="1038" name="Picture 14" descr="View Details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04800" y="1981200"/>
              <a:ext cx="1371600" cy="1371600"/>
            </a:xfrm>
            <a:prstGeom prst="rect">
              <a:avLst/>
            </a:prstGeom>
            <a:noFill/>
          </p:spPr>
        </p:pic>
        <p:sp>
          <p:nvSpPr>
            <p:cNvPr id="15" name="TextBox 14"/>
            <p:cNvSpPr txBox="1"/>
            <p:nvPr/>
          </p:nvSpPr>
          <p:spPr>
            <a:xfrm>
              <a:off x="228600" y="1447800"/>
              <a:ext cx="1600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+mn-lt"/>
                </a:rPr>
                <a:t>Uncertainty</a:t>
              </a:r>
              <a:endParaRPr lang="en-US" sz="2000" dirty="0">
                <a:latin typeface="+mn-lt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828800" y="2819400"/>
            <a:ext cx="1524000" cy="1828800"/>
            <a:chOff x="1676400" y="2514600"/>
            <a:chExt cx="1524000" cy="1828800"/>
          </a:xfrm>
        </p:grpSpPr>
        <p:pic>
          <p:nvPicPr>
            <p:cNvPr id="1042" name="Picture 18" descr="View Details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76400" y="3048000"/>
              <a:ext cx="1295400" cy="1295400"/>
            </a:xfrm>
            <a:prstGeom prst="rect">
              <a:avLst/>
            </a:prstGeom>
            <a:noFill/>
          </p:spPr>
        </p:pic>
        <p:sp>
          <p:nvSpPr>
            <p:cNvPr id="16" name="TextBox 15"/>
            <p:cNvSpPr txBox="1"/>
            <p:nvPr/>
          </p:nvSpPr>
          <p:spPr>
            <a:xfrm>
              <a:off x="1828800" y="2514600"/>
              <a:ext cx="1371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+mn-lt"/>
                </a:rPr>
                <a:t>Anger</a:t>
              </a:r>
              <a:endParaRPr lang="en-US" sz="2000" dirty="0">
                <a:latin typeface="+mn-lt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657600" y="3124200"/>
            <a:ext cx="1752600" cy="2133600"/>
            <a:chOff x="3276600" y="3124200"/>
            <a:chExt cx="1752600" cy="2133600"/>
          </a:xfrm>
        </p:grpSpPr>
        <p:pic>
          <p:nvPicPr>
            <p:cNvPr id="1034" name="Picture 10" descr="View Details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276600" y="3505200"/>
              <a:ext cx="1752600" cy="1752600"/>
            </a:xfrm>
            <a:prstGeom prst="rect">
              <a:avLst/>
            </a:prstGeom>
            <a:noFill/>
          </p:spPr>
        </p:pic>
        <p:sp>
          <p:nvSpPr>
            <p:cNvPr id="17" name="TextBox 16"/>
            <p:cNvSpPr txBox="1"/>
            <p:nvPr/>
          </p:nvSpPr>
          <p:spPr>
            <a:xfrm>
              <a:off x="3505200" y="3124200"/>
              <a:ext cx="1371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+mn-lt"/>
                </a:rPr>
                <a:t>Denial</a:t>
              </a:r>
              <a:endParaRPr lang="en-US" sz="2000" dirty="0">
                <a:latin typeface="+mn-lt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410200" y="2133600"/>
            <a:ext cx="1524000" cy="2057400"/>
            <a:chOff x="5410200" y="2133600"/>
            <a:chExt cx="1524000" cy="2057400"/>
          </a:xfrm>
        </p:grpSpPr>
        <p:pic>
          <p:nvPicPr>
            <p:cNvPr id="1030" name="Picture 6" descr="View Details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410200" y="2667000"/>
              <a:ext cx="1524000" cy="1524000"/>
            </a:xfrm>
            <a:prstGeom prst="rect">
              <a:avLst/>
            </a:prstGeom>
            <a:noFill/>
          </p:spPr>
        </p:pic>
        <p:sp>
          <p:nvSpPr>
            <p:cNvPr id="18" name="TextBox 17"/>
            <p:cNvSpPr txBox="1"/>
            <p:nvPr/>
          </p:nvSpPr>
          <p:spPr>
            <a:xfrm>
              <a:off x="5410200" y="2133600"/>
              <a:ext cx="152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+mn-lt"/>
                </a:rPr>
                <a:t>Bargaining</a:t>
              </a:r>
              <a:endParaRPr lang="en-US" sz="2000" dirty="0">
                <a:latin typeface="+mn-lt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010400" y="1143000"/>
            <a:ext cx="1752600" cy="1905000"/>
            <a:chOff x="7010400" y="1143000"/>
            <a:chExt cx="1752600" cy="1905000"/>
          </a:xfrm>
        </p:grpSpPr>
        <p:pic>
          <p:nvPicPr>
            <p:cNvPr id="1040" name="Picture 16" descr="View Details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162800" y="1447800"/>
              <a:ext cx="1600200" cy="1600200"/>
            </a:xfrm>
            <a:prstGeom prst="rect">
              <a:avLst/>
            </a:prstGeom>
            <a:noFill/>
          </p:spPr>
        </p:pic>
        <p:sp>
          <p:nvSpPr>
            <p:cNvPr id="19" name="TextBox 18"/>
            <p:cNvSpPr txBox="1"/>
            <p:nvPr/>
          </p:nvSpPr>
          <p:spPr>
            <a:xfrm>
              <a:off x="7010400" y="1143000"/>
              <a:ext cx="152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+mn-lt"/>
                </a:rPr>
                <a:t>Acceptance</a:t>
              </a:r>
              <a:endParaRPr lang="en-US" sz="2000" dirty="0">
                <a:latin typeface="+mn-lt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90600" y="5791200"/>
            <a:ext cx="6858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+mn-lt"/>
              </a:rPr>
              <a:t>The quicker the leader moves people the better</a:t>
            </a:r>
            <a:endParaRPr lang="en-US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179513" y="260648"/>
            <a:ext cx="864095" cy="69574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Leading Change</a:t>
            </a:r>
            <a:endParaRPr lang="en-US" sz="12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8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534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1800" dirty="0" smtClean="0"/>
              <a:t>Leading </a:t>
            </a:r>
            <a:r>
              <a:rPr lang="en-US" sz="1800" dirty="0" smtClean="0"/>
              <a:t>Change</a:t>
            </a: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752600"/>
            <a:ext cx="670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464748"/>
                </a:solidFill>
                <a:latin typeface="+mn-lt"/>
              </a:rPr>
              <a:t>Understand and accept  how people will feel and react.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464748"/>
                </a:solidFill>
                <a:latin typeface="+mn-lt"/>
              </a:rPr>
              <a:t>Empathize with them.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464748"/>
                </a:solidFill>
                <a:latin typeface="+mn-lt"/>
              </a:rPr>
              <a:t>Provide advice and guidance.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464748"/>
                </a:solidFill>
                <a:latin typeface="+mn-lt"/>
              </a:rPr>
              <a:t>Focus on next steps and positive outcome of the change.</a:t>
            </a:r>
            <a:endParaRPr lang="en-US" sz="2400" dirty="0">
              <a:solidFill>
                <a:srgbClr val="464748"/>
              </a:solidFill>
              <a:latin typeface="+mn-lt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79513" y="260648"/>
            <a:ext cx="864095" cy="69574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Leading Change</a:t>
            </a:r>
            <a:endParaRPr lang="en-US" sz="1200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392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Leading in the Transwarp Style – Chasing Perfection</a:t>
            </a:r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852936"/>
            <a:ext cx="8208912" cy="100796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GB" sz="1100" dirty="0" smtClean="0">
              <a:solidFill>
                <a:srgbClr val="464749"/>
              </a:solidFill>
              <a:latin typeface="+mn-lt"/>
            </a:endParaRPr>
          </a:p>
          <a:p>
            <a:pPr algn="ctr">
              <a:lnSpc>
                <a:spcPct val="150000"/>
              </a:lnSpc>
            </a:pPr>
            <a:r>
              <a:rPr lang="en-GB" dirty="0" smtClean="0">
                <a:solidFill>
                  <a:srgbClr val="464749"/>
                </a:solidFill>
                <a:latin typeface="+mn-lt"/>
              </a:rPr>
              <a:t>5f. Achieving </a:t>
            </a:r>
            <a:r>
              <a:rPr lang="en-GB" dirty="0">
                <a:solidFill>
                  <a:srgbClr val="464749"/>
                </a:solidFill>
                <a:latin typeface="+mn-lt"/>
              </a:rPr>
              <a:t>Leadership </a:t>
            </a:r>
            <a:r>
              <a:rPr lang="en-GB" dirty="0" smtClean="0">
                <a:solidFill>
                  <a:srgbClr val="464749"/>
                </a:solidFill>
                <a:latin typeface="+mn-lt"/>
              </a:rPr>
              <a:t>Excellence – Integrity</a:t>
            </a:r>
            <a:endParaRPr lang="en-GB" dirty="0">
              <a:solidFill>
                <a:srgbClr val="464749"/>
              </a:solidFill>
              <a:latin typeface="+mn-lt"/>
            </a:endParaRPr>
          </a:p>
          <a:p>
            <a:pPr algn="ctr"/>
            <a:endParaRPr lang="en-US" sz="1600" dirty="0">
              <a:latin typeface="+mn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394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932040" y="1758362"/>
            <a:ext cx="2808312" cy="43204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 smtClean="0"/>
              <a:t>Integrity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4860032" y="1758362"/>
            <a:ext cx="3096344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+mn-lt"/>
              </a:rPr>
              <a:t>Integrity:</a:t>
            </a:r>
            <a:endParaRPr lang="en-GB" sz="1600" dirty="0">
              <a:latin typeface="+mn-lt"/>
            </a:endParaRPr>
          </a:p>
          <a:p>
            <a:endParaRPr lang="en-GB" sz="900" dirty="0" smtClean="0"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+mn-lt"/>
              </a:rPr>
              <a:t>Respect truth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+mn-lt"/>
              </a:rPr>
              <a:t>Honest</a:t>
            </a:r>
            <a:endParaRPr lang="en-GB" sz="800" dirty="0"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+mn-lt"/>
              </a:rPr>
              <a:t>Self Discipline</a:t>
            </a:r>
          </a:p>
          <a:p>
            <a:pPr>
              <a:lnSpc>
                <a:spcPct val="150000"/>
              </a:lnSpc>
            </a:pPr>
            <a:endParaRPr lang="en-GB" sz="800" dirty="0" smtClean="0"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+mn-lt"/>
              </a:rPr>
              <a:t>Compliance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+mn-lt"/>
              </a:rPr>
              <a:t>Rules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+mn-lt"/>
              </a:rPr>
              <a:t>Protect Transwarp IP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+mn-lt"/>
              </a:rPr>
              <a:t>Protect Customers data</a:t>
            </a:r>
            <a:endParaRPr lang="en-GB" sz="1600" dirty="0">
              <a:latin typeface="+mn-lt"/>
            </a:endParaRPr>
          </a:p>
          <a:p>
            <a:endParaRPr lang="en-GB" sz="1600" dirty="0" smtClean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1115616" y="2636912"/>
            <a:ext cx="1786141" cy="1785104"/>
          </a:xfrm>
          <a:prstGeom prst="rect">
            <a:avLst/>
          </a:prstGeom>
          <a:solidFill>
            <a:srgbClr val="66FF66"/>
          </a:solidFill>
          <a:ln>
            <a:solidFill>
              <a:srgbClr val="464749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>
            <a:spAutoFit/>
          </a:bodyPr>
          <a:lstStyle/>
          <a:p>
            <a:endParaRPr lang="en-US" sz="1000" dirty="0" smtClean="0"/>
          </a:p>
          <a:p>
            <a:pPr algn="ctr"/>
            <a:r>
              <a:rPr lang="en-GB" dirty="0" smtClean="0">
                <a:latin typeface="+mn-lt"/>
              </a:rPr>
              <a:t>Chasing Perfection </a:t>
            </a:r>
          </a:p>
          <a:p>
            <a:pPr algn="ctr"/>
            <a:r>
              <a:rPr lang="en-GB" dirty="0">
                <a:latin typeface="+mn-lt"/>
              </a:rPr>
              <a:t>t</a:t>
            </a:r>
            <a:r>
              <a:rPr lang="en-GB" dirty="0" smtClean="0">
                <a:latin typeface="+mn-lt"/>
              </a:rPr>
              <a:t>o</a:t>
            </a:r>
          </a:p>
          <a:p>
            <a:pPr algn="ctr"/>
            <a:r>
              <a:rPr lang="en-GB" dirty="0" smtClean="0">
                <a:latin typeface="+mn-lt"/>
              </a:rPr>
              <a:t>Achieve Excellence</a:t>
            </a:r>
            <a:endParaRPr lang="en-US" dirty="0" smtClean="0">
              <a:latin typeface="+mn-lt"/>
            </a:endParaRPr>
          </a:p>
          <a:p>
            <a:endParaRPr lang="en-US" sz="1000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844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Leading in the Transwarp Style – Chasing Perfection</a:t>
            </a:r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852936"/>
            <a:ext cx="8208912" cy="125143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GB" dirty="0" smtClean="0">
              <a:solidFill>
                <a:srgbClr val="464749"/>
              </a:solidFill>
              <a:latin typeface="+mn-lt"/>
            </a:endParaRPr>
          </a:p>
          <a:p>
            <a:pPr algn="ctr">
              <a:lnSpc>
                <a:spcPct val="150000"/>
              </a:lnSpc>
            </a:pPr>
            <a:r>
              <a:rPr lang="en-GB" dirty="0" smtClean="0">
                <a:solidFill>
                  <a:srgbClr val="464748"/>
                </a:solidFill>
                <a:latin typeface="+mn-lt"/>
              </a:rPr>
              <a:t>6. </a:t>
            </a:r>
            <a:r>
              <a:rPr lang="en-GB" dirty="0">
                <a:solidFill>
                  <a:srgbClr val="464748"/>
                </a:solidFill>
                <a:latin typeface="+mn-lt"/>
              </a:rPr>
              <a:t>The Leadership Process – The International Language of </a:t>
            </a:r>
            <a:r>
              <a:rPr lang="en-GB" dirty="0" smtClean="0">
                <a:solidFill>
                  <a:srgbClr val="464748"/>
                </a:solidFill>
                <a:latin typeface="+mn-lt"/>
              </a:rPr>
              <a:t>Management</a:t>
            </a:r>
          </a:p>
          <a:p>
            <a:pPr algn="ctr">
              <a:lnSpc>
                <a:spcPct val="150000"/>
              </a:lnSpc>
            </a:pPr>
            <a:endParaRPr lang="en-US" sz="1600" dirty="0">
              <a:latin typeface="+mn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180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The Leadership Process – The Language of International Management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3588" y="1556792"/>
            <a:ext cx="741682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464749"/>
                </a:solidFill>
                <a:latin typeface="+mn-lt"/>
              </a:rPr>
              <a:t>The Language of International Management</a:t>
            </a:r>
          </a:p>
          <a:p>
            <a:pPr algn="ctr"/>
            <a:endParaRPr lang="en-GB" dirty="0">
              <a:solidFill>
                <a:srgbClr val="464749"/>
              </a:solidFill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9"/>
                </a:solidFill>
                <a:latin typeface="+mn-lt"/>
              </a:rPr>
              <a:t>A Management Process used by the majority of Fortune 500 companies.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9"/>
                </a:solidFill>
                <a:latin typeface="+mn-lt"/>
              </a:rPr>
              <a:t>Proven to work at local national regional and multinational levels.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9"/>
                </a:solidFill>
                <a:latin typeface="+mn-lt"/>
              </a:rPr>
              <a:t>Successfully works across borders of time, geography, culture and function.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9"/>
                </a:solidFill>
                <a:latin typeface="+mn-lt"/>
              </a:rPr>
              <a:t>Operates successfully in small and large organizations.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9"/>
                </a:solidFill>
                <a:latin typeface="+mn-lt"/>
              </a:rPr>
              <a:t>Operates throughout the company in all functions and departments.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9"/>
                </a:solidFill>
                <a:latin typeface="+mn-lt"/>
              </a:rPr>
              <a:t>Has generated billions of $ in revenue and profit.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9"/>
                </a:solidFill>
                <a:latin typeface="+mn-lt"/>
              </a:rPr>
              <a:t>The key leadership tool.</a:t>
            </a:r>
            <a:endParaRPr lang="en-US" sz="1600" dirty="0">
              <a:solidFill>
                <a:srgbClr val="464749"/>
              </a:solidFill>
              <a:latin typeface="+mn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183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The Leadership Process – The Language of International Management</a:t>
            </a:r>
            <a:endParaRPr lang="en-US" sz="18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1187624" y="1268761"/>
            <a:ext cx="5544616" cy="4680519"/>
            <a:chOff x="1187624" y="1268761"/>
            <a:chExt cx="5544616" cy="4680519"/>
          </a:xfrm>
        </p:grpSpPr>
        <p:grpSp>
          <p:nvGrpSpPr>
            <p:cNvPr id="4" name="Group 3"/>
            <p:cNvGrpSpPr>
              <a:grpSpLocks/>
            </p:cNvGrpSpPr>
            <p:nvPr/>
          </p:nvGrpSpPr>
          <p:grpSpPr bwMode="auto">
            <a:xfrm>
              <a:off x="1187624" y="2304056"/>
              <a:ext cx="5544616" cy="3645224"/>
              <a:chOff x="1500" y="720"/>
              <a:chExt cx="3636" cy="2400"/>
            </a:xfrm>
          </p:grpSpPr>
          <p:sp>
            <p:nvSpPr>
              <p:cNvPr id="6" name="AutoShape 5"/>
              <p:cNvSpPr>
                <a:spLocks noChangeArrowheads="1"/>
              </p:cNvSpPr>
              <p:nvPr/>
            </p:nvSpPr>
            <p:spPr bwMode="auto">
              <a:xfrm>
                <a:off x="2976" y="2880"/>
                <a:ext cx="2160" cy="240"/>
              </a:xfrm>
              <a:prstGeom prst="roundRect">
                <a:avLst>
                  <a:gd name="adj" fmla="val 16667"/>
                </a:avLst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 smtClean="0">
                    <a:latin typeface="+mn-lt"/>
                  </a:rPr>
                  <a:t>Review Progress</a:t>
                </a:r>
                <a:endParaRPr lang="en-US" altLang="en-US" sz="1200" dirty="0">
                  <a:latin typeface="+mn-lt"/>
                </a:endParaRPr>
              </a:p>
            </p:txBody>
          </p:sp>
          <p:sp>
            <p:nvSpPr>
              <p:cNvPr id="7" name="AutoShape 6"/>
              <p:cNvSpPr>
                <a:spLocks noChangeArrowheads="1"/>
              </p:cNvSpPr>
              <p:nvPr/>
            </p:nvSpPr>
            <p:spPr bwMode="auto">
              <a:xfrm>
                <a:off x="2976" y="2448"/>
                <a:ext cx="2160" cy="240"/>
              </a:xfrm>
              <a:prstGeom prst="roundRect">
                <a:avLst>
                  <a:gd name="adj" fmla="val 16667"/>
                </a:avLst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+mn-lt"/>
                  </a:rPr>
                  <a:t>Lead </a:t>
                </a:r>
                <a:r>
                  <a:rPr lang="en-US" altLang="en-US" sz="1200" dirty="0" smtClean="0">
                    <a:latin typeface="+mn-lt"/>
                  </a:rPr>
                  <a:t>and Engage</a:t>
                </a:r>
                <a:endParaRPr lang="en-US" altLang="en-US" sz="1200" dirty="0">
                  <a:latin typeface="+mn-lt"/>
                </a:endParaRPr>
              </a:p>
            </p:txBody>
          </p:sp>
          <p:sp>
            <p:nvSpPr>
              <p:cNvPr id="8" name="AutoShape 7"/>
              <p:cNvSpPr>
                <a:spLocks noChangeArrowheads="1"/>
              </p:cNvSpPr>
              <p:nvPr/>
            </p:nvSpPr>
            <p:spPr bwMode="auto">
              <a:xfrm>
                <a:off x="2976" y="2016"/>
                <a:ext cx="2160" cy="240"/>
              </a:xfrm>
              <a:prstGeom prst="roundRect">
                <a:avLst>
                  <a:gd name="adj" fmla="val 16667"/>
                </a:avLst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 smtClean="0">
                    <a:latin typeface="+mn-lt"/>
                  </a:rPr>
                  <a:t>Create Plan and Set Objectives</a:t>
                </a:r>
                <a:endParaRPr lang="en-US" altLang="en-US" sz="1200" dirty="0">
                  <a:latin typeface="+mn-lt"/>
                </a:endParaRPr>
              </a:p>
            </p:txBody>
          </p:sp>
          <p:sp>
            <p:nvSpPr>
              <p:cNvPr id="9" name="AutoShape 8"/>
              <p:cNvSpPr>
                <a:spLocks noChangeArrowheads="1"/>
              </p:cNvSpPr>
              <p:nvPr/>
            </p:nvSpPr>
            <p:spPr bwMode="auto">
              <a:xfrm>
                <a:off x="2976" y="1584"/>
                <a:ext cx="2160" cy="240"/>
              </a:xfrm>
              <a:prstGeom prst="roundRect">
                <a:avLst>
                  <a:gd name="adj" fmla="val 16667"/>
                </a:avLst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+mn-lt"/>
                  </a:rPr>
                  <a:t>Develop a Shared </a:t>
                </a:r>
                <a:r>
                  <a:rPr lang="en-US" altLang="en-US" sz="1200" dirty="0" smtClean="0">
                    <a:latin typeface="+mn-lt"/>
                  </a:rPr>
                  <a:t>Goal</a:t>
                </a:r>
                <a:endParaRPr lang="en-US" altLang="en-US" sz="1200" dirty="0">
                  <a:latin typeface="+mn-lt"/>
                </a:endParaRPr>
              </a:p>
            </p:txBody>
          </p:sp>
          <p:sp>
            <p:nvSpPr>
              <p:cNvPr id="10" name="AutoShape 9"/>
              <p:cNvSpPr>
                <a:spLocks noChangeArrowheads="1"/>
              </p:cNvSpPr>
              <p:nvPr/>
            </p:nvSpPr>
            <p:spPr bwMode="auto">
              <a:xfrm>
                <a:off x="2976" y="1152"/>
                <a:ext cx="2160" cy="240"/>
              </a:xfrm>
              <a:prstGeom prst="roundRect">
                <a:avLst>
                  <a:gd name="adj" fmla="val 16667"/>
                </a:avLst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 smtClean="0">
                    <a:latin typeface="+mn-lt"/>
                  </a:rPr>
                  <a:t>Recruit Team </a:t>
                </a:r>
                <a:endParaRPr lang="en-US" altLang="en-US" sz="1200" dirty="0">
                  <a:latin typeface="+mn-lt"/>
                </a:endParaRPr>
              </a:p>
            </p:txBody>
          </p:sp>
          <p:sp>
            <p:nvSpPr>
              <p:cNvPr id="11" name="AutoShape 10"/>
              <p:cNvSpPr>
                <a:spLocks noChangeArrowheads="1"/>
              </p:cNvSpPr>
              <p:nvPr/>
            </p:nvSpPr>
            <p:spPr bwMode="auto">
              <a:xfrm>
                <a:off x="2976" y="720"/>
                <a:ext cx="2160" cy="240"/>
              </a:xfrm>
              <a:prstGeom prst="roundRect">
                <a:avLst>
                  <a:gd name="adj" fmla="val 16667"/>
                </a:avLst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 smtClean="0">
                    <a:latin typeface="+mn-lt"/>
                  </a:rPr>
                  <a:t>Clarify Responsibilities</a:t>
                </a:r>
                <a:endParaRPr lang="en-US" altLang="en-US" sz="1200" dirty="0">
                  <a:latin typeface="+mn-lt"/>
                </a:endParaRPr>
              </a:p>
            </p:txBody>
          </p:sp>
          <p:sp>
            <p:nvSpPr>
              <p:cNvPr id="12" name="AutoShape 11"/>
              <p:cNvSpPr>
                <a:spLocks noChangeArrowheads="1"/>
              </p:cNvSpPr>
              <p:nvPr/>
            </p:nvSpPr>
            <p:spPr bwMode="auto">
              <a:xfrm rot="5400000" flipH="1" flipV="1">
                <a:off x="720" y="1872"/>
                <a:ext cx="1848" cy="288"/>
              </a:xfrm>
              <a:prstGeom prst="roundRect">
                <a:avLst>
                  <a:gd name="adj" fmla="val 16667"/>
                </a:avLst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400" dirty="0" smtClean="0">
                    <a:latin typeface="+mn-lt"/>
                  </a:rPr>
                  <a:t> Innovate &amp; Improve</a:t>
                </a:r>
                <a:endParaRPr lang="en-US" altLang="en-US" sz="1400" dirty="0">
                  <a:latin typeface="+mn-lt"/>
                </a:endParaRPr>
              </a:p>
            </p:txBody>
          </p:sp>
          <p:cxnSp>
            <p:nvCxnSpPr>
              <p:cNvPr id="13" name="AutoShape 12"/>
              <p:cNvCxnSpPr>
                <a:cxnSpLocks noChangeShapeType="1"/>
                <a:stCxn id="6" idx="2"/>
                <a:endCxn id="12" idx="1"/>
              </p:cNvCxnSpPr>
              <p:nvPr/>
            </p:nvCxnSpPr>
            <p:spPr bwMode="auto">
              <a:xfrm rot="5400000" flipH="1">
                <a:off x="2760" y="1824"/>
                <a:ext cx="180" cy="2412"/>
              </a:xfrm>
              <a:prstGeom prst="bentConnector3">
                <a:avLst>
                  <a:gd name="adj1" fmla="val -78667"/>
                </a:avLst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" name="AutoShape 13"/>
              <p:cNvCxnSpPr>
                <a:cxnSpLocks noChangeShapeType="1"/>
                <a:stCxn id="12" idx="3"/>
                <a:endCxn id="11" idx="0"/>
              </p:cNvCxnSpPr>
              <p:nvPr/>
            </p:nvCxnSpPr>
            <p:spPr bwMode="auto">
              <a:xfrm rot="5400000" flipH="1" flipV="1">
                <a:off x="2664" y="-300"/>
                <a:ext cx="372" cy="2412"/>
              </a:xfrm>
              <a:prstGeom prst="bentConnector3">
                <a:avLst>
                  <a:gd name="adj1" fmla="val 138064"/>
                </a:avLst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" name="AutoShape 14"/>
              <p:cNvCxnSpPr>
                <a:cxnSpLocks noChangeShapeType="1"/>
                <a:stCxn id="11" idx="2"/>
                <a:endCxn id="10" idx="0"/>
              </p:cNvCxnSpPr>
              <p:nvPr/>
            </p:nvCxnSpPr>
            <p:spPr bwMode="auto">
              <a:xfrm>
                <a:off x="4056" y="960"/>
                <a:ext cx="0" cy="192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" name="AutoShape 15"/>
              <p:cNvCxnSpPr>
                <a:cxnSpLocks noChangeShapeType="1"/>
                <a:stCxn id="10" idx="2"/>
                <a:endCxn id="9" idx="0"/>
              </p:cNvCxnSpPr>
              <p:nvPr/>
            </p:nvCxnSpPr>
            <p:spPr bwMode="auto">
              <a:xfrm>
                <a:off x="4056" y="1392"/>
                <a:ext cx="0" cy="192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" name="AutoShape 16"/>
              <p:cNvCxnSpPr>
                <a:cxnSpLocks noChangeShapeType="1"/>
                <a:stCxn id="9" idx="2"/>
                <a:endCxn id="8" idx="0"/>
              </p:cNvCxnSpPr>
              <p:nvPr/>
            </p:nvCxnSpPr>
            <p:spPr bwMode="auto">
              <a:xfrm>
                <a:off x="4056" y="1824"/>
                <a:ext cx="0" cy="192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" name="AutoShape 17"/>
              <p:cNvCxnSpPr>
                <a:cxnSpLocks noChangeShapeType="1"/>
                <a:stCxn id="8" idx="2"/>
                <a:endCxn id="7" idx="0"/>
              </p:cNvCxnSpPr>
              <p:nvPr/>
            </p:nvCxnSpPr>
            <p:spPr bwMode="auto">
              <a:xfrm>
                <a:off x="4056" y="2256"/>
                <a:ext cx="0" cy="192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9" name="AutoShape 18"/>
              <p:cNvCxnSpPr>
                <a:cxnSpLocks noChangeShapeType="1"/>
                <a:stCxn id="7" idx="2"/>
                <a:endCxn id="6" idx="0"/>
              </p:cNvCxnSpPr>
              <p:nvPr/>
            </p:nvCxnSpPr>
            <p:spPr bwMode="auto">
              <a:xfrm>
                <a:off x="4056" y="2688"/>
                <a:ext cx="0" cy="192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5" name="Rectangle 4"/>
            <p:cNvSpPr/>
            <p:nvPr/>
          </p:nvSpPr>
          <p:spPr>
            <a:xfrm>
              <a:off x="1187624" y="1268761"/>
              <a:ext cx="5544616" cy="427280"/>
            </a:xfrm>
            <a:prstGeom prst="rect">
              <a:avLst/>
            </a:prstGeom>
            <a:solidFill>
              <a:srgbClr val="FFFF00">
                <a:alpha val="75000"/>
              </a:srgb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T</a:t>
              </a:r>
              <a:r>
                <a:rPr lang="en-GB" sz="1600" dirty="0" smtClean="0">
                  <a:solidFill>
                    <a:schemeClr val="tx1"/>
                  </a:solidFill>
                </a:rPr>
                <a:t>he Language of International Management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668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851920" y="1418219"/>
            <a:ext cx="4087027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56933"/>
            <a:ext cx="8534400" cy="715962"/>
          </a:xfrm>
        </p:spPr>
        <p:txBody>
          <a:bodyPr/>
          <a:lstStyle/>
          <a:p>
            <a:r>
              <a:rPr lang="en-GB" sz="2000" dirty="0" smtClean="0"/>
              <a:t>Team Work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3851920" y="1444863"/>
            <a:ext cx="4032448" cy="515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solidFill>
                  <a:srgbClr val="464748"/>
                </a:solidFill>
                <a:latin typeface="+mn-lt"/>
              </a:rPr>
              <a:t>Team Work:</a:t>
            </a:r>
            <a:endParaRPr lang="en-GB" dirty="0">
              <a:solidFill>
                <a:srgbClr val="464748"/>
              </a:solidFill>
              <a:latin typeface="+mn-lt"/>
            </a:endParaRPr>
          </a:p>
          <a:p>
            <a:endParaRPr lang="en-GB" sz="900" dirty="0" smtClean="0">
              <a:solidFill>
                <a:srgbClr val="464748"/>
              </a:solidFill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1+1 &gt;2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464748"/>
                </a:solidFill>
                <a:latin typeface="+mn-lt"/>
              </a:rPr>
              <a:t>A</a:t>
            </a: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 Team goal is most important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Respect for all team members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Accountable to each other</a:t>
            </a:r>
          </a:p>
          <a:p>
            <a:pPr>
              <a:lnSpc>
                <a:spcPct val="150000"/>
              </a:lnSpc>
            </a:pPr>
            <a:endParaRPr lang="en-GB" sz="800" dirty="0">
              <a:solidFill>
                <a:srgbClr val="464748"/>
              </a:solidFill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Think from others’ perspective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It is ok to disagree but when we commit we deliver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Celebrate each others achievements</a:t>
            </a:r>
          </a:p>
          <a:p>
            <a:pPr>
              <a:lnSpc>
                <a:spcPct val="150000"/>
              </a:lnSpc>
            </a:pPr>
            <a:endParaRPr lang="en-GB" sz="800" dirty="0">
              <a:solidFill>
                <a:srgbClr val="464748"/>
              </a:solidFill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Communications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Decision making process</a:t>
            </a:r>
            <a:endParaRPr lang="en-GB" sz="1600" dirty="0">
              <a:solidFill>
                <a:srgbClr val="464748"/>
              </a:solidFill>
              <a:latin typeface="+mn-lt"/>
            </a:endParaRPr>
          </a:p>
          <a:p>
            <a:endParaRPr lang="en-GB" dirty="0" smtClean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187624" y="2871655"/>
            <a:ext cx="1786141" cy="1785104"/>
          </a:xfrm>
          <a:prstGeom prst="rect">
            <a:avLst/>
          </a:prstGeom>
          <a:solidFill>
            <a:srgbClr val="66FF66"/>
          </a:solidFill>
          <a:ln>
            <a:solidFill>
              <a:srgbClr val="464749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>
            <a:spAutoFit/>
          </a:bodyPr>
          <a:lstStyle/>
          <a:p>
            <a:endParaRPr lang="en-US" sz="1000" dirty="0" smtClean="0"/>
          </a:p>
          <a:p>
            <a:pPr algn="ctr"/>
            <a:r>
              <a:rPr lang="en-GB" dirty="0" smtClean="0">
                <a:latin typeface="+mn-lt"/>
              </a:rPr>
              <a:t>Chasing Perfection </a:t>
            </a:r>
          </a:p>
          <a:p>
            <a:pPr algn="ctr"/>
            <a:r>
              <a:rPr lang="en-GB" dirty="0">
                <a:latin typeface="+mn-lt"/>
              </a:rPr>
              <a:t>t</a:t>
            </a:r>
            <a:r>
              <a:rPr lang="en-GB" dirty="0" smtClean="0">
                <a:latin typeface="+mn-lt"/>
              </a:rPr>
              <a:t>o</a:t>
            </a:r>
          </a:p>
          <a:p>
            <a:pPr algn="ctr"/>
            <a:r>
              <a:rPr lang="en-GB" dirty="0" smtClean="0">
                <a:latin typeface="+mn-lt"/>
              </a:rPr>
              <a:t>Achieve Excellence</a:t>
            </a:r>
            <a:endParaRPr lang="en-US" dirty="0" smtClean="0">
              <a:latin typeface="+mn-lt"/>
            </a:endParaRPr>
          </a:p>
          <a:p>
            <a:endParaRPr lang="en-US" sz="1000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867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The Leadership Process – The Language of International Management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126446"/>
              </p:ext>
            </p:extLst>
          </p:nvPr>
        </p:nvGraphicFramePr>
        <p:xfrm>
          <a:off x="539552" y="1088403"/>
          <a:ext cx="8208912" cy="512852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808312"/>
                <a:gridCol w="5400600"/>
              </a:tblGrid>
              <a:tr h="325188"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b="1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The Language of International Management</a:t>
                      </a:r>
                      <a:endParaRPr lang="en-GB" sz="14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712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Stage</a:t>
                      </a:r>
                      <a:endParaRPr lang="en-GB" sz="1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Activity</a:t>
                      </a:r>
                      <a:endParaRPr lang="en-GB" sz="1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91978">
                <a:tc rowSpan="2"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Clarify Responsibilities</a:t>
                      </a:r>
                      <a:endParaRPr lang="en-GB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000" dirty="0" smtClean="0"/>
                        <a:t>Define Purpose and Scope</a:t>
                      </a:r>
                      <a:endParaRPr lang="en-GB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978">
                <a:tc vMerge="1">
                  <a:txBody>
                    <a:bodyPr/>
                    <a:lstStyle/>
                    <a:p>
                      <a:pPr algn="l"/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000" dirty="0" smtClean="0"/>
                        <a:t>Define</a:t>
                      </a:r>
                      <a:r>
                        <a:rPr lang="en-GB" sz="1000" baseline="0" dirty="0" smtClean="0"/>
                        <a:t> Responsibilities and Measures</a:t>
                      </a:r>
                      <a:endParaRPr lang="en-GB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978">
                <a:tc rowSpan="2"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Recruit Team</a:t>
                      </a:r>
                      <a:endParaRPr lang="en-GB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000" dirty="0" smtClean="0"/>
                        <a:t>Select and</a:t>
                      </a:r>
                      <a:r>
                        <a:rPr lang="en-GB" sz="1000" baseline="0" dirty="0" smtClean="0"/>
                        <a:t> Recruit Team Members</a:t>
                      </a:r>
                      <a:endParaRPr lang="en-GB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5974">
                <a:tc vMerge="1">
                  <a:txBody>
                    <a:bodyPr/>
                    <a:lstStyle/>
                    <a:p>
                      <a:pPr algn="l"/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000" dirty="0" smtClean="0"/>
                        <a:t>Team Members Roles Responsibilities and Measures defined</a:t>
                      </a:r>
                      <a:endParaRPr lang="en-GB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978">
                <a:tc rowSpan="2"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Develop a Shared Goal</a:t>
                      </a:r>
                      <a:endParaRPr lang="en-GB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000" dirty="0" smtClean="0"/>
                        <a:t>With Team create</a:t>
                      </a:r>
                      <a:r>
                        <a:rPr lang="en-GB" sz="1000" baseline="0" dirty="0" smtClean="0"/>
                        <a:t> a Shared Goal</a:t>
                      </a:r>
                      <a:endParaRPr lang="en-GB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978">
                <a:tc vMerge="1">
                  <a:txBody>
                    <a:bodyPr/>
                    <a:lstStyle/>
                    <a:p>
                      <a:pPr algn="l"/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000" dirty="0" smtClean="0"/>
                        <a:t>Short and Medium Term Shared Goals</a:t>
                      </a:r>
                      <a:endParaRPr lang="en-GB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978">
                <a:tc rowSpan="2"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Create Plan and Set Objectives</a:t>
                      </a:r>
                      <a:endParaRPr lang="en-GB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000" dirty="0" smtClean="0"/>
                        <a:t>Team creates plan to achieve goals</a:t>
                      </a:r>
                      <a:endParaRPr lang="en-GB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978">
                <a:tc vMerge="1">
                  <a:txBody>
                    <a:bodyPr/>
                    <a:lstStyle/>
                    <a:p>
                      <a:pPr algn="l"/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000" dirty="0" smtClean="0"/>
                        <a:t>Objectives given to Team members</a:t>
                      </a:r>
                      <a:endParaRPr lang="en-GB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978">
                <a:tc rowSpan="3"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Lead and Engage</a:t>
                      </a:r>
                      <a:endParaRPr lang="en-GB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000" dirty="0" smtClean="0"/>
                        <a:t>Inspire</a:t>
                      </a:r>
                      <a:r>
                        <a:rPr lang="en-GB" sz="1000" baseline="0" dirty="0" smtClean="0"/>
                        <a:t> motivate and engage the organization</a:t>
                      </a:r>
                      <a:endParaRPr lang="en-GB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978">
                <a:tc vMerge="1">
                  <a:txBody>
                    <a:bodyPr/>
                    <a:lstStyle/>
                    <a:p>
                      <a:pPr algn="l"/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000" dirty="0" smtClean="0"/>
                        <a:t>Lead the organization</a:t>
                      </a:r>
                      <a:endParaRPr lang="en-GB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978">
                <a:tc vMerge="1">
                  <a:txBody>
                    <a:bodyPr/>
                    <a:lstStyle/>
                    <a:p>
                      <a:pPr algn="l"/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000" dirty="0" smtClean="0"/>
                        <a:t>Inspire</a:t>
                      </a:r>
                      <a:r>
                        <a:rPr lang="en-GB" sz="1000" baseline="0" dirty="0" smtClean="0"/>
                        <a:t> teamwork and engagement</a:t>
                      </a:r>
                      <a:endParaRPr lang="en-GB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978">
                <a:tc rowSpan="3"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Review Progress</a:t>
                      </a:r>
                      <a:endParaRPr lang="en-GB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000" dirty="0" smtClean="0"/>
                        <a:t>Establish</a:t>
                      </a:r>
                      <a:r>
                        <a:rPr lang="en-GB" sz="1000" baseline="0" dirty="0" smtClean="0"/>
                        <a:t> management system to monitor progress</a:t>
                      </a:r>
                      <a:endParaRPr lang="en-GB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978">
                <a:tc vMerge="1">
                  <a:txBody>
                    <a:bodyPr/>
                    <a:lstStyle/>
                    <a:p>
                      <a:pPr algn="l"/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000" dirty="0" smtClean="0"/>
                        <a:t>Coach and review team members</a:t>
                      </a:r>
                      <a:endParaRPr lang="en-GB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978">
                <a:tc vMerge="1">
                  <a:txBody>
                    <a:bodyPr/>
                    <a:lstStyle/>
                    <a:p>
                      <a:pPr algn="l"/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000" dirty="0" smtClean="0"/>
                        <a:t>Performance management</a:t>
                      </a:r>
                      <a:endParaRPr lang="en-GB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6848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Innovate and Improve</a:t>
                      </a:r>
                      <a:endParaRPr lang="en-GB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 smtClean="0"/>
                        <a:t>Establish culture and processes for constant innovation</a:t>
                      </a:r>
                      <a:r>
                        <a:rPr lang="en-GB" sz="1000" baseline="0" dirty="0" smtClean="0"/>
                        <a:t> and improvement</a:t>
                      </a:r>
                      <a:endParaRPr lang="en-GB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330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 smtClean="0"/>
              <a:t>A Transwarp Leader</a:t>
            </a: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052736"/>
            <a:ext cx="7920880" cy="516303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759432" y="1916832"/>
            <a:ext cx="55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464748"/>
                </a:solidFill>
                <a:latin typeface="+mn-lt"/>
              </a:rPr>
              <a:t>Chasing</a:t>
            </a:r>
            <a:r>
              <a:rPr lang="en-GB" dirty="0" smtClean="0">
                <a:solidFill>
                  <a:srgbClr val="464748"/>
                </a:solidFill>
              </a:rPr>
              <a:t>                                                     </a:t>
            </a:r>
            <a:r>
              <a:rPr lang="en-GB" dirty="0" smtClean="0">
                <a:solidFill>
                  <a:srgbClr val="464748"/>
                </a:solidFill>
                <a:latin typeface="+mn-lt"/>
              </a:rPr>
              <a:t>Perfection</a:t>
            </a:r>
            <a:endParaRPr lang="en-US" dirty="0">
              <a:solidFill>
                <a:srgbClr val="464748"/>
              </a:solidFill>
              <a:latin typeface="+mn-lt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1786577"/>
            <a:ext cx="3168287" cy="62984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187624" y="3789040"/>
            <a:ext cx="684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464748"/>
                </a:solidFill>
                <a:latin typeface="+mn-lt"/>
              </a:rPr>
              <a:t>Is welcomed into the family of Transwarp Leaders dedicated to Chasing Perfection as a way of enabling Transwarp to be a truly great company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1331640" y="3634254"/>
            <a:ext cx="6480720" cy="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750339"/>
              </p:ext>
            </p:extLst>
          </p:nvPr>
        </p:nvGraphicFramePr>
        <p:xfrm>
          <a:off x="3404921" y="4350399"/>
          <a:ext cx="4623463" cy="16046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96117"/>
                <a:gridCol w="3327346"/>
              </a:tblGrid>
              <a:tr h="8743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</a:pPr>
                      <a:r>
                        <a:rPr lang="en-US" sz="1300" b="0" cap="all" dirty="0">
                          <a:solidFill>
                            <a:srgbClr val="464748"/>
                          </a:solidFill>
                          <a:effectLst/>
                        </a:rPr>
                        <a:t>Presented By:</a:t>
                      </a:r>
                      <a:endParaRPr lang="en-US" sz="1300" b="0" cap="all" dirty="0">
                        <a:solidFill>
                          <a:srgbClr val="464748"/>
                        </a:solidFill>
                        <a:effectLst/>
                        <a:latin typeface="Plantagenet Cheroke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27432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300" b="0" dirty="0">
                        <a:solidFill>
                          <a:srgbClr val="464748"/>
                        </a:solidFill>
                        <a:effectLst/>
                        <a:latin typeface="Segoe Print" panose="020006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</a:tr>
              <a:tr h="7302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</a:pPr>
                      <a:r>
                        <a:rPr lang="en-US" sz="1300" b="0" cap="all" dirty="0">
                          <a:solidFill>
                            <a:srgbClr val="464748"/>
                          </a:solidFill>
                          <a:effectLst/>
                        </a:rPr>
                        <a:t>On This Day:</a:t>
                      </a:r>
                      <a:endParaRPr lang="en-US" sz="1300" b="0" cap="all" dirty="0">
                        <a:solidFill>
                          <a:srgbClr val="464748"/>
                        </a:solidFill>
                        <a:effectLst/>
                        <a:latin typeface="Plantagenet Cheroke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27432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300" b="0" dirty="0">
                        <a:solidFill>
                          <a:srgbClr val="464748"/>
                        </a:solidFill>
                        <a:effectLst/>
                        <a:latin typeface="Segoe Print" panose="020006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870566" y="4374396"/>
            <a:ext cx="1777731" cy="1502876"/>
            <a:chOff x="3526110" y="1844349"/>
            <a:chExt cx="3380105" cy="4566508"/>
          </a:xfrm>
        </p:grpSpPr>
        <p:sp>
          <p:nvSpPr>
            <p:cNvPr id="14" name="Rounded Rectangle 13"/>
            <p:cNvSpPr/>
            <p:nvPr/>
          </p:nvSpPr>
          <p:spPr>
            <a:xfrm>
              <a:off x="3526112" y="1844349"/>
              <a:ext cx="3380103" cy="652358"/>
            </a:xfrm>
            <a:prstGeom prst="roundRect">
              <a:avLst/>
            </a:prstGeom>
            <a:solidFill>
              <a:srgbClr val="66FF66"/>
            </a:solidFill>
            <a:ln>
              <a:solidFill>
                <a:srgbClr val="464749"/>
              </a:solidFill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rgbClr val="464749"/>
                  </a:solidFill>
                </a:rPr>
                <a:t>The Transwarp Core Values</a:t>
              </a:r>
              <a:endParaRPr lang="en-US" sz="1000" dirty="0">
                <a:solidFill>
                  <a:srgbClr val="464749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26111" y="2645007"/>
              <a:ext cx="3380104" cy="504056"/>
            </a:xfrm>
            <a:prstGeom prst="roundRect">
              <a:avLst/>
            </a:prstGeom>
            <a:solidFill>
              <a:srgbClr val="FFFF00"/>
            </a:solidFill>
            <a:ln>
              <a:solidFill>
                <a:srgbClr val="464749"/>
              </a:solidFill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rgbClr val="464749"/>
                  </a:solidFill>
                </a:rPr>
                <a:t>Results Oriented</a:t>
              </a:r>
              <a:endParaRPr lang="en-US" sz="900" dirty="0">
                <a:solidFill>
                  <a:srgbClr val="464749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526111" y="3297366"/>
              <a:ext cx="3380104" cy="504056"/>
            </a:xfrm>
            <a:prstGeom prst="roundRect">
              <a:avLst/>
            </a:prstGeom>
            <a:solidFill>
              <a:srgbClr val="FFFF00"/>
            </a:solidFill>
            <a:ln>
              <a:solidFill>
                <a:srgbClr val="464749"/>
              </a:solidFill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rgbClr val="464749"/>
                  </a:solidFill>
                </a:rPr>
                <a:t>Customer Orientated</a:t>
              </a:r>
              <a:endParaRPr lang="en-US" sz="900" dirty="0">
                <a:solidFill>
                  <a:srgbClr val="464749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526111" y="3949725"/>
              <a:ext cx="3380104" cy="504056"/>
            </a:xfrm>
            <a:prstGeom prst="roundRect">
              <a:avLst/>
            </a:prstGeom>
            <a:solidFill>
              <a:srgbClr val="FFFF00"/>
            </a:solidFill>
            <a:ln>
              <a:solidFill>
                <a:srgbClr val="464749"/>
              </a:solidFill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464749"/>
                  </a:solidFill>
                </a:rPr>
                <a:t>Great Place to Work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526111" y="4602084"/>
              <a:ext cx="3380104" cy="504056"/>
            </a:xfrm>
            <a:prstGeom prst="roundRect">
              <a:avLst/>
            </a:prstGeom>
            <a:solidFill>
              <a:srgbClr val="FFFF00"/>
            </a:solidFill>
            <a:ln>
              <a:solidFill>
                <a:srgbClr val="464749"/>
              </a:solidFill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464749"/>
                  </a:solidFill>
                </a:rPr>
                <a:t>Team Work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526110" y="5250635"/>
              <a:ext cx="3380104" cy="504056"/>
            </a:xfrm>
            <a:prstGeom prst="roundRect">
              <a:avLst/>
            </a:prstGeom>
            <a:solidFill>
              <a:srgbClr val="FFFF00"/>
            </a:solidFill>
            <a:ln>
              <a:solidFill>
                <a:srgbClr val="464749"/>
              </a:solidFill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rgbClr val="464749"/>
                  </a:solidFill>
                </a:rPr>
                <a:t>Innovation</a:t>
              </a:r>
              <a:endParaRPr lang="en-US" sz="900" dirty="0">
                <a:solidFill>
                  <a:srgbClr val="464749"/>
                </a:solidFill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3526111" y="5906801"/>
              <a:ext cx="3380104" cy="504056"/>
            </a:xfrm>
            <a:prstGeom prst="roundRect">
              <a:avLst/>
            </a:prstGeom>
            <a:solidFill>
              <a:srgbClr val="FFFF00"/>
            </a:solidFill>
            <a:ln>
              <a:solidFill>
                <a:srgbClr val="464749"/>
              </a:solidFill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464749"/>
                  </a:solidFill>
                </a:rPr>
                <a:t>Integrity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577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 smtClean="0"/>
              <a:t>The </a:t>
            </a:r>
            <a:r>
              <a:rPr lang="en-GB" sz="1800" dirty="0"/>
              <a:t>L</a:t>
            </a:r>
            <a:r>
              <a:rPr lang="en-GB" sz="1800" dirty="0" smtClean="0"/>
              <a:t>eadership Process – The International Language of Management</a:t>
            </a:r>
            <a:endParaRPr lang="en-US" sz="1800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62647" y="3043459"/>
            <a:ext cx="4976009" cy="2041725"/>
            <a:chOff x="1862647" y="3043459"/>
            <a:chExt cx="4976009" cy="2041725"/>
          </a:xfrm>
        </p:grpSpPr>
        <p:sp>
          <p:nvSpPr>
            <p:cNvPr id="4" name="Rounded Rectangle 3"/>
            <p:cNvSpPr/>
            <p:nvPr/>
          </p:nvSpPr>
          <p:spPr>
            <a:xfrm>
              <a:off x="3203848" y="4725144"/>
              <a:ext cx="2448272" cy="360040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 smtClean="0">
                  <a:solidFill>
                    <a:schemeClr val="tx1"/>
                  </a:solidFill>
                  <a:latin typeface="+mj-lt"/>
                </a:rPr>
                <a:t>The Voyager Values</a:t>
              </a:r>
              <a:endParaRPr lang="en-US" sz="1400" b="1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499992" y="4357010"/>
              <a:ext cx="1928110" cy="360040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 smtClean="0">
                  <a:solidFill>
                    <a:schemeClr val="tx1"/>
                  </a:solidFill>
                  <a:latin typeface="+mj-lt"/>
                </a:rPr>
                <a:t>Customer Orientated</a:t>
              </a:r>
              <a:endParaRPr lang="en-US" sz="1200" b="1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4674224" y="3996970"/>
              <a:ext cx="1985595" cy="360040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 smtClean="0">
                  <a:solidFill>
                    <a:schemeClr val="tx1"/>
                  </a:solidFill>
                  <a:latin typeface="+mj-lt"/>
                </a:rPr>
                <a:t>Teamwork</a:t>
              </a:r>
              <a:endParaRPr lang="en-US" sz="1200" b="1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787962" y="3636930"/>
              <a:ext cx="2050694" cy="360040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 smtClean="0">
                  <a:solidFill>
                    <a:schemeClr val="tx1"/>
                  </a:solidFill>
                  <a:latin typeface="+mj-lt"/>
                </a:rPr>
                <a:t>Integrity</a:t>
              </a:r>
              <a:endParaRPr lang="en-US" sz="1200" b="1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312174" y="4348873"/>
              <a:ext cx="1918012" cy="360040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 smtClean="0">
                  <a:solidFill>
                    <a:schemeClr val="tx1"/>
                  </a:solidFill>
                  <a:latin typeface="+mj-lt"/>
                </a:rPr>
                <a:t>Results Oriented</a:t>
              </a:r>
              <a:endParaRPr lang="en-US" sz="1200" b="1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016224" y="3988876"/>
              <a:ext cx="2067308" cy="360040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 smtClean="0">
                  <a:solidFill>
                    <a:schemeClr val="tx1"/>
                  </a:solidFill>
                  <a:latin typeface="+mj-lt"/>
                </a:rPr>
                <a:t>A Great Place to Work</a:t>
              </a:r>
              <a:endParaRPr lang="en-US" sz="1200" b="1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62647" y="3620742"/>
              <a:ext cx="2047424" cy="360040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 smtClean="0">
                  <a:solidFill>
                    <a:schemeClr val="tx1"/>
                  </a:solidFill>
                  <a:latin typeface="+mj-lt"/>
                </a:rPr>
                <a:t>Innovation</a:t>
              </a:r>
              <a:endParaRPr lang="en-US" sz="1200" b="1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3652217" y="3043459"/>
              <a:ext cx="724622" cy="165736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V="1">
              <a:off x="4395047" y="3043459"/>
              <a:ext cx="681009" cy="165736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734724" y="3092224"/>
              <a:ext cx="1296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Voyager</a:t>
              </a:r>
              <a:endPara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972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936487" y="1327187"/>
            <a:ext cx="4359052" cy="4744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 smtClean="0"/>
              <a:t>Innovation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3923928" y="1370384"/>
            <a:ext cx="437161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solidFill>
                  <a:srgbClr val="464748"/>
                </a:solidFill>
                <a:latin typeface="+mn-lt"/>
              </a:rPr>
              <a:t>Innovation:</a:t>
            </a:r>
          </a:p>
          <a:p>
            <a:endParaRPr lang="en-GB" sz="900" dirty="0"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We honour innovators, Transwarp people are proactive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Not afraid to take risks and not afraid to fail, this keeps us humble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464748"/>
                </a:solidFill>
                <a:latin typeface="+mn-lt"/>
              </a:rPr>
              <a:t>I</a:t>
            </a: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nnovate to solve real world problems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Use innovation to deliver the best techniques and problems</a:t>
            </a:r>
            <a:endParaRPr lang="en-GB" sz="700" dirty="0">
              <a:solidFill>
                <a:srgbClr val="464748"/>
              </a:solidFill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To keep improving we are always curious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Stay hungry – stay foolish is our mantra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Be smart and adaptive to trends around us</a:t>
            </a:r>
          </a:p>
          <a:p>
            <a:pPr>
              <a:lnSpc>
                <a:spcPct val="150000"/>
              </a:lnSpc>
            </a:pPr>
            <a:endParaRPr lang="en-GB" sz="700" dirty="0">
              <a:solidFill>
                <a:srgbClr val="464748"/>
              </a:solidFill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Fast learning and Logical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1187624" y="2612654"/>
            <a:ext cx="1786141" cy="1785104"/>
          </a:xfrm>
          <a:prstGeom prst="rect">
            <a:avLst/>
          </a:prstGeom>
          <a:solidFill>
            <a:srgbClr val="66FF66"/>
          </a:solidFill>
          <a:ln>
            <a:solidFill>
              <a:srgbClr val="464749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>
            <a:spAutoFit/>
          </a:bodyPr>
          <a:lstStyle/>
          <a:p>
            <a:endParaRPr lang="en-US" sz="1000" dirty="0" smtClean="0"/>
          </a:p>
          <a:p>
            <a:pPr algn="ctr"/>
            <a:r>
              <a:rPr lang="en-GB" dirty="0" smtClean="0">
                <a:latin typeface="+mn-lt"/>
              </a:rPr>
              <a:t>Chasing Perfection </a:t>
            </a:r>
          </a:p>
          <a:p>
            <a:pPr algn="ctr"/>
            <a:r>
              <a:rPr lang="en-GB" dirty="0">
                <a:latin typeface="+mn-lt"/>
              </a:rPr>
              <a:t>t</a:t>
            </a:r>
            <a:r>
              <a:rPr lang="en-GB" dirty="0" smtClean="0">
                <a:latin typeface="+mn-lt"/>
              </a:rPr>
              <a:t>o</a:t>
            </a:r>
          </a:p>
          <a:p>
            <a:pPr algn="ctr"/>
            <a:r>
              <a:rPr lang="en-GB" dirty="0" smtClean="0">
                <a:latin typeface="+mn-lt"/>
              </a:rPr>
              <a:t>Achieve Excellence</a:t>
            </a:r>
            <a:endParaRPr lang="en-US" dirty="0" smtClean="0">
              <a:latin typeface="+mn-lt"/>
            </a:endParaRPr>
          </a:p>
          <a:p>
            <a:endParaRPr lang="en-US" sz="1000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461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923928" y="1916832"/>
            <a:ext cx="2808312" cy="43204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 smtClean="0"/>
              <a:t>Integrity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3923928" y="1974386"/>
            <a:ext cx="3096344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464748"/>
                </a:solidFill>
                <a:latin typeface="+mn-lt"/>
              </a:rPr>
              <a:t>Integrity:</a:t>
            </a:r>
            <a:endParaRPr lang="en-GB" sz="1600" dirty="0">
              <a:solidFill>
                <a:srgbClr val="464748"/>
              </a:solidFill>
              <a:latin typeface="+mn-lt"/>
            </a:endParaRPr>
          </a:p>
          <a:p>
            <a:endParaRPr lang="en-GB" sz="900" dirty="0" smtClean="0">
              <a:solidFill>
                <a:srgbClr val="464748"/>
              </a:solidFill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Respect truth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Honest</a:t>
            </a:r>
            <a:endParaRPr lang="en-GB" sz="800" dirty="0">
              <a:solidFill>
                <a:srgbClr val="464748"/>
              </a:solidFill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Self Discipline</a:t>
            </a:r>
          </a:p>
          <a:p>
            <a:pPr>
              <a:lnSpc>
                <a:spcPct val="150000"/>
              </a:lnSpc>
            </a:pPr>
            <a:endParaRPr lang="en-GB" sz="800" dirty="0" smtClean="0">
              <a:solidFill>
                <a:srgbClr val="464748"/>
              </a:solidFill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Compliance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Rules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Protect Transwarp IP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Protect Customers data</a:t>
            </a:r>
            <a:endParaRPr lang="en-GB" sz="1600" dirty="0">
              <a:solidFill>
                <a:srgbClr val="464748"/>
              </a:solidFill>
              <a:latin typeface="+mn-lt"/>
            </a:endParaRPr>
          </a:p>
          <a:p>
            <a:endParaRPr lang="en-GB" sz="1600" dirty="0" smtClean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1187624" y="2612654"/>
            <a:ext cx="1786141" cy="1785104"/>
          </a:xfrm>
          <a:prstGeom prst="rect">
            <a:avLst/>
          </a:prstGeom>
          <a:solidFill>
            <a:srgbClr val="66FF66"/>
          </a:solidFill>
          <a:ln>
            <a:solidFill>
              <a:srgbClr val="464749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>
            <a:spAutoFit/>
          </a:bodyPr>
          <a:lstStyle/>
          <a:p>
            <a:endParaRPr lang="en-US" sz="1000" dirty="0" smtClean="0"/>
          </a:p>
          <a:p>
            <a:pPr algn="ctr"/>
            <a:r>
              <a:rPr lang="en-GB" dirty="0" smtClean="0">
                <a:latin typeface="+mn-lt"/>
              </a:rPr>
              <a:t>Chasing Perfection </a:t>
            </a:r>
          </a:p>
          <a:p>
            <a:pPr algn="ctr"/>
            <a:r>
              <a:rPr lang="en-GB" dirty="0">
                <a:latin typeface="+mn-lt"/>
              </a:rPr>
              <a:t>t</a:t>
            </a:r>
            <a:r>
              <a:rPr lang="en-GB" dirty="0" smtClean="0">
                <a:latin typeface="+mn-lt"/>
              </a:rPr>
              <a:t>o</a:t>
            </a:r>
          </a:p>
          <a:p>
            <a:pPr algn="ctr"/>
            <a:r>
              <a:rPr lang="en-GB" dirty="0" smtClean="0">
                <a:latin typeface="+mn-lt"/>
              </a:rPr>
              <a:t>Achieve Excellence</a:t>
            </a:r>
            <a:endParaRPr lang="en-US" dirty="0" smtClean="0">
              <a:latin typeface="+mn-lt"/>
            </a:endParaRPr>
          </a:p>
          <a:p>
            <a:endParaRPr lang="en-US" sz="1000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566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Leading in the Transwarp Style – Chasing Perfection</a:t>
            </a:r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1547664" y="2852936"/>
            <a:ext cx="6480720" cy="100796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GB" sz="1100" dirty="0">
              <a:solidFill>
                <a:srgbClr val="464749"/>
              </a:solidFill>
              <a:latin typeface="+mn-lt"/>
            </a:endParaRPr>
          </a:p>
          <a:p>
            <a:pPr algn="ctr">
              <a:lnSpc>
                <a:spcPct val="150000"/>
              </a:lnSpc>
            </a:pPr>
            <a:r>
              <a:rPr lang="en-GB" dirty="0" smtClean="0">
                <a:solidFill>
                  <a:srgbClr val="464749"/>
                </a:solidFill>
                <a:latin typeface="+mn-lt"/>
              </a:rPr>
              <a:t>3.  Becoming </a:t>
            </a:r>
            <a:r>
              <a:rPr lang="en-GB" dirty="0">
                <a:solidFill>
                  <a:srgbClr val="464749"/>
                </a:solidFill>
                <a:latin typeface="+mn-lt"/>
              </a:rPr>
              <a:t>a true Transwarp Leade</a:t>
            </a:r>
            <a:r>
              <a:rPr lang="en-GB" dirty="0">
                <a:solidFill>
                  <a:srgbClr val="464749"/>
                </a:solidFill>
              </a:rPr>
              <a:t>r</a:t>
            </a:r>
          </a:p>
          <a:p>
            <a:pPr algn="ctr"/>
            <a:endParaRPr lang="en-US" sz="1600" dirty="0">
              <a:latin typeface="+mn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207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368062"/>
            <a:ext cx="8784976" cy="581110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759432" y="1916832"/>
            <a:ext cx="55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+mn-lt"/>
              </a:rPr>
              <a:t>Chasing</a:t>
            </a:r>
            <a:r>
              <a:rPr lang="en-GB" dirty="0" smtClean="0"/>
              <a:t>                                                     </a:t>
            </a:r>
            <a:r>
              <a:rPr lang="en-GB" dirty="0" smtClean="0">
                <a:latin typeface="+mn-lt"/>
              </a:rPr>
              <a:t>Perfection</a:t>
            </a:r>
            <a:endParaRPr lang="en-US" dirty="0">
              <a:latin typeface="+mn-lt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t="40325" b="39513"/>
          <a:stretch/>
        </p:blipFill>
        <p:spPr>
          <a:xfrm>
            <a:off x="179512" y="6381328"/>
            <a:ext cx="1584176" cy="3194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800" y="1786577"/>
            <a:ext cx="3168287" cy="62984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187624" y="3789040"/>
            <a:ext cx="684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Is welcomed into the family of Transwarp Leaders dedicated to Chasing Perfection </a:t>
            </a:r>
            <a:r>
              <a:rPr lang="en-US" sz="1400" dirty="0" smtClean="0">
                <a:latin typeface="+mn-lt"/>
              </a:rPr>
              <a:t>and </a:t>
            </a:r>
            <a:r>
              <a:rPr lang="en-US" sz="1400" dirty="0" smtClean="0">
                <a:latin typeface="+mn-lt"/>
              </a:rPr>
              <a:t>making</a:t>
            </a:r>
            <a:r>
              <a:rPr lang="en-US" sz="1400" dirty="0" smtClean="0">
                <a:latin typeface="+mn-lt"/>
              </a:rPr>
              <a:t> </a:t>
            </a:r>
            <a:r>
              <a:rPr lang="en-US" sz="1400" dirty="0">
                <a:latin typeface="+mn-lt"/>
              </a:rPr>
              <a:t>Transwarp </a:t>
            </a:r>
            <a:r>
              <a:rPr lang="en-US" sz="1400" dirty="0" smtClean="0">
                <a:latin typeface="+mn-lt"/>
              </a:rPr>
              <a:t>become </a:t>
            </a:r>
            <a:r>
              <a:rPr lang="en-US" sz="1400" dirty="0">
                <a:latin typeface="+mn-lt"/>
              </a:rPr>
              <a:t>a truly great company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1331640" y="3634254"/>
            <a:ext cx="6480720" cy="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3893033"/>
              </p:ext>
            </p:extLst>
          </p:nvPr>
        </p:nvGraphicFramePr>
        <p:xfrm>
          <a:off x="3404921" y="4350399"/>
          <a:ext cx="4623463" cy="16046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96117"/>
                <a:gridCol w="3327346"/>
              </a:tblGrid>
              <a:tr h="8743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</a:pPr>
                      <a:r>
                        <a:rPr lang="en-US" sz="1300" b="0" cap="all" dirty="0">
                          <a:solidFill>
                            <a:schemeClr val="tx1"/>
                          </a:solidFill>
                          <a:effectLst/>
                        </a:rPr>
                        <a:t>Presented By:</a:t>
                      </a:r>
                      <a:endParaRPr lang="en-US" sz="1300" b="0" cap="all" dirty="0">
                        <a:solidFill>
                          <a:schemeClr val="tx1"/>
                        </a:solidFill>
                        <a:effectLst/>
                        <a:latin typeface="Plantagenet Cheroke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27432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300" b="0" dirty="0">
                        <a:solidFill>
                          <a:schemeClr val="tx1"/>
                        </a:solidFill>
                        <a:effectLst/>
                        <a:latin typeface="Segoe Print" panose="020006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</a:tr>
              <a:tr h="7302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</a:pPr>
                      <a:r>
                        <a:rPr lang="en-US" sz="1300" b="0" cap="all" dirty="0">
                          <a:solidFill>
                            <a:schemeClr val="tx1"/>
                          </a:solidFill>
                          <a:effectLst/>
                        </a:rPr>
                        <a:t>On This Day:</a:t>
                      </a:r>
                      <a:endParaRPr lang="en-US" sz="1300" b="0" cap="all" dirty="0">
                        <a:solidFill>
                          <a:schemeClr val="tx1"/>
                        </a:solidFill>
                        <a:effectLst/>
                        <a:latin typeface="Plantagenet Cheroke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27432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300" b="0" dirty="0">
                        <a:solidFill>
                          <a:schemeClr val="tx1"/>
                        </a:solidFill>
                        <a:effectLst/>
                        <a:latin typeface="Segoe Print" panose="020006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noFill/>
                  </a:tcPr>
                </a:tc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539552" y="4497519"/>
            <a:ext cx="1777731" cy="1262002"/>
            <a:chOff x="3526110" y="1844349"/>
            <a:chExt cx="3380105" cy="4566508"/>
          </a:xfrm>
        </p:grpSpPr>
        <p:sp>
          <p:nvSpPr>
            <p:cNvPr id="14" name="Rounded Rectangle 13"/>
            <p:cNvSpPr/>
            <p:nvPr/>
          </p:nvSpPr>
          <p:spPr>
            <a:xfrm>
              <a:off x="3526112" y="1844349"/>
              <a:ext cx="3380103" cy="652358"/>
            </a:xfrm>
            <a:prstGeom prst="roundRect">
              <a:avLst/>
            </a:prstGeom>
            <a:solidFill>
              <a:srgbClr val="66FF66"/>
            </a:solidFill>
            <a:ln>
              <a:solidFill>
                <a:srgbClr val="464749"/>
              </a:solidFill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rgbClr val="464749"/>
                  </a:solidFill>
                </a:rPr>
                <a:t>Chasing Perfection</a:t>
              </a:r>
              <a:endParaRPr lang="en-US" sz="1000" dirty="0">
                <a:solidFill>
                  <a:srgbClr val="464749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26111" y="2645007"/>
              <a:ext cx="3380104" cy="504056"/>
            </a:xfrm>
            <a:prstGeom prst="roundRect">
              <a:avLst/>
            </a:prstGeom>
            <a:solidFill>
              <a:srgbClr val="FFFF00"/>
            </a:solidFill>
            <a:ln>
              <a:solidFill>
                <a:srgbClr val="464749"/>
              </a:solidFill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rgbClr val="464749"/>
                  </a:solidFill>
                </a:rPr>
                <a:t>Results Oriented</a:t>
              </a:r>
              <a:endParaRPr lang="en-US" sz="900" dirty="0">
                <a:solidFill>
                  <a:srgbClr val="464749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526111" y="3297366"/>
              <a:ext cx="3380104" cy="504056"/>
            </a:xfrm>
            <a:prstGeom prst="roundRect">
              <a:avLst/>
            </a:prstGeom>
            <a:solidFill>
              <a:srgbClr val="FFFF00"/>
            </a:solidFill>
            <a:ln>
              <a:solidFill>
                <a:srgbClr val="464749"/>
              </a:solidFill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rgbClr val="464749"/>
                  </a:solidFill>
                </a:rPr>
                <a:t>Customer Orientated</a:t>
              </a:r>
              <a:endParaRPr lang="en-US" sz="900" dirty="0">
                <a:solidFill>
                  <a:srgbClr val="464749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526111" y="3949725"/>
              <a:ext cx="3380104" cy="504056"/>
            </a:xfrm>
            <a:prstGeom prst="roundRect">
              <a:avLst/>
            </a:prstGeom>
            <a:solidFill>
              <a:srgbClr val="FFFF00"/>
            </a:solidFill>
            <a:ln>
              <a:solidFill>
                <a:srgbClr val="464749"/>
              </a:solidFill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464749"/>
                  </a:solidFill>
                </a:rPr>
                <a:t>Great Place to Work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526111" y="4602084"/>
              <a:ext cx="3380104" cy="504056"/>
            </a:xfrm>
            <a:prstGeom prst="roundRect">
              <a:avLst/>
            </a:prstGeom>
            <a:solidFill>
              <a:srgbClr val="FFFF00"/>
            </a:solidFill>
            <a:ln>
              <a:solidFill>
                <a:srgbClr val="464749"/>
              </a:solidFill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464749"/>
                  </a:solidFill>
                </a:rPr>
                <a:t>Team Work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526110" y="5250635"/>
              <a:ext cx="3380104" cy="504056"/>
            </a:xfrm>
            <a:prstGeom prst="roundRect">
              <a:avLst/>
            </a:prstGeom>
            <a:solidFill>
              <a:srgbClr val="FFFF00"/>
            </a:solidFill>
            <a:ln>
              <a:solidFill>
                <a:srgbClr val="464749"/>
              </a:solidFill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rgbClr val="464749"/>
                  </a:solidFill>
                </a:rPr>
                <a:t>Innovation</a:t>
              </a:r>
              <a:endParaRPr lang="en-US" sz="900" dirty="0">
                <a:solidFill>
                  <a:srgbClr val="464749"/>
                </a:solidFill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3526111" y="5906801"/>
              <a:ext cx="3380104" cy="504056"/>
            </a:xfrm>
            <a:prstGeom prst="roundRect">
              <a:avLst/>
            </a:prstGeom>
            <a:solidFill>
              <a:srgbClr val="FFFF00"/>
            </a:solidFill>
            <a:ln>
              <a:solidFill>
                <a:srgbClr val="464749"/>
              </a:solidFill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464749"/>
                  </a:solidFill>
                </a:rPr>
                <a:t>Integrity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130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sz="1800" dirty="0"/>
              <a:t>3.  Becoming a true Transwarp Leader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12275" y="1699977"/>
            <a:ext cx="8534400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464748"/>
                </a:solidFill>
                <a:latin typeface="+mn-lt"/>
              </a:rPr>
              <a:t>A</a:t>
            </a:r>
            <a:r>
              <a:rPr lang="en-GB" dirty="0" smtClean="0">
                <a:solidFill>
                  <a:srgbClr val="464748"/>
                </a:solidFill>
                <a:latin typeface="+mn-lt"/>
              </a:rPr>
              <a:t> true Transwarp </a:t>
            </a:r>
            <a:r>
              <a:rPr lang="en-GB" dirty="0" smtClean="0">
                <a:solidFill>
                  <a:srgbClr val="464748"/>
                </a:solidFill>
                <a:latin typeface="+mn-lt"/>
              </a:rPr>
              <a:t>Leader </a:t>
            </a:r>
            <a:r>
              <a:rPr lang="en-GB" dirty="0" smtClean="0">
                <a:solidFill>
                  <a:srgbClr val="464748"/>
                </a:solidFill>
                <a:latin typeface="+mn-lt"/>
              </a:rPr>
              <a:t>masters the ABC’s of Transwarp </a:t>
            </a:r>
            <a:r>
              <a:rPr lang="en-GB" dirty="0" smtClean="0">
                <a:solidFill>
                  <a:srgbClr val="464748"/>
                </a:solidFill>
                <a:latin typeface="+mn-lt"/>
              </a:rPr>
              <a:t>Leadership</a:t>
            </a:r>
            <a:r>
              <a:rPr lang="en-GB" dirty="0" smtClean="0">
                <a:solidFill>
                  <a:srgbClr val="464748"/>
                </a:solidFill>
                <a:latin typeface="+mn-lt"/>
              </a:rPr>
              <a:t>.</a:t>
            </a:r>
          </a:p>
          <a:p>
            <a:endParaRPr lang="en-GB" dirty="0">
              <a:solidFill>
                <a:srgbClr val="464748"/>
              </a:solidFill>
              <a:latin typeface="+mn-lt"/>
            </a:endParaRPr>
          </a:p>
          <a:p>
            <a:r>
              <a:rPr lang="en-GB" dirty="0" smtClean="0">
                <a:solidFill>
                  <a:srgbClr val="464748"/>
                </a:solidFill>
                <a:latin typeface="+mn-lt"/>
              </a:rPr>
              <a:t>The ABC’s of Transwarp Leadership are:</a:t>
            </a:r>
          </a:p>
          <a:p>
            <a:endParaRPr lang="en-GB" dirty="0">
              <a:solidFill>
                <a:srgbClr val="464748"/>
              </a:solidFill>
              <a:latin typeface="+mn-lt"/>
            </a:endParaRPr>
          </a:p>
          <a:p>
            <a:pPr marL="1257300" lvl="2" indent="-342900">
              <a:buClr>
                <a:srgbClr val="CC9900"/>
              </a:buClr>
              <a:buSzPct val="200000"/>
              <a:buFont typeface="+mj-lt"/>
              <a:buAutoNum type="alphaUcPeriod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 Attitude – How a Transwarp Leader thinks.</a:t>
            </a:r>
          </a:p>
          <a:p>
            <a:pPr lvl="2"/>
            <a:endParaRPr lang="en-GB" sz="300" dirty="0" smtClean="0">
              <a:solidFill>
                <a:srgbClr val="464748"/>
              </a:solidFill>
              <a:latin typeface="+mn-lt"/>
            </a:endParaRPr>
          </a:p>
          <a:p>
            <a:pPr marL="2171700" lvl="4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464748"/>
                </a:solidFill>
                <a:latin typeface="+mn-lt"/>
              </a:rPr>
              <a:t>Passionate about Transwarp vision and values.</a:t>
            </a:r>
          </a:p>
          <a:p>
            <a:pPr marL="2171700" lvl="4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464748"/>
                </a:solidFill>
                <a:latin typeface="+mn-lt"/>
              </a:rPr>
              <a:t>Relentlessly Chasing Perfection – always thinking</a:t>
            </a:r>
          </a:p>
          <a:p>
            <a:pPr marL="3086100" lvl="6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464748"/>
                </a:solidFill>
                <a:latin typeface="+mn-lt"/>
              </a:rPr>
              <a:t>How can I improve?</a:t>
            </a:r>
          </a:p>
          <a:p>
            <a:pPr marL="3086100" lvl="6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464748"/>
                </a:solidFill>
                <a:latin typeface="+mn-lt"/>
              </a:rPr>
              <a:t>How can we improve?</a:t>
            </a:r>
          </a:p>
          <a:p>
            <a:pPr marL="3086100" lvl="6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464748"/>
                </a:solidFill>
                <a:latin typeface="+mn-lt"/>
              </a:rPr>
              <a:t>How can we do better?</a:t>
            </a:r>
          </a:p>
          <a:p>
            <a:pPr lvl="5">
              <a:lnSpc>
                <a:spcPct val="150000"/>
              </a:lnSpc>
            </a:pPr>
            <a:endParaRPr lang="en-GB" sz="800" dirty="0" smtClean="0">
              <a:solidFill>
                <a:srgbClr val="464748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464748"/>
              </a:solidFill>
              <a:latin typeface="+mn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79912" y="4887939"/>
            <a:ext cx="1584176" cy="1572169"/>
            <a:chOff x="7222067" y="2780928"/>
            <a:chExt cx="1584176" cy="1572169"/>
          </a:xfrm>
        </p:grpSpPr>
        <p:pic>
          <p:nvPicPr>
            <p:cNvPr id="8" name="Picture 2" descr="http://www.cksinfo.com/clipart/toys/abc-blocks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80312" y="2780928"/>
              <a:ext cx="1258601" cy="12236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7222067" y="4033692"/>
              <a:ext cx="1584176" cy="31940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3707904" y="4869160"/>
            <a:ext cx="1728192" cy="15909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58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sz="1800" dirty="0"/>
              <a:t>3.  Becoming a true Transwarp Leader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71843" y="1484533"/>
            <a:ext cx="8534400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464748"/>
                </a:solidFill>
                <a:latin typeface="+mn-lt"/>
              </a:rPr>
              <a:t>A</a:t>
            </a:r>
            <a:r>
              <a:rPr lang="en-GB" dirty="0" smtClean="0">
                <a:solidFill>
                  <a:srgbClr val="464748"/>
                </a:solidFill>
                <a:latin typeface="+mn-lt"/>
              </a:rPr>
              <a:t> true Transwarp </a:t>
            </a:r>
            <a:r>
              <a:rPr lang="en-GB" dirty="0" smtClean="0">
                <a:solidFill>
                  <a:srgbClr val="464748"/>
                </a:solidFill>
                <a:latin typeface="+mn-lt"/>
              </a:rPr>
              <a:t>Leader </a:t>
            </a:r>
            <a:r>
              <a:rPr lang="en-GB" dirty="0" smtClean="0">
                <a:solidFill>
                  <a:srgbClr val="464748"/>
                </a:solidFill>
                <a:latin typeface="+mn-lt"/>
              </a:rPr>
              <a:t>masters the ABC’s of Transwarp </a:t>
            </a:r>
            <a:r>
              <a:rPr lang="en-GB" dirty="0" smtClean="0">
                <a:solidFill>
                  <a:srgbClr val="464748"/>
                </a:solidFill>
                <a:latin typeface="+mn-lt"/>
              </a:rPr>
              <a:t>Leadership</a:t>
            </a:r>
            <a:r>
              <a:rPr lang="en-GB" dirty="0" smtClean="0">
                <a:solidFill>
                  <a:srgbClr val="464748"/>
                </a:solidFill>
                <a:latin typeface="+mn-lt"/>
              </a:rPr>
              <a:t>.</a:t>
            </a:r>
          </a:p>
          <a:p>
            <a:endParaRPr lang="en-GB" dirty="0">
              <a:solidFill>
                <a:srgbClr val="464748"/>
              </a:solidFill>
              <a:latin typeface="+mn-lt"/>
            </a:endParaRPr>
          </a:p>
          <a:p>
            <a:r>
              <a:rPr lang="en-GB" dirty="0" smtClean="0">
                <a:solidFill>
                  <a:srgbClr val="464748"/>
                </a:solidFill>
                <a:latin typeface="+mn-lt"/>
              </a:rPr>
              <a:t>The ABC’s of Transwarp Leadership are:</a:t>
            </a:r>
          </a:p>
          <a:p>
            <a:endParaRPr lang="en-GB" dirty="0">
              <a:solidFill>
                <a:srgbClr val="464748"/>
              </a:solidFill>
              <a:latin typeface="+mn-lt"/>
            </a:endParaRPr>
          </a:p>
          <a:p>
            <a:pPr lvl="5">
              <a:lnSpc>
                <a:spcPct val="150000"/>
              </a:lnSpc>
            </a:pPr>
            <a:endParaRPr lang="en-GB" sz="800" dirty="0" smtClean="0">
              <a:solidFill>
                <a:srgbClr val="464748"/>
              </a:solidFill>
              <a:latin typeface="+mn-lt"/>
            </a:endParaRPr>
          </a:p>
          <a:p>
            <a:pPr marL="1257300" lvl="2" indent="-342900">
              <a:buClr>
                <a:srgbClr val="C00000"/>
              </a:buClr>
              <a:buSzPct val="150000"/>
              <a:buFont typeface="+mj-lt"/>
              <a:buAutoNum type="alphaUcPeriod" startAt="2"/>
            </a:pPr>
            <a:endParaRPr lang="en-GB" sz="1600" dirty="0" smtClean="0">
              <a:solidFill>
                <a:srgbClr val="464748"/>
              </a:solidFill>
              <a:latin typeface="+mn-lt"/>
            </a:endParaRPr>
          </a:p>
          <a:p>
            <a:pPr marL="1257300" lvl="2" indent="-342900">
              <a:buClr>
                <a:srgbClr val="C00000"/>
              </a:buClr>
              <a:buSzPct val="150000"/>
              <a:buFont typeface="+mj-lt"/>
              <a:buAutoNum type="alphaUcPeriod" startAt="2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Behavior – How a Transwarp Leader behaves</a:t>
            </a:r>
          </a:p>
          <a:p>
            <a:pPr lvl="2">
              <a:buClr>
                <a:srgbClr val="C00000"/>
              </a:buClr>
              <a:buSzPct val="150000"/>
            </a:pPr>
            <a:endParaRPr lang="en-GB" sz="1100" dirty="0" smtClean="0">
              <a:solidFill>
                <a:srgbClr val="464748"/>
              </a:solidFill>
              <a:latin typeface="+mn-lt"/>
            </a:endParaRPr>
          </a:p>
          <a:p>
            <a:pPr lvl="2"/>
            <a:endParaRPr lang="en-GB" sz="300" dirty="0" smtClean="0">
              <a:solidFill>
                <a:srgbClr val="464748"/>
              </a:solidFill>
              <a:latin typeface="+mn-lt"/>
            </a:endParaRPr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464748"/>
                </a:solidFill>
                <a:latin typeface="+mn-lt"/>
              </a:rPr>
              <a:t>A role model for the values and aspirations of Transwarp</a:t>
            </a:r>
          </a:p>
          <a:p>
            <a:pPr lvl="3"/>
            <a:endParaRPr lang="en-GB" sz="1600" dirty="0" smtClean="0">
              <a:solidFill>
                <a:srgbClr val="464748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464748"/>
              </a:solidFill>
              <a:latin typeface="+mn-lt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779912" y="4789812"/>
            <a:ext cx="1656184" cy="1670296"/>
            <a:chOff x="3779912" y="4789812"/>
            <a:chExt cx="1656184" cy="1670296"/>
          </a:xfrm>
        </p:grpSpPr>
        <p:grpSp>
          <p:nvGrpSpPr>
            <p:cNvPr id="10" name="Group 9"/>
            <p:cNvGrpSpPr/>
            <p:nvPr/>
          </p:nvGrpSpPr>
          <p:grpSpPr>
            <a:xfrm>
              <a:off x="3779912" y="4887939"/>
              <a:ext cx="1584176" cy="1572169"/>
              <a:chOff x="7222067" y="2780928"/>
              <a:chExt cx="1584176" cy="1572169"/>
            </a:xfrm>
          </p:grpSpPr>
          <p:pic>
            <p:nvPicPr>
              <p:cNvPr id="11" name="Picture 2" descr="http://www.cksinfo.com/clipart/toys/abc-blocks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7380312" y="2780928"/>
                <a:ext cx="1258601" cy="12236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2"/>
              <a:srcRect t="40325" b="39513"/>
              <a:stretch/>
            </p:blipFill>
            <p:spPr>
              <a:xfrm>
                <a:off x="7222067" y="4033692"/>
                <a:ext cx="1584176" cy="319405"/>
              </a:xfrm>
              <a:prstGeom prst="rect">
                <a:avLst/>
              </a:prstGeom>
            </p:spPr>
          </p:pic>
        </p:grpSp>
        <p:sp>
          <p:nvSpPr>
            <p:cNvPr id="16" name="Rectangle 15"/>
            <p:cNvSpPr/>
            <p:nvPr/>
          </p:nvSpPr>
          <p:spPr>
            <a:xfrm>
              <a:off x="3779912" y="4789812"/>
              <a:ext cx="1656184" cy="16702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2354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06204" y="990600"/>
            <a:ext cx="8532995" cy="5589240"/>
            <a:chOff x="0" y="890718"/>
            <a:chExt cx="7956376" cy="5967282"/>
          </a:xfrm>
        </p:grpSpPr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890718"/>
              <a:ext cx="7956376" cy="5967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5226" y="2865967"/>
              <a:ext cx="4530725" cy="1041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4139951" y="4131989"/>
            <a:ext cx="3888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i="1" dirty="0" smtClean="0">
                <a:solidFill>
                  <a:srgbClr val="FF0000"/>
                </a:solidFill>
                <a:latin typeface="+mj-lt"/>
              </a:rPr>
              <a:t>Chasing Perfection</a:t>
            </a:r>
            <a:endParaRPr lang="en-US" sz="28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833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sz="1800" dirty="0"/>
              <a:t>3.  Becoming a true Transwarp Leader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04800" y="1124744"/>
            <a:ext cx="85344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464748"/>
                </a:solidFill>
                <a:latin typeface="+mn-lt"/>
              </a:rPr>
              <a:t>A</a:t>
            </a:r>
            <a:r>
              <a:rPr lang="en-GB" dirty="0" smtClean="0">
                <a:solidFill>
                  <a:srgbClr val="464748"/>
                </a:solidFill>
                <a:latin typeface="+mn-lt"/>
              </a:rPr>
              <a:t> true Transwarp </a:t>
            </a:r>
            <a:r>
              <a:rPr lang="en-GB" dirty="0" smtClean="0">
                <a:solidFill>
                  <a:srgbClr val="464748"/>
                </a:solidFill>
                <a:latin typeface="+mn-lt"/>
              </a:rPr>
              <a:t>Leader </a:t>
            </a:r>
            <a:r>
              <a:rPr lang="en-GB" dirty="0" smtClean="0">
                <a:solidFill>
                  <a:srgbClr val="464748"/>
                </a:solidFill>
                <a:latin typeface="+mn-lt"/>
              </a:rPr>
              <a:t>masters the ABC’s of Transwarp </a:t>
            </a:r>
            <a:r>
              <a:rPr lang="en-GB" dirty="0" smtClean="0">
                <a:solidFill>
                  <a:srgbClr val="464748"/>
                </a:solidFill>
                <a:latin typeface="+mn-lt"/>
              </a:rPr>
              <a:t>Leadership</a:t>
            </a:r>
            <a:r>
              <a:rPr lang="en-GB" dirty="0" smtClean="0">
                <a:solidFill>
                  <a:srgbClr val="464748"/>
                </a:solidFill>
                <a:latin typeface="+mn-lt"/>
              </a:rPr>
              <a:t>.</a:t>
            </a:r>
          </a:p>
          <a:p>
            <a:endParaRPr lang="en-GB" dirty="0">
              <a:solidFill>
                <a:srgbClr val="464748"/>
              </a:solidFill>
              <a:latin typeface="+mn-lt"/>
            </a:endParaRPr>
          </a:p>
          <a:p>
            <a:r>
              <a:rPr lang="en-GB" dirty="0" smtClean="0">
                <a:solidFill>
                  <a:srgbClr val="464748"/>
                </a:solidFill>
                <a:latin typeface="+mn-lt"/>
              </a:rPr>
              <a:t>The ABC’s of Transwarp Leadership are:</a:t>
            </a:r>
          </a:p>
          <a:p>
            <a:endParaRPr lang="en-GB" sz="900" dirty="0">
              <a:solidFill>
                <a:srgbClr val="464748"/>
              </a:solidFill>
              <a:latin typeface="+mn-lt"/>
            </a:endParaRPr>
          </a:p>
          <a:p>
            <a:pPr lvl="3"/>
            <a:endParaRPr lang="en-GB" sz="1600" dirty="0" smtClean="0">
              <a:solidFill>
                <a:srgbClr val="464748"/>
              </a:solidFill>
              <a:latin typeface="+mn-lt"/>
            </a:endParaRPr>
          </a:p>
          <a:p>
            <a:pPr marL="1257300" lvl="2" indent="-342900">
              <a:buClr>
                <a:srgbClr val="006600"/>
              </a:buClr>
              <a:buSzPct val="200000"/>
              <a:buFont typeface="+mj-lt"/>
              <a:buAutoNum type="alphaUcPeriod" startAt="3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Competences – The leadership and management skills of a Transwarp Leader</a:t>
            </a:r>
          </a:p>
          <a:p>
            <a:pPr lvl="2"/>
            <a:endParaRPr lang="en-GB" sz="300" dirty="0" smtClean="0">
              <a:solidFill>
                <a:srgbClr val="464748"/>
              </a:solidFill>
              <a:latin typeface="+mn-lt"/>
            </a:endParaRPr>
          </a:p>
          <a:p>
            <a:pPr marL="2171700" lvl="4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464748"/>
                </a:solidFill>
                <a:latin typeface="+mn-lt"/>
              </a:rPr>
              <a:t>The Core Skills of Transwarp Leadership</a:t>
            </a:r>
          </a:p>
          <a:p>
            <a:pPr marL="3028950" lvl="6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464748"/>
                </a:solidFill>
                <a:latin typeface="+mn-lt"/>
              </a:rPr>
              <a:t>Self Awareness</a:t>
            </a:r>
          </a:p>
          <a:p>
            <a:pPr marL="3028950" lvl="6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464748"/>
                </a:solidFill>
                <a:latin typeface="+mn-lt"/>
              </a:rPr>
              <a:t>Communicating</a:t>
            </a:r>
          </a:p>
          <a:p>
            <a:pPr marL="3028950" lvl="6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464748"/>
                </a:solidFill>
                <a:latin typeface="+mn-lt"/>
              </a:rPr>
              <a:t>Inspiring and Motivating</a:t>
            </a:r>
            <a:endParaRPr lang="en-GB" sz="1600" dirty="0" smtClean="0">
              <a:solidFill>
                <a:srgbClr val="464748"/>
              </a:solidFill>
              <a:latin typeface="+mn-lt"/>
            </a:endParaRPr>
          </a:p>
          <a:p>
            <a:pPr marL="2171700" lvl="4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464748"/>
                </a:solidFill>
                <a:latin typeface="+mn-lt"/>
              </a:rPr>
              <a:t>The Skills to achieve excellence in the Core Values of Transwarp</a:t>
            </a:r>
          </a:p>
          <a:p>
            <a:pPr marL="2171700" lvl="4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464748"/>
                </a:solidFill>
                <a:latin typeface="+mn-lt"/>
              </a:rPr>
              <a:t>The Language of International Management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464748"/>
              </a:solidFill>
              <a:latin typeface="+mn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779912" y="4789812"/>
            <a:ext cx="1656184" cy="1670296"/>
            <a:chOff x="3779912" y="4789812"/>
            <a:chExt cx="1656184" cy="1670296"/>
          </a:xfrm>
        </p:grpSpPr>
        <p:grpSp>
          <p:nvGrpSpPr>
            <p:cNvPr id="11" name="Group 10"/>
            <p:cNvGrpSpPr/>
            <p:nvPr/>
          </p:nvGrpSpPr>
          <p:grpSpPr>
            <a:xfrm>
              <a:off x="3779912" y="4887939"/>
              <a:ext cx="1584176" cy="1572169"/>
              <a:chOff x="7222067" y="2780928"/>
              <a:chExt cx="1584176" cy="1572169"/>
            </a:xfrm>
          </p:grpSpPr>
          <p:pic>
            <p:nvPicPr>
              <p:cNvPr id="13" name="Picture 2" descr="http://www.cksinfo.com/clipart/toys/abc-blocks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7380312" y="2780928"/>
                <a:ext cx="1258601" cy="12236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2"/>
              <a:srcRect t="40325" b="39513"/>
              <a:stretch/>
            </p:blipFill>
            <p:spPr>
              <a:xfrm>
                <a:off x="7222067" y="4033692"/>
                <a:ext cx="1584176" cy="319405"/>
              </a:xfrm>
              <a:prstGeom prst="rect">
                <a:avLst/>
              </a:prstGeom>
            </p:spPr>
          </p:pic>
        </p:grpSp>
        <p:sp>
          <p:nvSpPr>
            <p:cNvPr id="12" name="Rectangle 11"/>
            <p:cNvSpPr/>
            <p:nvPr/>
          </p:nvSpPr>
          <p:spPr>
            <a:xfrm>
              <a:off x="3779912" y="4789812"/>
              <a:ext cx="1656184" cy="16702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8987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sz="1800" dirty="0"/>
              <a:t>3.  Becoming a true Transwarp Leader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04800" y="1124744"/>
            <a:ext cx="8534400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464748"/>
                </a:solidFill>
                <a:latin typeface="+mn-lt"/>
              </a:rPr>
              <a:t>A</a:t>
            </a:r>
            <a:r>
              <a:rPr lang="en-GB" dirty="0" smtClean="0">
                <a:solidFill>
                  <a:srgbClr val="464748"/>
                </a:solidFill>
                <a:latin typeface="+mn-lt"/>
              </a:rPr>
              <a:t> true Transwarp </a:t>
            </a:r>
            <a:r>
              <a:rPr lang="en-GB" dirty="0" smtClean="0">
                <a:solidFill>
                  <a:srgbClr val="464748"/>
                </a:solidFill>
                <a:latin typeface="+mn-lt"/>
              </a:rPr>
              <a:t>Leader </a:t>
            </a:r>
            <a:r>
              <a:rPr lang="en-GB" dirty="0" smtClean="0">
                <a:solidFill>
                  <a:srgbClr val="464748"/>
                </a:solidFill>
                <a:latin typeface="+mn-lt"/>
              </a:rPr>
              <a:t>masters the ABC’s of Transwarp </a:t>
            </a:r>
            <a:r>
              <a:rPr lang="en-GB" dirty="0" smtClean="0">
                <a:solidFill>
                  <a:srgbClr val="464748"/>
                </a:solidFill>
                <a:latin typeface="+mn-lt"/>
              </a:rPr>
              <a:t>Leadership</a:t>
            </a:r>
            <a:r>
              <a:rPr lang="en-GB" dirty="0" smtClean="0">
                <a:solidFill>
                  <a:srgbClr val="464748"/>
                </a:solidFill>
                <a:latin typeface="+mn-lt"/>
              </a:rPr>
              <a:t>.</a:t>
            </a:r>
          </a:p>
          <a:p>
            <a:endParaRPr lang="en-GB" dirty="0">
              <a:solidFill>
                <a:srgbClr val="464748"/>
              </a:solidFill>
              <a:latin typeface="+mn-lt"/>
            </a:endParaRPr>
          </a:p>
          <a:p>
            <a:r>
              <a:rPr lang="en-GB" dirty="0" smtClean="0">
                <a:solidFill>
                  <a:srgbClr val="464748"/>
                </a:solidFill>
                <a:latin typeface="+mn-lt"/>
              </a:rPr>
              <a:t>The ABC’s of Transwarp Leadership are:</a:t>
            </a:r>
          </a:p>
          <a:p>
            <a:endParaRPr lang="en-GB" dirty="0">
              <a:solidFill>
                <a:srgbClr val="464748"/>
              </a:solidFill>
              <a:latin typeface="+mn-lt"/>
            </a:endParaRPr>
          </a:p>
          <a:p>
            <a:pPr marL="1257300" lvl="2" indent="-342900">
              <a:buClr>
                <a:srgbClr val="CC9900"/>
              </a:buClr>
              <a:buSzPct val="150000"/>
              <a:buFont typeface="+mj-lt"/>
              <a:buAutoNum type="alphaUcPeriod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Attitude – How a Transwarp Leader thinks.</a:t>
            </a:r>
          </a:p>
          <a:p>
            <a:pPr lvl="2"/>
            <a:endParaRPr lang="en-GB" sz="300" dirty="0" smtClean="0">
              <a:solidFill>
                <a:srgbClr val="464748"/>
              </a:solidFill>
              <a:latin typeface="+mn-lt"/>
            </a:endParaRPr>
          </a:p>
          <a:p>
            <a:pPr marL="2171700" lvl="4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464748"/>
                </a:solidFill>
                <a:latin typeface="+mn-lt"/>
              </a:rPr>
              <a:t>Passionate about Transwarp and vision.</a:t>
            </a:r>
          </a:p>
          <a:p>
            <a:pPr marL="2171700" lvl="4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464748"/>
                </a:solidFill>
                <a:latin typeface="+mn-lt"/>
              </a:rPr>
              <a:t>Relentlessly Chasing Perfection – always thinking</a:t>
            </a:r>
          </a:p>
          <a:p>
            <a:pPr marL="3086100" lvl="6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464748"/>
                </a:solidFill>
                <a:latin typeface="+mn-lt"/>
              </a:rPr>
              <a:t>How can I improve?</a:t>
            </a:r>
          </a:p>
          <a:p>
            <a:pPr marL="3086100" lvl="6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464748"/>
                </a:solidFill>
                <a:latin typeface="+mn-lt"/>
              </a:rPr>
              <a:t>How can we improve?</a:t>
            </a:r>
          </a:p>
          <a:p>
            <a:pPr lvl="5">
              <a:lnSpc>
                <a:spcPct val="150000"/>
              </a:lnSpc>
            </a:pPr>
            <a:endParaRPr lang="en-GB" sz="800" dirty="0" smtClean="0">
              <a:solidFill>
                <a:srgbClr val="464748"/>
              </a:solidFill>
              <a:latin typeface="+mn-lt"/>
            </a:endParaRPr>
          </a:p>
          <a:p>
            <a:pPr marL="1257300" lvl="2" indent="-342900">
              <a:buClr>
                <a:srgbClr val="C00000"/>
              </a:buClr>
              <a:buSzPct val="150000"/>
              <a:buFont typeface="+mj-lt"/>
              <a:buAutoNum type="alphaUcPeriod" startAt="2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Behavior – How a Transwarp Leader behaves</a:t>
            </a:r>
          </a:p>
          <a:p>
            <a:pPr lvl="2"/>
            <a:endParaRPr lang="en-GB" sz="300" dirty="0" smtClean="0">
              <a:solidFill>
                <a:srgbClr val="464748"/>
              </a:solidFill>
              <a:latin typeface="+mn-lt"/>
            </a:endParaRPr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464748"/>
                </a:solidFill>
                <a:latin typeface="+mn-lt"/>
              </a:rPr>
              <a:t>A role model for the values and aspirations of Transwarp</a:t>
            </a:r>
          </a:p>
          <a:p>
            <a:pPr lvl="3"/>
            <a:endParaRPr lang="en-GB" sz="1600" dirty="0" smtClean="0">
              <a:solidFill>
                <a:srgbClr val="464748"/>
              </a:solidFill>
              <a:latin typeface="+mn-lt"/>
            </a:endParaRPr>
          </a:p>
          <a:p>
            <a:pPr marL="1257300" lvl="2" indent="-342900">
              <a:buClr>
                <a:srgbClr val="006600"/>
              </a:buClr>
              <a:buSzPct val="150000"/>
              <a:buFont typeface="+mj-lt"/>
              <a:buAutoNum type="alphaUcPeriod" startAt="3"/>
            </a:pPr>
            <a:r>
              <a:rPr lang="en-GB" sz="1600" dirty="0" smtClean="0">
                <a:solidFill>
                  <a:srgbClr val="464748"/>
                </a:solidFill>
                <a:latin typeface="+mn-lt"/>
              </a:rPr>
              <a:t>Competences – The leadership and management skills of a Transwarp Leader</a:t>
            </a:r>
          </a:p>
          <a:p>
            <a:pPr lvl="2"/>
            <a:endParaRPr lang="en-GB" sz="300" dirty="0" smtClean="0">
              <a:solidFill>
                <a:srgbClr val="464748"/>
              </a:solidFill>
              <a:latin typeface="+mn-lt"/>
            </a:endParaRPr>
          </a:p>
          <a:p>
            <a:pPr marL="2171700" lvl="4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464748"/>
                </a:solidFill>
                <a:latin typeface="+mn-lt"/>
              </a:rPr>
              <a:t>The Core Skills of Transwarp Leadership</a:t>
            </a:r>
            <a:endParaRPr lang="en-GB" sz="700" dirty="0" smtClean="0">
              <a:solidFill>
                <a:srgbClr val="464748"/>
              </a:solidFill>
              <a:latin typeface="+mn-lt"/>
            </a:endParaRPr>
          </a:p>
          <a:p>
            <a:pPr marL="2171700" lvl="4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464748"/>
                </a:solidFill>
                <a:latin typeface="+mn-lt"/>
              </a:rPr>
              <a:t>The Skills to achieve excellence in the Core Values of Transwarp</a:t>
            </a:r>
          </a:p>
          <a:p>
            <a:pPr marL="2171700" lvl="4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464748"/>
                </a:solidFill>
                <a:latin typeface="+mn-lt"/>
              </a:rPr>
              <a:t>The Language of International Management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464748"/>
              </a:solidFill>
              <a:latin typeface="+mn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2280" y="2348880"/>
            <a:ext cx="1656184" cy="1670296"/>
            <a:chOff x="3779912" y="4789812"/>
            <a:chExt cx="1656184" cy="1670296"/>
          </a:xfrm>
        </p:grpSpPr>
        <p:grpSp>
          <p:nvGrpSpPr>
            <p:cNvPr id="11" name="Group 10"/>
            <p:cNvGrpSpPr/>
            <p:nvPr/>
          </p:nvGrpSpPr>
          <p:grpSpPr>
            <a:xfrm>
              <a:off x="3779912" y="4887939"/>
              <a:ext cx="1584176" cy="1572169"/>
              <a:chOff x="7222067" y="2780928"/>
              <a:chExt cx="1584176" cy="1572169"/>
            </a:xfrm>
          </p:grpSpPr>
          <p:pic>
            <p:nvPicPr>
              <p:cNvPr id="13" name="Picture 2" descr="http://www.cksinfo.com/clipart/toys/abc-blocks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7380312" y="2780928"/>
                <a:ext cx="1258601" cy="12236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2"/>
              <a:srcRect t="40325" b="39513"/>
              <a:stretch/>
            </p:blipFill>
            <p:spPr>
              <a:xfrm>
                <a:off x="7222067" y="4033692"/>
                <a:ext cx="1584176" cy="319405"/>
              </a:xfrm>
              <a:prstGeom prst="rect">
                <a:avLst/>
              </a:prstGeom>
            </p:spPr>
          </p:pic>
        </p:grpSp>
        <p:sp>
          <p:nvSpPr>
            <p:cNvPr id="12" name="Rectangle 11"/>
            <p:cNvSpPr/>
            <p:nvPr/>
          </p:nvSpPr>
          <p:spPr>
            <a:xfrm>
              <a:off x="3779912" y="4789812"/>
              <a:ext cx="1656184" cy="16702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1827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Leading in the Transwarp Style – Chasing Perfection</a:t>
            </a:r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1547664" y="2852936"/>
            <a:ext cx="6480720" cy="103105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GB" sz="1100" dirty="0" smtClean="0">
              <a:solidFill>
                <a:srgbClr val="464749"/>
              </a:solidFill>
              <a:latin typeface="+mn-lt"/>
            </a:endParaRPr>
          </a:p>
          <a:p>
            <a:pPr algn="ctr">
              <a:lnSpc>
                <a:spcPct val="150000"/>
              </a:lnSpc>
            </a:pPr>
            <a:r>
              <a:rPr lang="en-GB" dirty="0" smtClean="0">
                <a:solidFill>
                  <a:srgbClr val="464749"/>
                </a:solidFill>
                <a:latin typeface="+mn-lt"/>
              </a:rPr>
              <a:t>4. The </a:t>
            </a:r>
            <a:r>
              <a:rPr lang="en-GB" dirty="0">
                <a:solidFill>
                  <a:srgbClr val="464749"/>
                </a:solidFill>
                <a:latin typeface="+mn-lt"/>
              </a:rPr>
              <a:t>Core Skills of the Transwarp Leader</a:t>
            </a:r>
          </a:p>
          <a:p>
            <a:pPr algn="ctr"/>
            <a:endParaRPr lang="en-US" sz="1600" dirty="0">
              <a:latin typeface="+mn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477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sz="1800" dirty="0"/>
              <a:t>4. The Core Skills of the Transwarp Leader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31640" y="1290337"/>
            <a:ext cx="7092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464749"/>
                </a:solidFill>
                <a:latin typeface="+mn-lt"/>
              </a:rPr>
              <a:t>As a Transwarp Leader “Chases Perfection” the Core Skills will be their most important Leadership Tools.</a:t>
            </a:r>
            <a:endParaRPr lang="en-US" dirty="0">
              <a:solidFill>
                <a:srgbClr val="464749"/>
              </a:solidFill>
              <a:latin typeface="+mn-lt"/>
            </a:endParaRPr>
          </a:p>
        </p:txBody>
      </p:sp>
      <p:graphicFrame>
        <p:nvGraphicFramePr>
          <p:cNvPr id="8" name="Diagram 7"/>
          <p:cNvGraphicFramePr/>
          <p:nvPr/>
        </p:nvGraphicFramePr>
        <p:xfrm>
          <a:off x="1555741" y="194744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7138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4. The Core Skills of the Transwarp Leader – Self Awareness</a:t>
            </a:r>
            <a:endParaRPr lang="en-US" sz="1800" dirty="0"/>
          </a:p>
        </p:txBody>
      </p:sp>
      <p:sp>
        <p:nvSpPr>
          <p:cNvPr id="3" name="Rectangle 2"/>
          <p:cNvSpPr/>
          <p:nvPr/>
        </p:nvSpPr>
        <p:spPr>
          <a:xfrm>
            <a:off x="1907704" y="1240363"/>
            <a:ext cx="5814392" cy="5070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Char char="•"/>
            </a:pPr>
            <a:r>
              <a:rPr lang="en-US" altLang="zh-TW" dirty="0" smtClean="0">
                <a:solidFill>
                  <a:srgbClr val="464748"/>
                </a:solidFill>
                <a:latin typeface="+mn-lt"/>
                <a:ea typeface="PMingLiU" pitchFamily="18" charset="-120"/>
              </a:rPr>
              <a:t>To </a:t>
            </a:r>
            <a:r>
              <a:rPr lang="en-US" altLang="zh-TW" dirty="0">
                <a:solidFill>
                  <a:srgbClr val="464748"/>
                </a:solidFill>
                <a:latin typeface="+mn-lt"/>
                <a:ea typeface="PMingLiU" pitchFamily="18" charset="-120"/>
              </a:rPr>
              <a:t>know </a:t>
            </a:r>
            <a:r>
              <a:rPr lang="en-US" altLang="zh-TW" dirty="0" smtClean="0">
                <a:solidFill>
                  <a:srgbClr val="464748"/>
                </a:solidFill>
                <a:latin typeface="+mn-lt"/>
                <a:ea typeface="PMingLiU" pitchFamily="18" charset="-120"/>
              </a:rPr>
              <a:t>yourself</a:t>
            </a:r>
          </a:p>
          <a:p>
            <a:pPr>
              <a:spcBef>
                <a:spcPct val="50000"/>
              </a:spcBef>
            </a:pPr>
            <a:endParaRPr lang="en-US" altLang="zh-TW" sz="700" dirty="0">
              <a:solidFill>
                <a:srgbClr val="464748"/>
              </a:solidFill>
              <a:latin typeface="+mn-lt"/>
              <a:ea typeface="PMingLiU" pitchFamily="18" charset="-120"/>
            </a:endParaRPr>
          </a:p>
          <a:p>
            <a:pPr marL="1257300" lvl="2" indent="-342900">
              <a:lnSpc>
                <a:spcPct val="60000"/>
              </a:lnSpc>
              <a:spcBef>
                <a:spcPct val="50000"/>
              </a:spcBef>
              <a:buFontTx/>
              <a:buChar char="•"/>
            </a:pPr>
            <a:r>
              <a:rPr lang="en-US" altLang="zh-TW" dirty="0">
                <a:solidFill>
                  <a:srgbClr val="464748"/>
                </a:solidFill>
                <a:latin typeface="+mn-lt"/>
                <a:ea typeface="PMingLiU" pitchFamily="18" charset="-120"/>
              </a:rPr>
              <a:t>Your strengths and weaknesses</a:t>
            </a:r>
          </a:p>
          <a:p>
            <a:pPr marL="1257300" lvl="2" indent="-342900">
              <a:lnSpc>
                <a:spcPct val="60000"/>
              </a:lnSpc>
              <a:spcBef>
                <a:spcPct val="50000"/>
              </a:spcBef>
              <a:buFontTx/>
              <a:buChar char="•"/>
            </a:pPr>
            <a:r>
              <a:rPr lang="en-US" altLang="zh-TW" dirty="0">
                <a:solidFill>
                  <a:srgbClr val="464748"/>
                </a:solidFill>
                <a:latin typeface="+mn-lt"/>
                <a:ea typeface="PMingLiU" pitchFamily="18" charset="-120"/>
              </a:rPr>
              <a:t>Your likes and dislikes</a:t>
            </a:r>
          </a:p>
          <a:p>
            <a:pPr marL="1257300" lvl="2" indent="-342900">
              <a:lnSpc>
                <a:spcPct val="60000"/>
              </a:lnSpc>
              <a:spcBef>
                <a:spcPct val="50000"/>
              </a:spcBef>
              <a:buFontTx/>
              <a:buChar char="•"/>
            </a:pPr>
            <a:r>
              <a:rPr lang="en-US" altLang="zh-TW" dirty="0">
                <a:solidFill>
                  <a:srgbClr val="464748"/>
                </a:solidFill>
                <a:latin typeface="+mn-lt"/>
                <a:ea typeface="PMingLiU" pitchFamily="18" charset="-120"/>
              </a:rPr>
              <a:t>Where you are comfortable</a:t>
            </a:r>
          </a:p>
          <a:p>
            <a:pPr marL="1257300" lvl="2" indent="-342900">
              <a:lnSpc>
                <a:spcPct val="60000"/>
              </a:lnSpc>
              <a:spcBef>
                <a:spcPct val="50000"/>
              </a:spcBef>
              <a:buFontTx/>
              <a:buChar char="•"/>
            </a:pPr>
            <a:r>
              <a:rPr lang="en-US" altLang="zh-TW" dirty="0">
                <a:solidFill>
                  <a:srgbClr val="464748"/>
                </a:solidFill>
                <a:latin typeface="+mn-lt"/>
                <a:ea typeface="PMingLiU" pitchFamily="18" charset="-120"/>
              </a:rPr>
              <a:t>Where you are uncomfortable</a:t>
            </a:r>
          </a:p>
          <a:p>
            <a:pPr marL="1257300" lvl="2" indent="-342900">
              <a:lnSpc>
                <a:spcPct val="60000"/>
              </a:lnSpc>
              <a:spcBef>
                <a:spcPct val="50000"/>
              </a:spcBef>
            </a:pPr>
            <a:endParaRPr lang="en-US" altLang="zh-TW" dirty="0">
              <a:solidFill>
                <a:srgbClr val="464748"/>
              </a:solidFill>
              <a:latin typeface="+mn-lt"/>
              <a:ea typeface="PMingLiU" pitchFamily="18" charset="-12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altLang="zh-TW" dirty="0">
                <a:solidFill>
                  <a:srgbClr val="464748"/>
                </a:solidFill>
                <a:latin typeface="+mn-lt"/>
                <a:ea typeface="PMingLiU" pitchFamily="18" charset="-120"/>
              </a:rPr>
              <a:t>How you relate to others and how others see </a:t>
            </a:r>
            <a:r>
              <a:rPr lang="en-US" altLang="zh-TW" dirty="0" smtClean="0">
                <a:solidFill>
                  <a:srgbClr val="464748"/>
                </a:solidFill>
                <a:latin typeface="+mn-lt"/>
                <a:ea typeface="PMingLiU" pitchFamily="18" charset="-120"/>
              </a:rPr>
              <a:t>you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altLang="zh-TW" sz="700" dirty="0">
              <a:solidFill>
                <a:srgbClr val="464748"/>
              </a:solidFill>
              <a:latin typeface="+mn-lt"/>
              <a:ea typeface="PMingLiU" pitchFamily="18" charset="-120"/>
            </a:endParaRPr>
          </a:p>
          <a:p>
            <a:pPr marL="1257300" lvl="2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altLang="zh-TW" dirty="0">
                <a:solidFill>
                  <a:srgbClr val="464748"/>
                </a:solidFill>
                <a:latin typeface="+mn-lt"/>
                <a:ea typeface="PMingLiU" pitchFamily="18" charset="-120"/>
              </a:rPr>
              <a:t>Subordinates</a:t>
            </a:r>
          </a:p>
          <a:p>
            <a:pPr marL="1257300" lvl="2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altLang="zh-TW" dirty="0">
                <a:solidFill>
                  <a:srgbClr val="464748"/>
                </a:solidFill>
                <a:latin typeface="+mn-lt"/>
                <a:ea typeface="PMingLiU" pitchFamily="18" charset="-120"/>
              </a:rPr>
              <a:t>Peers</a:t>
            </a:r>
          </a:p>
          <a:p>
            <a:pPr marL="1257300" lvl="2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altLang="zh-TW" dirty="0">
                <a:solidFill>
                  <a:srgbClr val="464748"/>
                </a:solidFill>
                <a:latin typeface="+mn-lt"/>
                <a:ea typeface="PMingLiU" pitchFamily="18" charset="-120"/>
              </a:rPr>
              <a:t>Leaders and Managers</a:t>
            </a:r>
          </a:p>
          <a:p>
            <a:pPr marL="1257300" lvl="2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altLang="zh-TW" dirty="0">
                <a:solidFill>
                  <a:srgbClr val="464748"/>
                </a:solidFill>
                <a:latin typeface="+mn-lt"/>
                <a:ea typeface="PMingLiU" pitchFamily="18" charset="-120"/>
              </a:rPr>
              <a:t>Colleagues</a:t>
            </a:r>
          </a:p>
          <a:p>
            <a:pPr marL="1257300" lvl="2" indent="-342900">
              <a:lnSpc>
                <a:spcPct val="80000"/>
              </a:lnSpc>
              <a:spcBef>
                <a:spcPct val="20000"/>
              </a:spcBef>
            </a:pPr>
            <a:endParaRPr lang="en-US" altLang="zh-TW" dirty="0">
              <a:solidFill>
                <a:srgbClr val="464748"/>
              </a:solidFill>
              <a:latin typeface="+mn-lt"/>
              <a:ea typeface="PMingLiU" pitchFamily="18" charset="-12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altLang="zh-TW" dirty="0">
                <a:solidFill>
                  <a:srgbClr val="464748"/>
                </a:solidFill>
                <a:latin typeface="+mn-lt"/>
                <a:ea typeface="PMingLiU" pitchFamily="18" charset="-120"/>
              </a:rPr>
              <a:t>Your preferred role in a team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altLang="zh-TW" dirty="0">
              <a:solidFill>
                <a:srgbClr val="464748"/>
              </a:solidFill>
              <a:latin typeface="+mn-lt"/>
              <a:ea typeface="PMingLiU" pitchFamily="18" charset="-12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altLang="zh-TW" dirty="0">
                <a:solidFill>
                  <a:srgbClr val="464748"/>
                </a:solidFill>
                <a:latin typeface="+mn-lt"/>
                <a:ea typeface="PMingLiU" pitchFamily="18" charset="-120"/>
              </a:rPr>
              <a:t>Your learning style</a:t>
            </a:r>
          </a:p>
          <a:p>
            <a:pPr marL="342900" indent="-342900">
              <a:spcBef>
                <a:spcPct val="50000"/>
              </a:spcBef>
              <a:buFontTx/>
              <a:buChar char="•"/>
            </a:pPr>
            <a:endParaRPr lang="en-US" b="1" dirty="0">
              <a:solidFill>
                <a:srgbClr val="7D8A2E"/>
              </a:solidFill>
            </a:endParaRPr>
          </a:p>
        </p:txBody>
      </p:sp>
      <p:pic>
        <p:nvPicPr>
          <p:cNvPr id="4" name="Picture 13" descr="j041514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91400" y="1752600"/>
            <a:ext cx="881063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4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40014" y="990601"/>
            <a:ext cx="1423674" cy="1196592"/>
            <a:chOff x="72005" y="0"/>
            <a:chExt cx="1049051" cy="1049051"/>
          </a:xfrm>
        </p:grpSpPr>
        <p:sp>
          <p:nvSpPr>
            <p:cNvPr id="10" name="Oval 9"/>
            <p:cNvSpPr/>
            <p:nvPr/>
          </p:nvSpPr>
          <p:spPr>
            <a:xfrm>
              <a:off x="72005" y="0"/>
              <a:ext cx="1049051" cy="1049051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1" name="Oval 4"/>
            <p:cNvSpPr/>
            <p:nvPr/>
          </p:nvSpPr>
          <p:spPr>
            <a:xfrm>
              <a:off x="225635" y="153630"/>
              <a:ext cx="741791" cy="74179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400" kern="1200" dirty="0" smtClean="0"/>
                <a:t>Self Awareness</a:t>
              </a:r>
              <a:endParaRPr lang="en-US" sz="1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5446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4. The Core Skills of the Transwarp Leader – Self Awareness</a:t>
            </a:r>
            <a:endParaRPr lang="en-US" sz="1800" dirty="0"/>
          </a:p>
        </p:txBody>
      </p:sp>
      <p:grpSp>
        <p:nvGrpSpPr>
          <p:cNvPr id="3" name="Group 8"/>
          <p:cNvGrpSpPr/>
          <p:nvPr/>
        </p:nvGrpSpPr>
        <p:grpSpPr>
          <a:xfrm>
            <a:off x="1500166" y="1419400"/>
            <a:ext cx="6143668" cy="3829221"/>
            <a:chOff x="1637414" y="1419799"/>
            <a:chExt cx="5486400" cy="2971928"/>
          </a:xfrm>
        </p:grpSpPr>
        <p:sp>
          <p:nvSpPr>
            <p:cNvPr id="4" name="Rectangle 3"/>
            <p:cNvSpPr/>
            <p:nvPr/>
          </p:nvSpPr>
          <p:spPr>
            <a:xfrm>
              <a:off x="1637414" y="2537631"/>
              <a:ext cx="1828800" cy="18288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rgbClr val="464749"/>
                  </a:solidFill>
                </a:rPr>
                <a:t>Self Analysis</a:t>
              </a:r>
              <a:endParaRPr lang="en-US" sz="2000" dirty="0">
                <a:solidFill>
                  <a:srgbClr val="464749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5295014" y="2562927"/>
              <a:ext cx="1828800" cy="18288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rgbClr val="464749"/>
                  </a:solidFill>
                </a:rPr>
                <a:t>Feedback from Others</a:t>
              </a:r>
            </a:p>
            <a:p>
              <a:pPr algn="ctr"/>
              <a:r>
                <a:rPr lang="en-US" sz="1600" dirty="0" smtClean="0">
                  <a:solidFill>
                    <a:srgbClr val="464749"/>
                  </a:solidFill>
                </a:rPr>
                <a:t>(Feedback is a Gift)</a:t>
              </a:r>
              <a:endParaRPr lang="en-US" sz="1600" dirty="0">
                <a:solidFill>
                  <a:srgbClr val="464749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123397" y="3024201"/>
              <a:ext cx="685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 smtClean="0">
                  <a:latin typeface="+mj-lt"/>
                </a:rPr>
                <a:t>+</a:t>
              </a:r>
              <a:endParaRPr lang="en-US" sz="5400" b="1" dirty="0">
                <a:latin typeface="+mj-lt"/>
              </a:endParaRPr>
            </a:p>
          </p:txBody>
        </p:sp>
        <p:sp>
          <p:nvSpPr>
            <p:cNvPr id="8" name="Isosceles Triangle 7"/>
            <p:cNvSpPr/>
            <p:nvPr/>
          </p:nvSpPr>
          <p:spPr>
            <a:xfrm>
              <a:off x="1637414" y="1419799"/>
              <a:ext cx="5486400" cy="1143000"/>
            </a:xfrm>
            <a:prstGeom prst="triangl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rgbClr val="464749"/>
                  </a:solidFill>
                </a:rPr>
                <a:t>Self </a:t>
              </a:r>
            </a:p>
            <a:p>
              <a:pPr algn="ctr"/>
              <a:r>
                <a:rPr lang="en-US" sz="2800" dirty="0" smtClean="0">
                  <a:solidFill>
                    <a:srgbClr val="464749"/>
                  </a:solidFill>
                </a:rPr>
                <a:t>Awareness</a:t>
              </a:r>
              <a:endParaRPr lang="en-US" sz="2000" dirty="0" smtClean="0">
                <a:solidFill>
                  <a:srgbClr val="464749"/>
                </a:solidFill>
              </a:endParaRPr>
            </a:p>
            <a:p>
              <a:pPr algn="ctr"/>
              <a:endParaRPr lang="en-US" sz="3200" dirty="0">
                <a:solidFill>
                  <a:srgbClr val="464749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113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sz="1800" dirty="0"/>
              <a:t>4. The Core Skills of the Transwarp </a:t>
            </a:r>
            <a:r>
              <a:rPr lang="en-GB" sz="1800" dirty="0" smtClean="0"/>
              <a:t>Leader – Self Awareness</a:t>
            </a:r>
            <a:endParaRPr lang="en-GB" sz="1800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473150804"/>
              </p:ext>
            </p:extLst>
          </p:nvPr>
        </p:nvGraphicFramePr>
        <p:xfrm>
          <a:off x="3851920" y="1196752"/>
          <a:ext cx="1152128" cy="10490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39552" y="2245803"/>
            <a:ext cx="8443664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64749"/>
                </a:solidFill>
                <a:latin typeface="+mn-lt"/>
              </a:rPr>
              <a:t>Being Self Aware is a vital skill for every leader.</a:t>
            </a:r>
          </a:p>
          <a:p>
            <a:r>
              <a:rPr lang="en-US" dirty="0" smtClean="0">
                <a:solidFill>
                  <a:srgbClr val="464749"/>
                </a:solidFill>
                <a:latin typeface="+mn-lt"/>
              </a:rPr>
              <a:t>The more Self Aware a leader is the better </a:t>
            </a:r>
          </a:p>
          <a:p>
            <a:r>
              <a:rPr lang="en-US" dirty="0" smtClean="0">
                <a:solidFill>
                  <a:srgbClr val="464749"/>
                </a:solidFill>
                <a:latin typeface="+mn-lt"/>
              </a:rPr>
              <a:t>leader they can become.</a:t>
            </a:r>
          </a:p>
          <a:p>
            <a:endParaRPr lang="en-US" dirty="0">
              <a:solidFill>
                <a:srgbClr val="464749"/>
              </a:solidFill>
              <a:latin typeface="+mn-lt"/>
            </a:endParaRPr>
          </a:p>
          <a:p>
            <a:r>
              <a:rPr lang="en-US" dirty="0" smtClean="0">
                <a:solidFill>
                  <a:srgbClr val="464749"/>
                </a:solidFill>
                <a:latin typeface="+mn-lt"/>
              </a:rPr>
              <a:t>Being Self Aware means that a leader:</a:t>
            </a:r>
          </a:p>
          <a:p>
            <a:endParaRPr lang="en-US" dirty="0">
              <a:solidFill>
                <a:srgbClr val="464749"/>
              </a:solidFill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Is aware of their own values and principles and aware of how their values and principles may differ from others.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Is aware of their strengths and limitations and the impact of their behavior on others.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Understands the effect of stress on their behavior.</a:t>
            </a:r>
          </a:p>
          <a:p>
            <a:pPr>
              <a:lnSpc>
                <a:spcPct val="150000"/>
              </a:lnSpc>
            </a:pPr>
            <a:endParaRPr lang="en-US" sz="400" dirty="0" smtClean="0">
              <a:solidFill>
                <a:srgbClr val="464749"/>
              </a:solidFill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Recognizes their emotions and prejudices and understands the effects these may have on others.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Is willing and able to seek gain and analyze feedback.</a:t>
            </a:r>
          </a:p>
          <a:p>
            <a:endParaRPr lang="en-US" dirty="0" smtClean="0">
              <a:solidFill>
                <a:srgbClr val="464749"/>
              </a:solidFill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 smtClean="0">
              <a:solidFill>
                <a:srgbClr val="464749"/>
              </a:solidFill>
              <a:latin typeface="+mn-lt"/>
            </a:endParaRPr>
          </a:p>
          <a:p>
            <a:endParaRPr lang="en-US" dirty="0">
              <a:solidFill>
                <a:srgbClr val="464749"/>
              </a:solidFill>
              <a:latin typeface="+mn-lt"/>
            </a:endParaRPr>
          </a:p>
          <a:p>
            <a:endParaRPr lang="en-US" dirty="0">
              <a:solidFill>
                <a:srgbClr val="464749"/>
              </a:solidFill>
              <a:latin typeface="+mn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587931" y="1090235"/>
            <a:ext cx="3280448" cy="2311136"/>
            <a:chOff x="571472" y="1142984"/>
            <a:chExt cx="7924800" cy="5029200"/>
          </a:xfrm>
        </p:grpSpPr>
        <p:sp>
          <p:nvSpPr>
            <p:cNvPr id="12" name="Rectangle 11"/>
            <p:cNvSpPr/>
            <p:nvPr/>
          </p:nvSpPr>
          <p:spPr>
            <a:xfrm>
              <a:off x="571472" y="1142984"/>
              <a:ext cx="7924800" cy="50292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2743200" y="1600200"/>
              <a:ext cx="0" cy="36576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2743200" y="5257800"/>
              <a:ext cx="45720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09600" y="2057400"/>
              <a:ext cx="2090755" cy="870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latin typeface="+mn-lt"/>
                </a:rPr>
                <a:t>Self Awareness</a:t>
              </a:r>
              <a:endParaRPr lang="en-US" sz="1000" dirty="0">
                <a:latin typeface="+mn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35857" y="5486399"/>
              <a:ext cx="5022359" cy="602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+mn-lt"/>
                </a:rPr>
                <a:t>Effectiveness as a Leader</a:t>
              </a:r>
              <a:endParaRPr lang="en-US" sz="1200" dirty="0">
                <a:latin typeface="+mn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048006" y="1357299"/>
              <a:ext cx="5310207" cy="468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>
                  <a:latin typeface="+mn-lt"/>
                </a:rPr>
                <a:t>The more self aware – the better the leader</a:t>
              </a:r>
              <a:endParaRPr lang="en-US" sz="800" dirty="0">
                <a:latin typeface="+mn-lt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V="1">
              <a:off x="2786050" y="2428868"/>
              <a:ext cx="3857652" cy="278608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292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smtClean="0"/>
              <a:t>The International Standard Manager – Self Awareness</a:t>
            </a:r>
            <a:endParaRPr lang="en-US" sz="2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1295400"/>
            <a:ext cx="3429000" cy="4151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187624" y="335402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64749"/>
                </a:solidFill>
                <a:latin typeface="+mn-lt"/>
              </a:rPr>
              <a:t>Half Empty</a:t>
            </a:r>
            <a:endParaRPr lang="en-US" dirty="0">
              <a:solidFill>
                <a:srgbClr val="464749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60232" y="334983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64749"/>
                </a:solidFill>
                <a:latin typeface="+mn-lt"/>
              </a:rPr>
              <a:t>Half Full</a:t>
            </a:r>
            <a:endParaRPr lang="en-US" dirty="0">
              <a:solidFill>
                <a:srgbClr val="464749"/>
              </a:solidFill>
              <a:latin typeface="+mn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921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smtClean="0"/>
              <a:t>The International Standard Manager – Self Awareness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1115616" y="1628800"/>
            <a:ext cx="6912768" cy="36009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>
            <a:spAutoFit/>
          </a:bodyPr>
          <a:lstStyle/>
          <a:p>
            <a:endParaRPr lang="en-US" sz="2400" dirty="0" smtClean="0">
              <a:latin typeface="+mn-lt"/>
            </a:endParaRPr>
          </a:p>
          <a:p>
            <a:pPr lvl="4">
              <a:lnSpc>
                <a:spcPct val="150000"/>
              </a:lnSpc>
            </a:pPr>
            <a:r>
              <a:rPr lang="en-US" dirty="0" smtClean="0">
                <a:latin typeface="+mn-lt"/>
              </a:rPr>
              <a:t>Everything you say…</a:t>
            </a:r>
          </a:p>
          <a:p>
            <a:pPr lvl="5">
              <a:lnSpc>
                <a:spcPct val="150000"/>
              </a:lnSpc>
            </a:pPr>
            <a:r>
              <a:rPr lang="en-US" dirty="0" smtClean="0">
                <a:latin typeface="+mn-lt"/>
              </a:rPr>
              <a:t>Everything you do not say…</a:t>
            </a:r>
          </a:p>
          <a:p>
            <a:pPr lvl="4"/>
            <a:endParaRPr lang="en-US" dirty="0" smtClean="0">
              <a:latin typeface="+mn-lt"/>
            </a:endParaRPr>
          </a:p>
          <a:p>
            <a:pPr lvl="4">
              <a:lnSpc>
                <a:spcPct val="150000"/>
              </a:lnSpc>
            </a:pPr>
            <a:r>
              <a:rPr lang="en-US" dirty="0" smtClean="0">
                <a:latin typeface="+mn-lt"/>
              </a:rPr>
              <a:t>Everything you do…</a:t>
            </a:r>
          </a:p>
          <a:p>
            <a:pPr lvl="5">
              <a:lnSpc>
                <a:spcPct val="150000"/>
              </a:lnSpc>
            </a:pPr>
            <a:r>
              <a:rPr lang="en-US" dirty="0" smtClean="0">
                <a:latin typeface="+mn-lt"/>
              </a:rPr>
              <a:t>Everything you do not do…</a:t>
            </a:r>
          </a:p>
          <a:p>
            <a:pPr lvl="5">
              <a:lnSpc>
                <a:spcPct val="150000"/>
              </a:lnSpc>
            </a:pPr>
            <a:endParaRPr lang="en-US" dirty="0" smtClean="0">
              <a:latin typeface="+mn-lt"/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rgbClr val="C00000"/>
                </a:solidFill>
                <a:latin typeface="+mn-lt"/>
              </a:rPr>
              <a:t>Sends a Message to others</a:t>
            </a:r>
          </a:p>
          <a:p>
            <a:endParaRPr lang="en-US" sz="2400" dirty="0">
              <a:latin typeface="+mn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123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smtClean="0"/>
              <a:t>The International Standard Manager – Self Awareness</a:t>
            </a:r>
            <a:endParaRPr 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3109" y="1295400"/>
            <a:ext cx="5214974" cy="391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785918" y="5286388"/>
            <a:ext cx="55721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464749"/>
                </a:solidFill>
                <a:latin typeface="+mn-lt"/>
              </a:rPr>
              <a:t>How do you think the others in the meeting feel about the man talking on the phone?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927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04800" y="274638"/>
            <a:ext cx="8532995" cy="5962674"/>
            <a:chOff x="0" y="890718"/>
            <a:chExt cx="7956376" cy="5967282"/>
          </a:xfrm>
        </p:grpSpPr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890718"/>
              <a:ext cx="7956376" cy="5967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5226" y="2865967"/>
              <a:ext cx="4530725" cy="1041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755576" y="5051089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i="1" dirty="0" smtClean="0">
                <a:solidFill>
                  <a:srgbClr val="FF0000"/>
                </a:solidFill>
                <a:latin typeface="+mj-lt"/>
              </a:rPr>
              <a:t>Chasing Perfection                        Achieving Excellence</a:t>
            </a:r>
            <a:endParaRPr lang="en-US" sz="20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55106" t="25529" b="13856"/>
          <a:stretch/>
        </p:blipFill>
        <p:spPr>
          <a:xfrm>
            <a:off x="3746497" y="4443036"/>
            <a:ext cx="1599555" cy="16162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1600" y="632619"/>
            <a:ext cx="72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i="1" dirty="0" smtClean="0">
                <a:solidFill>
                  <a:srgbClr val="FF0000"/>
                </a:solidFill>
                <a:latin typeface="+mj-lt"/>
              </a:rPr>
              <a:t>Leading at Transwarp – Chasing Perfection</a:t>
            </a:r>
            <a:endParaRPr lang="en-US" sz="24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45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28662" y="1142984"/>
            <a:ext cx="7315200" cy="5139869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rgbClr val="464749"/>
              </a:solidFill>
              <a:latin typeface="+mn-lt"/>
            </a:endParaRPr>
          </a:p>
          <a:p>
            <a:pPr algn="ctr"/>
            <a:r>
              <a:rPr lang="en-US" sz="2800" dirty="0" smtClean="0">
                <a:solidFill>
                  <a:srgbClr val="464749"/>
                </a:solidFill>
                <a:latin typeface="+mn-lt"/>
              </a:rPr>
              <a:t> </a:t>
            </a:r>
            <a:r>
              <a:rPr lang="en-US" sz="2000" dirty="0" smtClean="0">
                <a:solidFill>
                  <a:srgbClr val="464749"/>
                </a:solidFill>
                <a:latin typeface="+mn-lt"/>
              </a:rPr>
              <a:t>How well do you know yourself?</a:t>
            </a:r>
            <a:endParaRPr lang="en-US" sz="2800" dirty="0" smtClean="0">
              <a:solidFill>
                <a:srgbClr val="464749"/>
              </a:solidFill>
              <a:latin typeface="+mn-lt"/>
            </a:endParaRPr>
          </a:p>
          <a:p>
            <a:endParaRPr lang="en-US" dirty="0" smtClean="0">
              <a:solidFill>
                <a:srgbClr val="464749"/>
              </a:solidFill>
              <a:latin typeface="+mn-lt"/>
            </a:endParaRPr>
          </a:p>
          <a:p>
            <a:pPr lvl="2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464749"/>
                </a:solidFill>
                <a:latin typeface="+mn-lt"/>
              </a:rPr>
              <a:t> </a:t>
            </a:r>
            <a:r>
              <a:rPr lang="en-US" dirty="0" smtClean="0">
                <a:solidFill>
                  <a:srgbClr val="464749"/>
                </a:solidFill>
                <a:latin typeface="+mn-lt"/>
              </a:rPr>
              <a:t>Your strengths</a:t>
            </a:r>
          </a:p>
          <a:p>
            <a:pPr lvl="2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64749"/>
                </a:solidFill>
                <a:latin typeface="+mn-lt"/>
              </a:rPr>
              <a:t> Your weaknesses</a:t>
            </a:r>
          </a:p>
          <a:p>
            <a:pPr lvl="2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64749"/>
                </a:solidFill>
                <a:latin typeface="+mn-lt"/>
              </a:rPr>
              <a:t> Your personality</a:t>
            </a:r>
          </a:p>
          <a:p>
            <a:pPr lvl="2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64749"/>
                </a:solidFill>
                <a:latin typeface="+mn-lt"/>
              </a:rPr>
              <a:t> Your behaviors</a:t>
            </a:r>
          </a:p>
          <a:p>
            <a:pPr lvl="2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64749"/>
                </a:solidFill>
                <a:latin typeface="+mn-lt"/>
              </a:rPr>
              <a:t> Your values</a:t>
            </a:r>
          </a:p>
          <a:p>
            <a:pPr lvl="2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64749"/>
                </a:solidFill>
                <a:latin typeface="+mn-lt"/>
              </a:rPr>
              <a:t> Your needs</a:t>
            </a:r>
          </a:p>
          <a:p>
            <a:pPr lvl="2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64749"/>
                </a:solidFill>
                <a:latin typeface="+mn-lt"/>
              </a:rPr>
              <a:t> Your habits</a:t>
            </a:r>
          </a:p>
          <a:p>
            <a:pPr lvl="2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64749"/>
                </a:solidFill>
                <a:latin typeface="+mn-lt"/>
              </a:rPr>
              <a:t> Your emotions</a:t>
            </a:r>
          </a:p>
          <a:p>
            <a:pPr lvl="2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64749"/>
                </a:solidFill>
                <a:latin typeface="+mn-lt"/>
              </a:rPr>
              <a:t> Your culture</a:t>
            </a:r>
          </a:p>
          <a:p>
            <a:pPr lvl="2">
              <a:lnSpc>
                <a:spcPct val="150000"/>
              </a:lnSpc>
            </a:pPr>
            <a:endParaRPr lang="en-US" sz="800" dirty="0">
              <a:solidFill>
                <a:srgbClr val="464749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smtClean="0"/>
              <a:t>The International Standard Manager – Self Awareness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946339" y="3356992"/>
            <a:ext cx="381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>
                <a:latin typeface="+mn-lt"/>
              </a:rPr>
              <a:t>?</a:t>
            </a:r>
            <a:endParaRPr lang="en-US" sz="9600" dirty="0">
              <a:latin typeface="+mn-lt"/>
            </a:endParaRPr>
          </a:p>
        </p:txBody>
      </p:sp>
      <p:grpSp>
        <p:nvGrpSpPr>
          <p:cNvPr id="5" name="Group 53"/>
          <p:cNvGrpSpPr/>
          <p:nvPr/>
        </p:nvGrpSpPr>
        <p:grpSpPr>
          <a:xfrm>
            <a:off x="4139952" y="2492896"/>
            <a:ext cx="3247256" cy="3103240"/>
            <a:chOff x="2743200" y="1600200"/>
            <a:chExt cx="3657600" cy="3886200"/>
          </a:xfrm>
        </p:grpSpPr>
        <p:grpSp>
          <p:nvGrpSpPr>
            <p:cNvPr id="7" name="Group 6"/>
            <p:cNvGrpSpPr/>
            <p:nvPr/>
          </p:nvGrpSpPr>
          <p:grpSpPr>
            <a:xfrm>
              <a:off x="2743200" y="1600200"/>
              <a:ext cx="3657600" cy="3886200"/>
              <a:chOff x="1828800" y="1600200"/>
              <a:chExt cx="3657600" cy="38862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3048000" y="1600200"/>
                <a:ext cx="1219200" cy="12954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828800" y="1600200"/>
                <a:ext cx="1219200" cy="1295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2794000" y="2138289"/>
                <a:ext cx="457200" cy="457200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3048000" y="4191000"/>
                <a:ext cx="1219200" cy="1295400"/>
              </a:xfrm>
              <a:prstGeom prst="rect">
                <a:avLst/>
              </a:prstGeom>
              <a:solidFill>
                <a:srgbClr val="FF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3048000" y="2895600"/>
                <a:ext cx="1219200" cy="12954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828800" y="4191000"/>
                <a:ext cx="1219200" cy="1295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4267200" y="1600200"/>
                <a:ext cx="1219200" cy="12954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1828800" y="2895600"/>
                <a:ext cx="1219200" cy="129540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2209800" y="2819400"/>
                <a:ext cx="457200" cy="45720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2895600" y="3352800"/>
                <a:ext cx="457200" cy="4572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2209800" y="4114800"/>
                <a:ext cx="457200" cy="4572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2895600" y="4648200"/>
                <a:ext cx="457200" cy="4572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3429000" y="2743200"/>
                <a:ext cx="457200" cy="457200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3429000" y="3962400"/>
                <a:ext cx="457200" cy="4572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4267200" y="2895600"/>
                <a:ext cx="1219200" cy="1295400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4267200" y="4191000"/>
                <a:ext cx="1219200" cy="129540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114800" y="2057400"/>
                <a:ext cx="457200" cy="4572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4114800" y="3352800"/>
                <a:ext cx="457200" cy="4572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4114800" y="4648200"/>
                <a:ext cx="457200" cy="457200"/>
              </a:xfrm>
              <a:prstGeom prst="ellipse">
                <a:avLst/>
              </a:prstGeom>
              <a:solidFill>
                <a:srgbClr val="FF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  <p:sp>
          <p:nvSpPr>
            <p:cNvPr id="8" name="Rounded Rectangle 7"/>
            <p:cNvSpPr/>
            <p:nvPr/>
          </p:nvSpPr>
          <p:spPr>
            <a:xfrm>
              <a:off x="4191000" y="3276600"/>
              <a:ext cx="1219200" cy="6096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rgbClr val="464748"/>
                  </a:solidFill>
                  <a:latin typeface="+mj-lt"/>
                </a:rPr>
                <a:t>Strengths</a:t>
              </a:r>
              <a:endParaRPr lang="en-US" sz="1200" b="1" dirty="0">
                <a:solidFill>
                  <a:srgbClr val="464748"/>
                </a:solidFill>
                <a:latin typeface="+mj-lt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486400" y="2057400"/>
              <a:ext cx="914400" cy="5334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latin typeface="+mj-lt"/>
                </a:rPr>
                <a:t>Habits</a:t>
              </a:r>
              <a:endParaRPr lang="en-US" sz="12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5486400" y="3352800"/>
              <a:ext cx="914400" cy="5334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latin typeface="+mj-lt"/>
                </a:rPr>
                <a:t>Values</a:t>
              </a:r>
              <a:endParaRPr lang="en-US" sz="12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743200" y="4572000"/>
              <a:ext cx="1219200" cy="6096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latin typeface="+mj-lt"/>
                </a:rPr>
                <a:t>Behaviors</a:t>
              </a:r>
              <a:endParaRPr lang="en-US" sz="12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743200" y="1905000"/>
              <a:ext cx="1219200" cy="6096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rgbClr val="464749"/>
                  </a:solidFill>
                  <a:latin typeface="+mj-lt"/>
                </a:rPr>
                <a:t>Emotions</a:t>
              </a:r>
              <a:endParaRPr lang="en-US" sz="1200" b="1" dirty="0">
                <a:solidFill>
                  <a:srgbClr val="464749"/>
                </a:solidFill>
                <a:latin typeface="+mj-lt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057650" y="4579620"/>
              <a:ext cx="1447800" cy="6096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rgbClr val="464749"/>
                  </a:solidFill>
                  <a:latin typeface="+mj-lt"/>
                </a:rPr>
                <a:t>Weaknesses</a:t>
              </a:r>
              <a:endParaRPr lang="en-US" sz="1200" b="1" dirty="0">
                <a:solidFill>
                  <a:srgbClr val="464749"/>
                </a:solidFill>
                <a:latin typeface="+mj-lt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743200" y="3276600"/>
              <a:ext cx="1219200" cy="6096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latin typeface="+mj-lt"/>
                </a:rPr>
                <a:t>Culture</a:t>
              </a:r>
              <a:endParaRPr lang="en-US" sz="12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860800" y="2018714"/>
              <a:ext cx="1447800" cy="6096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rgbClr val="464749"/>
                  </a:solidFill>
                  <a:latin typeface="+mj-lt"/>
                </a:rPr>
                <a:t>Personality</a:t>
              </a:r>
              <a:endParaRPr lang="en-US" sz="1200" b="1" dirty="0">
                <a:solidFill>
                  <a:srgbClr val="464749"/>
                </a:solidFill>
                <a:latin typeface="+mj-lt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486400" y="4648200"/>
              <a:ext cx="914400" cy="5334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latin typeface="+mj-lt"/>
                </a:rPr>
                <a:t>Needs</a:t>
              </a:r>
              <a:endParaRPr lang="en-US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379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sz="1800" dirty="0"/>
              <a:t>4. The Core Skills of the Transwarp </a:t>
            </a:r>
            <a:r>
              <a:rPr lang="en-GB" sz="1800" dirty="0" smtClean="0"/>
              <a:t>Leader – Self Awareness</a:t>
            </a:r>
            <a:endParaRPr lang="en-GB" sz="1800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870424093"/>
              </p:ext>
            </p:extLst>
          </p:nvPr>
        </p:nvGraphicFramePr>
        <p:xfrm>
          <a:off x="144016" y="1196752"/>
          <a:ext cx="1440160" cy="1152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267744" y="1196752"/>
            <a:ext cx="475252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Self Awareness – Knowing Yourself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Your Strengths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Your Weaknesses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What causes stress for you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How do you handle your stress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What inspires you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What annoys you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How do you react to authority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How do you react to criticism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How do you prefer to communicate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Describe your communication style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Do you prefer to lead or follow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What are you most proud of</a:t>
            </a:r>
            <a:endParaRPr lang="en-US" sz="1600" dirty="0">
              <a:solidFill>
                <a:srgbClr val="464749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664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 noGrp="1"/>
          </p:cNvSpPr>
          <p:nvPr>
            <p:ph type="title"/>
          </p:nvPr>
        </p:nvSpPr>
        <p:spPr>
          <a:xfrm>
            <a:off x="304800" y="447952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4. The Core Skills of the Transwarp Leader – Self Awareness</a:t>
            </a:r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1428728" y="1214422"/>
            <a:ext cx="6786610" cy="21852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>
            <a:spAutoFit/>
          </a:bodyPr>
          <a:lstStyle/>
          <a:p>
            <a:pPr algn="ctr"/>
            <a:endParaRPr lang="en-US" dirty="0" smtClean="0">
              <a:solidFill>
                <a:srgbClr val="464748"/>
              </a:solidFill>
              <a:latin typeface="+mn-lt"/>
            </a:endParaRPr>
          </a:p>
          <a:p>
            <a:pPr algn="ctr"/>
            <a:r>
              <a:rPr lang="en-US" dirty="0" smtClean="0">
                <a:solidFill>
                  <a:srgbClr val="464748"/>
                </a:solidFill>
                <a:latin typeface="+mn-lt"/>
              </a:rPr>
              <a:t>Self Awareness requires honest Self Analysis</a:t>
            </a:r>
          </a:p>
          <a:p>
            <a:pPr algn="ctr"/>
            <a:endParaRPr lang="en-US" dirty="0" smtClean="0">
              <a:solidFill>
                <a:srgbClr val="464748"/>
              </a:solidFill>
              <a:latin typeface="+mn-lt"/>
            </a:endParaRPr>
          </a:p>
          <a:p>
            <a:pPr algn="ctr"/>
            <a:r>
              <a:rPr lang="en-US" dirty="0" smtClean="0">
                <a:solidFill>
                  <a:srgbClr val="464748"/>
                </a:solidFill>
                <a:latin typeface="+mn-lt"/>
              </a:rPr>
              <a:t>Who knows you best?</a:t>
            </a:r>
          </a:p>
          <a:p>
            <a:pPr algn="ctr"/>
            <a:endParaRPr lang="en-US" dirty="0" smtClean="0">
              <a:solidFill>
                <a:srgbClr val="464748"/>
              </a:solidFill>
              <a:latin typeface="+mn-lt"/>
            </a:endParaRPr>
          </a:p>
          <a:p>
            <a:pPr algn="ctr"/>
            <a:r>
              <a:rPr lang="en-US" sz="2400" dirty="0" smtClean="0">
                <a:solidFill>
                  <a:srgbClr val="464748"/>
                </a:solidFill>
                <a:latin typeface="+mn-lt"/>
              </a:rPr>
              <a:t>You do!</a:t>
            </a:r>
          </a:p>
          <a:p>
            <a:pPr algn="ctr"/>
            <a:endParaRPr lang="en-US" dirty="0">
              <a:solidFill>
                <a:srgbClr val="464748"/>
              </a:solidFill>
              <a:latin typeface="+mn-lt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38537" y="3933056"/>
            <a:ext cx="2066925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4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458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sz="1800" dirty="0"/>
              <a:t>4. The Core Skills of the Transwarp </a:t>
            </a:r>
            <a:r>
              <a:rPr lang="en-GB" sz="1800" dirty="0" smtClean="0"/>
              <a:t>Leader – Self Awareness</a:t>
            </a:r>
            <a:endParaRPr lang="en-GB" sz="1800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870424093"/>
              </p:ext>
            </p:extLst>
          </p:nvPr>
        </p:nvGraphicFramePr>
        <p:xfrm>
          <a:off x="144016" y="1196752"/>
          <a:ext cx="1440160" cy="1152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331640" y="1196752"/>
            <a:ext cx="73448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Developing Self Awareness</a:t>
            </a:r>
            <a:endParaRPr lang="en-US" sz="1600" dirty="0">
              <a:solidFill>
                <a:srgbClr val="464749"/>
              </a:solidFill>
              <a:latin typeface="+mn-lt"/>
            </a:endParaRPr>
          </a:p>
          <a:p>
            <a:pPr algn="ctr">
              <a:lnSpc>
                <a:spcPct val="150000"/>
              </a:lnSpc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5 things to do to develop Self Awareness</a:t>
            </a:r>
          </a:p>
          <a:p>
            <a:pPr algn="ctr">
              <a:lnSpc>
                <a:spcPct val="150000"/>
              </a:lnSpc>
            </a:pPr>
            <a:endParaRPr lang="en-US" sz="1600" dirty="0">
              <a:solidFill>
                <a:srgbClr val="464749"/>
              </a:solidFill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Reflect and Meditate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464749"/>
                </a:solidFill>
                <a:latin typeface="+mn-lt"/>
              </a:rPr>
              <a:t>Take time to reflect on what has happened to you and ask “why?”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Write down plans and track progress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464749"/>
                </a:solidFill>
                <a:latin typeface="+mn-lt"/>
              </a:rPr>
              <a:t>Analyze what happens and why it happened</a:t>
            </a:r>
          </a:p>
        </p:txBody>
      </p:sp>
    </p:spTree>
    <p:extLst>
      <p:ext uri="{BB962C8B-B14F-4D97-AF65-F5344CB8AC3E}">
        <p14:creationId xmlns:p14="http://schemas.microsoft.com/office/powerpoint/2010/main" val="156443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4. The Core Skills of the Transwarp Leader – Self Awareness</a:t>
            </a: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914400" y="1066800"/>
            <a:ext cx="6400800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latin typeface="Folio Std Medium" pitchFamily="34" charset="0"/>
            </a:endParaRPr>
          </a:p>
          <a:p>
            <a:pPr algn="ctr"/>
            <a:r>
              <a:rPr lang="en-US" sz="2400" dirty="0" smtClean="0">
                <a:latin typeface="+mn-lt"/>
              </a:rPr>
              <a:t>Ask yourself the questions:</a:t>
            </a:r>
          </a:p>
          <a:p>
            <a:endParaRPr lang="en-US" dirty="0" smtClean="0"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Why?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i="1" dirty="0" smtClean="0">
                <a:solidFill>
                  <a:srgbClr val="002060"/>
                </a:solidFill>
                <a:latin typeface="+mn-lt"/>
              </a:rPr>
              <a:t>Why did I respond that way?</a:t>
            </a:r>
            <a:endParaRPr lang="en-US" i="1" dirty="0" smtClean="0">
              <a:solidFill>
                <a:srgbClr val="002060"/>
              </a:solidFill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What?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i="1" dirty="0" smtClean="0">
                <a:solidFill>
                  <a:srgbClr val="002060"/>
                </a:solidFill>
                <a:latin typeface="+mn-lt"/>
              </a:rPr>
              <a:t>What triggered my response?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Who?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i="1" dirty="0" smtClean="0">
                <a:solidFill>
                  <a:srgbClr val="002060"/>
                </a:solidFill>
                <a:latin typeface="+mn-lt"/>
              </a:rPr>
              <a:t>Who caused me to react like this?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When?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i="1" dirty="0" smtClean="0">
                <a:solidFill>
                  <a:srgbClr val="002060"/>
                </a:solidFill>
                <a:latin typeface="+mn-lt"/>
              </a:rPr>
              <a:t>When have I felt like this before?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How?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i="1" dirty="0" smtClean="0">
                <a:solidFill>
                  <a:srgbClr val="002060"/>
                </a:solidFill>
                <a:latin typeface="+mn-lt"/>
              </a:rPr>
              <a:t>How would I feel if I was put in this situation?</a:t>
            </a:r>
            <a:endParaRPr lang="en-US" sz="1600" i="1" dirty="0">
              <a:solidFill>
                <a:srgbClr val="002060"/>
              </a:solidFill>
              <a:latin typeface="+mn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162800" y="1066800"/>
            <a:ext cx="1905000" cy="1600200"/>
            <a:chOff x="1828800" y="1371600"/>
            <a:chExt cx="5486400" cy="2971800"/>
          </a:xfrm>
        </p:grpSpPr>
        <p:sp>
          <p:nvSpPr>
            <p:cNvPr id="5" name="Rectangle 4"/>
            <p:cNvSpPr/>
            <p:nvPr/>
          </p:nvSpPr>
          <p:spPr>
            <a:xfrm>
              <a:off x="1828800" y="2514600"/>
              <a:ext cx="1828800" cy="18288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rgbClr val="464749"/>
                  </a:solidFill>
                </a:rPr>
                <a:t>Self Analysis</a:t>
              </a:r>
              <a:endParaRPr lang="en-US" sz="900" dirty="0">
                <a:solidFill>
                  <a:srgbClr val="464749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486400" y="2514600"/>
              <a:ext cx="1828800" cy="18288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rgbClr val="464749"/>
                  </a:solidFill>
                </a:rPr>
                <a:t>Feedback from Others</a:t>
              </a:r>
              <a:endParaRPr lang="en-US" sz="800" dirty="0">
                <a:solidFill>
                  <a:srgbClr val="464749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67199" y="2895599"/>
              <a:ext cx="685800" cy="927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latin typeface="+mj-lt"/>
                </a:rPr>
                <a:t>+</a:t>
              </a:r>
              <a:endParaRPr lang="en-US" sz="2800" b="1" dirty="0">
                <a:latin typeface="+mj-lt"/>
              </a:endParaRPr>
            </a:p>
          </p:txBody>
        </p:sp>
        <p:sp>
          <p:nvSpPr>
            <p:cNvPr id="8" name="Isosceles Triangle 7"/>
            <p:cNvSpPr/>
            <p:nvPr/>
          </p:nvSpPr>
          <p:spPr>
            <a:xfrm>
              <a:off x="1828800" y="1371600"/>
              <a:ext cx="5486400" cy="1143000"/>
            </a:xfrm>
            <a:prstGeom prst="triangl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 smtClean="0">
                <a:solidFill>
                  <a:srgbClr val="464749"/>
                </a:solidFill>
              </a:endParaRPr>
            </a:p>
            <a:p>
              <a:pPr algn="ctr"/>
              <a:r>
                <a:rPr lang="en-US" sz="1050" dirty="0" smtClean="0">
                  <a:solidFill>
                    <a:srgbClr val="464749"/>
                  </a:solidFill>
                </a:rPr>
                <a:t>Self </a:t>
              </a:r>
            </a:p>
            <a:p>
              <a:pPr algn="ctr"/>
              <a:r>
                <a:rPr lang="en-US" sz="1050" dirty="0" smtClean="0">
                  <a:solidFill>
                    <a:srgbClr val="464749"/>
                  </a:solidFill>
                </a:rPr>
                <a:t>Awareness</a:t>
              </a:r>
            </a:p>
            <a:p>
              <a:pPr algn="ctr"/>
              <a:endParaRPr lang="en-US" sz="3200" dirty="0">
                <a:solidFill>
                  <a:srgbClr val="464749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52400" y="6452806"/>
            <a:ext cx="2016224" cy="557594"/>
            <a:chOff x="971600" y="4221088"/>
            <a:chExt cx="2016224" cy="55759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04800" y="6605206"/>
            <a:ext cx="2016224" cy="557594"/>
            <a:chOff x="971600" y="4221088"/>
            <a:chExt cx="2016224" cy="55759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59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sz="1800" dirty="0"/>
              <a:t>4. The Core Skills of the Transwarp </a:t>
            </a:r>
            <a:r>
              <a:rPr lang="en-GB" sz="1800" dirty="0" smtClean="0"/>
              <a:t>Leader – Self Awareness</a:t>
            </a:r>
            <a:endParaRPr lang="en-GB" sz="1800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870424093"/>
              </p:ext>
            </p:extLst>
          </p:nvPr>
        </p:nvGraphicFramePr>
        <p:xfrm>
          <a:off x="144016" y="1196752"/>
          <a:ext cx="1440160" cy="1152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331640" y="1196752"/>
            <a:ext cx="7344815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Developing Self Awareness</a:t>
            </a:r>
            <a:endParaRPr lang="en-US" sz="1600" dirty="0">
              <a:solidFill>
                <a:srgbClr val="464749"/>
              </a:solidFill>
              <a:latin typeface="+mn-lt"/>
            </a:endParaRPr>
          </a:p>
          <a:p>
            <a:pPr algn="ctr">
              <a:lnSpc>
                <a:spcPct val="150000"/>
              </a:lnSpc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5 things to do to develop Self Awareness</a:t>
            </a:r>
          </a:p>
          <a:p>
            <a:pPr algn="ctr">
              <a:lnSpc>
                <a:spcPct val="150000"/>
              </a:lnSpc>
            </a:pPr>
            <a:endParaRPr lang="en-US" sz="1600" dirty="0">
              <a:solidFill>
                <a:srgbClr val="464749"/>
              </a:solidFill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Reflect and Meditate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Take time to reflect on what has happened to you and ask “why?”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Write down plans and track progress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Analyze what happens and why it happened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Take Psychometric and other tests, helps you to benchmark against others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464749"/>
                </a:solidFill>
                <a:latin typeface="+mn-lt"/>
              </a:rPr>
              <a:t>Personality profiling (e.g. Myers Briggs)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464749"/>
                </a:solidFill>
                <a:latin typeface="+mn-lt"/>
              </a:rPr>
              <a:t>Leadership Working Communication style</a:t>
            </a:r>
          </a:p>
        </p:txBody>
      </p:sp>
    </p:spTree>
    <p:extLst>
      <p:ext uri="{BB962C8B-B14F-4D97-AF65-F5344CB8AC3E}">
        <p14:creationId xmlns:p14="http://schemas.microsoft.com/office/powerpoint/2010/main" val="405359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4. The Core Skills of the Transwarp Leader – Self Awareness</a:t>
            </a:r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342256" y="1598789"/>
            <a:ext cx="8496944" cy="3908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sz="1400" dirty="0" smtClean="0">
              <a:latin typeface="+mn-lt"/>
            </a:endParaRPr>
          </a:p>
          <a:p>
            <a:pPr marL="457200" indent="-457200" algn="ctr">
              <a:lnSpc>
                <a:spcPct val="150000"/>
              </a:lnSpc>
            </a:pPr>
            <a:r>
              <a:rPr lang="en-US" sz="2400" dirty="0" smtClean="0">
                <a:solidFill>
                  <a:srgbClr val="464749"/>
                </a:solidFill>
                <a:latin typeface="+mn-lt"/>
              </a:rPr>
              <a:t>The 4 Working Styles</a:t>
            </a:r>
          </a:p>
          <a:p>
            <a:pPr marL="457200" indent="-457200" algn="ctr">
              <a:lnSpc>
                <a:spcPct val="150000"/>
              </a:lnSpc>
            </a:pPr>
            <a:endParaRPr lang="en-US" sz="1600" dirty="0" smtClean="0">
              <a:solidFill>
                <a:srgbClr val="464749"/>
              </a:solidFill>
              <a:latin typeface="+mn-lt"/>
            </a:endParaRPr>
          </a:p>
          <a:p>
            <a:pPr marL="1828800" lvl="3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64749"/>
                </a:solidFill>
                <a:latin typeface="+mn-lt"/>
              </a:rPr>
              <a:t>Action – “Let’s get the job done”</a:t>
            </a:r>
          </a:p>
          <a:p>
            <a:pPr marL="1828800" lvl="3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64749"/>
                </a:solidFill>
                <a:latin typeface="+mn-lt"/>
              </a:rPr>
              <a:t>Relationship – “Let’s build close relationships”</a:t>
            </a:r>
          </a:p>
          <a:p>
            <a:pPr marL="1828800" lvl="3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64749"/>
                </a:solidFill>
                <a:latin typeface="+mn-lt"/>
              </a:rPr>
              <a:t>Structure – “Let’s first put the organization in place.”</a:t>
            </a:r>
          </a:p>
          <a:p>
            <a:pPr marL="1828800" lvl="3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64749"/>
                </a:solidFill>
                <a:latin typeface="+mn-lt"/>
              </a:rPr>
              <a:t>Meaning – “Let’s analyze the situation thoroughly.”</a:t>
            </a:r>
          </a:p>
          <a:p>
            <a:pPr marL="1828800" lvl="3" indent="-457200">
              <a:lnSpc>
                <a:spcPct val="150000"/>
              </a:lnSpc>
            </a:pPr>
            <a:endParaRPr lang="en-US" sz="1400" dirty="0" smtClean="0">
              <a:solidFill>
                <a:srgbClr val="464749"/>
              </a:solidFill>
              <a:latin typeface="+mn-lt"/>
            </a:endParaRPr>
          </a:p>
          <a:p>
            <a:pPr marL="457200" indent="-457200" algn="ctr">
              <a:lnSpc>
                <a:spcPct val="150000"/>
              </a:lnSpc>
            </a:pPr>
            <a:r>
              <a:rPr lang="en-US" sz="2000" dirty="0" smtClean="0">
                <a:solidFill>
                  <a:srgbClr val="464749"/>
                </a:solidFill>
                <a:latin typeface="+mn-lt"/>
              </a:rPr>
              <a:t>There is no good or bad style</a:t>
            </a:r>
          </a:p>
          <a:p>
            <a:pPr marL="457200" indent="-457200"/>
            <a:endParaRPr lang="en-US" sz="1200" dirty="0" smtClean="0">
              <a:solidFill>
                <a:srgbClr val="464749"/>
              </a:solidFill>
              <a:latin typeface="+mn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482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4. The Core Skills of the Transwarp Leader – Self Awareness</a:t>
            </a:r>
            <a:endParaRPr lang="en-US" sz="18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04800" y="1143000"/>
          <a:ext cx="8458200" cy="4953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200"/>
                <a:gridCol w="3276600"/>
                <a:gridCol w="2819400"/>
              </a:tblGrid>
              <a:tr h="900477">
                <a:tc>
                  <a:txBody>
                    <a:bodyPr/>
                    <a:lstStyle/>
                    <a:p>
                      <a:pPr algn="ctr"/>
                      <a:r>
                        <a:rPr lang="en-US" b="0" baseline="0" dirty="0" smtClean="0">
                          <a:solidFill>
                            <a:schemeClr val="tx1"/>
                          </a:solidFill>
                        </a:rPr>
                        <a:t>Working Style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Preference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01313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Action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Movement Action.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464749"/>
                          </a:solidFill>
                          <a:latin typeface="+mn-lt"/>
                        </a:rPr>
                        <a:t>“Let’s get the job done”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1313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Relationship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Focus</a:t>
                      </a:r>
                      <a:r>
                        <a:rPr lang="en-US" baseline="0" dirty="0" smtClean="0"/>
                        <a:t> on</a:t>
                      </a:r>
                      <a:r>
                        <a:rPr lang="en-US" dirty="0" smtClean="0"/>
                        <a:t> relationships as a basis for working.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464749"/>
                          </a:solidFill>
                          <a:latin typeface="+mn-lt"/>
                        </a:rPr>
                        <a:t>“Let’s build close relationships”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1313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Structure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Defining the organization and processes. 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464749"/>
                          </a:solidFill>
                          <a:latin typeface="+mn-lt"/>
                        </a:rPr>
                        <a:t>“Let’s first put the organization in place.”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1313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Meaning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Thorough and detailed analysis</a:t>
                      </a:r>
                      <a:r>
                        <a:rPr lang="en-US" baseline="0" dirty="0" smtClean="0"/>
                        <a:t> of data and situations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464749"/>
                          </a:solidFill>
                          <a:latin typeface="+mn-lt"/>
                        </a:rPr>
                        <a:t>“Let’s analyze the situation thoroughly.”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024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4. The Core Skills of the Transwarp Leader – Self Awareness</a:t>
            </a:r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844824"/>
            <a:ext cx="79208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64749"/>
                </a:solidFill>
                <a:latin typeface="+mn-lt"/>
              </a:rPr>
              <a:t>In each corner of the Room there is a flipchart with One word written on it. Each word describes a working style.</a:t>
            </a:r>
          </a:p>
          <a:p>
            <a:endParaRPr lang="en-US" sz="1600" dirty="0" smtClean="0">
              <a:latin typeface="Folio Std Medium" pitchFamily="34" charset="0"/>
            </a:endParaRPr>
          </a:p>
          <a:p>
            <a:pPr marL="1371600" lvl="2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64749"/>
                </a:solidFill>
                <a:latin typeface="+mn-lt"/>
              </a:rPr>
              <a:t>Action – “Let’s get the job done”</a:t>
            </a:r>
          </a:p>
          <a:p>
            <a:pPr marL="1371600" lvl="2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64749"/>
                </a:solidFill>
                <a:latin typeface="+mn-lt"/>
              </a:rPr>
              <a:t>Relationship – “Let’s build close relationships”</a:t>
            </a:r>
          </a:p>
          <a:p>
            <a:pPr marL="1371600" lvl="2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64749"/>
                </a:solidFill>
                <a:latin typeface="+mn-lt"/>
              </a:rPr>
              <a:t>Structure – “Let’s first put the organization in place.”</a:t>
            </a:r>
          </a:p>
          <a:p>
            <a:pPr marL="1371600" lvl="2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64749"/>
                </a:solidFill>
                <a:latin typeface="+mn-lt"/>
              </a:rPr>
              <a:t>Meaning – “Let’s analyze the situation thoroughly.”</a:t>
            </a:r>
          </a:p>
          <a:p>
            <a:pPr marL="457200" indent="-457200"/>
            <a:endParaRPr lang="en-US" sz="2000" dirty="0" smtClean="0">
              <a:solidFill>
                <a:srgbClr val="464749"/>
              </a:solidFill>
              <a:latin typeface="+mn-lt"/>
            </a:endParaRPr>
          </a:p>
          <a:p>
            <a:pPr marL="457200" indent="-457200"/>
            <a:r>
              <a:rPr lang="en-US" dirty="0" smtClean="0">
                <a:solidFill>
                  <a:srgbClr val="464749"/>
                </a:solidFill>
                <a:latin typeface="+mn-lt"/>
              </a:rPr>
              <a:t>Please stand next to the flip chart which best represents your preferred</a:t>
            </a:r>
          </a:p>
          <a:p>
            <a:pPr marL="457200" indent="-457200"/>
            <a:r>
              <a:rPr lang="en-US" dirty="0" smtClean="0">
                <a:solidFill>
                  <a:srgbClr val="464749"/>
                </a:solidFill>
                <a:latin typeface="+mn-lt"/>
              </a:rPr>
              <a:t>working style.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44016" y="1124744"/>
            <a:ext cx="169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64749"/>
                </a:solidFill>
                <a:latin typeface="+mn-lt"/>
              </a:rPr>
              <a:t>Exercise:</a:t>
            </a:r>
            <a:endParaRPr lang="en-US" dirty="0">
              <a:solidFill>
                <a:srgbClr val="464749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252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4. The Core Skills of the Transwarp Leader – Self Awareness</a:t>
            </a:r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916832"/>
            <a:ext cx="792088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464749"/>
                </a:solidFill>
                <a:latin typeface="+mn-lt"/>
              </a:rPr>
              <a:t>The group at each flipchart:</a:t>
            </a:r>
          </a:p>
          <a:p>
            <a:endParaRPr lang="en-US" sz="2000" dirty="0" smtClean="0">
              <a:solidFill>
                <a:srgbClr val="464749"/>
              </a:solidFill>
              <a:latin typeface="+mn-lt"/>
            </a:endParaRPr>
          </a:p>
          <a:p>
            <a:r>
              <a:rPr lang="en-US" sz="2000" dirty="0" smtClean="0">
                <a:solidFill>
                  <a:srgbClr val="464749"/>
                </a:solidFill>
                <a:latin typeface="+mn-lt"/>
              </a:rPr>
              <a:t>Please prepare the following:</a:t>
            </a:r>
          </a:p>
          <a:p>
            <a:endParaRPr lang="en-US" sz="2400" dirty="0" smtClean="0">
              <a:solidFill>
                <a:srgbClr val="464749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A short skit that demonstrates the benefits of the particular style.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1600" dirty="0">
                <a:solidFill>
                  <a:srgbClr val="464749"/>
                </a:solidFill>
                <a:latin typeface="+mn-lt"/>
              </a:rPr>
              <a:t>A short presentation that 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1600" dirty="0">
                <a:solidFill>
                  <a:srgbClr val="464749"/>
                </a:solidFill>
                <a:latin typeface="+mn-lt"/>
              </a:rPr>
              <a:t>Give real life examples of the challenges of working with other styles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endParaRPr lang="en-US" sz="2400" dirty="0" smtClean="0">
              <a:solidFill>
                <a:srgbClr val="464749"/>
              </a:solidFill>
              <a:latin typeface="+mn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542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Leading </a:t>
            </a:r>
            <a:r>
              <a:rPr lang="en-US" sz="1800" dirty="0" smtClean="0"/>
              <a:t>at Transwarp </a:t>
            </a:r>
            <a:r>
              <a:rPr lang="en-US" sz="1800" dirty="0"/>
              <a:t>– Chasing Perfection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340" y="1340768"/>
            <a:ext cx="5641319" cy="42309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11760" y="5085184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Join the relentless chase for perfection.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95736" y="1844824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B</a:t>
            </a:r>
            <a:r>
              <a:rPr lang="en-US" dirty="0" smtClean="0">
                <a:solidFill>
                  <a:schemeClr val="bg1"/>
                </a:solidFill>
                <a:latin typeface="+mn-lt"/>
              </a:rPr>
              <a:t>e a Transwarp Leader</a:t>
            </a:r>
            <a:endParaRPr lang="en-US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7446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4. The Core Skills of the Transwarp Leader – Self Awareness</a:t>
            </a: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3162300" y="2465579"/>
            <a:ext cx="28194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n-lt"/>
              </a:rPr>
              <a:t>The Myers Briggs Scales</a:t>
            </a:r>
            <a:endParaRPr lang="en-US" dirty="0">
              <a:latin typeface="+mn-lt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712342" y="3096226"/>
            <a:ext cx="5719315" cy="2438400"/>
            <a:chOff x="2286000" y="2971800"/>
            <a:chExt cx="4575420" cy="2438400"/>
          </a:xfrm>
        </p:grpSpPr>
        <p:sp>
          <p:nvSpPr>
            <p:cNvPr id="4" name="Rectangle 3"/>
            <p:cNvSpPr/>
            <p:nvPr/>
          </p:nvSpPr>
          <p:spPr>
            <a:xfrm>
              <a:off x="2289420" y="2971800"/>
              <a:ext cx="2286000" cy="12192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 smtClean="0">
                <a:solidFill>
                  <a:srgbClr val="464748"/>
                </a:solidFill>
              </a:endParaRPr>
            </a:p>
            <a:p>
              <a:pPr algn="ctr"/>
              <a:r>
                <a:rPr lang="en-US" dirty="0" smtClean="0">
                  <a:solidFill>
                    <a:srgbClr val="464748"/>
                  </a:solidFill>
                </a:rPr>
                <a:t> Energy Flow</a:t>
              </a:r>
            </a:p>
            <a:p>
              <a:pPr algn="ctr"/>
              <a:endParaRPr lang="en-US" dirty="0" smtClean="0">
                <a:solidFill>
                  <a:srgbClr val="464748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4575420" y="2971800"/>
              <a:ext cx="2286000" cy="1219200"/>
            </a:xfrm>
            <a:prstGeom prst="rect">
              <a:avLst/>
            </a:prstGeom>
            <a:solidFill>
              <a:srgbClr val="00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>
                <a:solidFill>
                  <a:srgbClr val="464748"/>
                </a:solidFill>
              </a:endParaRPr>
            </a:p>
            <a:p>
              <a:pPr algn="ctr"/>
              <a:r>
                <a:rPr lang="en-US" dirty="0" smtClean="0">
                  <a:solidFill>
                    <a:srgbClr val="464748"/>
                  </a:solidFill>
                </a:rPr>
                <a:t>Learn information </a:t>
              </a:r>
              <a:endParaRPr lang="en-US" sz="1200" b="1" dirty="0" smtClean="0">
                <a:solidFill>
                  <a:srgbClr val="464748"/>
                </a:solidFill>
              </a:endParaRPr>
            </a:p>
            <a:p>
              <a:pPr algn="ctr"/>
              <a:endParaRPr lang="en-US" b="1" dirty="0" smtClean="0">
                <a:solidFill>
                  <a:srgbClr val="464748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286000" y="4191000"/>
              <a:ext cx="2286000" cy="1219200"/>
            </a:xfrm>
            <a:prstGeom prst="rect">
              <a:avLst/>
            </a:prstGeom>
            <a:solidFill>
              <a:srgbClr val="FF99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 smtClean="0">
                <a:solidFill>
                  <a:srgbClr val="464748"/>
                </a:solidFill>
              </a:endParaRPr>
            </a:p>
            <a:p>
              <a:pPr algn="ctr"/>
              <a:r>
                <a:rPr lang="en-US" sz="2000" dirty="0" smtClean="0">
                  <a:solidFill>
                    <a:srgbClr val="464748"/>
                  </a:solidFill>
                </a:rPr>
                <a:t>Make decisions</a:t>
              </a:r>
            </a:p>
            <a:p>
              <a:pPr algn="ctr"/>
              <a:endParaRPr lang="en-US" sz="1200" b="1" dirty="0" smtClean="0">
                <a:solidFill>
                  <a:srgbClr val="464748"/>
                </a:solidFill>
              </a:endParaRPr>
            </a:p>
            <a:p>
              <a:pPr algn="ctr"/>
              <a:endParaRPr lang="en-US" sz="1600" dirty="0" smtClean="0">
                <a:solidFill>
                  <a:srgbClr val="464748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572000" y="4191000"/>
              <a:ext cx="2286000" cy="1219200"/>
            </a:xfrm>
            <a:prstGeom prst="rect">
              <a:avLst/>
            </a:prstGeom>
            <a:solidFill>
              <a:srgbClr val="4BFF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 smtClean="0">
                <a:solidFill>
                  <a:srgbClr val="464748"/>
                </a:solidFill>
              </a:endParaRPr>
            </a:p>
            <a:p>
              <a:pPr algn="ctr"/>
              <a:r>
                <a:rPr lang="en-US" sz="2000" dirty="0" smtClean="0">
                  <a:solidFill>
                    <a:srgbClr val="464748"/>
                  </a:solidFill>
                </a:rPr>
                <a:t>Deal with the world</a:t>
              </a:r>
            </a:p>
            <a:p>
              <a:pPr algn="ctr"/>
              <a:endParaRPr lang="en-US" sz="1100" dirty="0" smtClean="0">
                <a:solidFill>
                  <a:srgbClr val="464748"/>
                </a:solidFill>
              </a:endParaRPr>
            </a:p>
            <a:p>
              <a:pPr algn="ctr"/>
              <a:endParaRPr lang="en-US" sz="1600" dirty="0" smtClean="0">
                <a:solidFill>
                  <a:srgbClr val="464748"/>
                </a:solidFill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642910" y="1500174"/>
            <a:ext cx="7639072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464748"/>
                </a:solidFill>
                <a:latin typeface="+mn-lt"/>
              </a:rPr>
              <a:t>Personality is the combination of how we respond emotionally, behaviorally and attitudinally.</a:t>
            </a:r>
            <a:endParaRPr lang="en-US" dirty="0">
              <a:solidFill>
                <a:srgbClr val="464748"/>
              </a:solidFill>
              <a:latin typeface="+mn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849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smtClean="0"/>
              <a:t>The International Standard Manager – Self Awareness</a:t>
            </a:r>
            <a:endParaRPr lang="en-US" sz="2000" dirty="0"/>
          </a:p>
        </p:txBody>
      </p:sp>
      <p:sp>
        <p:nvSpPr>
          <p:cNvPr id="3" name="Rectangle 2"/>
          <p:cNvSpPr/>
          <p:nvPr/>
        </p:nvSpPr>
        <p:spPr>
          <a:xfrm>
            <a:off x="3286116" y="2133600"/>
            <a:ext cx="2643206" cy="12192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 smtClean="0">
              <a:solidFill>
                <a:srgbClr val="464748"/>
              </a:solidFill>
            </a:endParaRPr>
          </a:p>
          <a:p>
            <a:pPr algn="ctr"/>
            <a:r>
              <a:rPr lang="en-US" sz="2400" dirty="0" smtClean="0">
                <a:solidFill>
                  <a:srgbClr val="464748"/>
                </a:solidFill>
              </a:rPr>
              <a:t>Flow of Energy</a:t>
            </a:r>
            <a:endParaRPr lang="en-US" sz="2400" dirty="0">
              <a:solidFill>
                <a:srgbClr val="464748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2428868"/>
            <a:ext cx="1828800" cy="19145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E</a:t>
            </a:r>
            <a:r>
              <a:rPr lang="en-US" dirty="0" smtClean="0">
                <a:solidFill>
                  <a:srgbClr val="464748"/>
                </a:solidFill>
              </a:rPr>
              <a:t>xtrovert</a:t>
            </a:r>
          </a:p>
          <a:p>
            <a:pPr algn="ctr"/>
            <a:endParaRPr lang="en-US" dirty="0" smtClean="0">
              <a:solidFill>
                <a:srgbClr val="464748"/>
              </a:solidFill>
            </a:endParaRPr>
          </a:p>
          <a:p>
            <a:r>
              <a:rPr lang="en-US" sz="1400" dirty="0" smtClean="0">
                <a:solidFill>
                  <a:srgbClr val="464748"/>
                </a:solidFill>
              </a:rPr>
              <a:t>Stimulated by events and people.</a:t>
            </a:r>
          </a:p>
          <a:p>
            <a:r>
              <a:rPr lang="en-US" sz="1400" dirty="0" smtClean="0">
                <a:solidFill>
                  <a:srgbClr val="464748"/>
                </a:solidFill>
              </a:rPr>
              <a:t>Show feelings</a:t>
            </a:r>
          </a:p>
          <a:p>
            <a:r>
              <a:rPr lang="en-US" sz="1400" dirty="0" smtClean="0">
                <a:solidFill>
                  <a:srgbClr val="464748"/>
                </a:solidFill>
              </a:rPr>
              <a:t>Learn by talking</a:t>
            </a:r>
          </a:p>
          <a:p>
            <a:r>
              <a:rPr lang="en-US" sz="1400" dirty="0" smtClean="0">
                <a:solidFill>
                  <a:srgbClr val="464748"/>
                </a:solidFill>
              </a:rPr>
              <a:t>Work well in groups</a:t>
            </a:r>
          </a:p>
        </p:txBody>
      </p:sp>
      <p:sp>
        <p:nvSpPr>
          <p:cNvPr id="6" name="Rectangle 5"/>
          <p:cNvSpPr/>
          <p:nvPr/>
        </p:nvSpPr>
        <p:spPr>
          <a:xfrm>
            <a:off x="7086600" y="2428868"/>
            <a:ext cx="1828800" cy="19145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7030A0"/>
                </a:solidFill>
              </a:rPr>
              <a:t>I</a:t>
            </a:r>
            <a:r>
              <a:rPr lang="en-US" dirty="0" smtClean="0">
                <a:solidFill>
                  <a:srgbClr val="464748"/>
                </a:solidFill>
              </a:rPr>
              <a:t>ntrovert</a:t>
            </a:r>
          </a:p>
          <a:p>
            <a:pPr algn="ctr"/>
            <a:endParaRPr lang="en-US" dirty="0" smtClean="0">
              <a:solidFill>
                <a:srgbClr val="464748"/>
              </a:solidFill>
            </a:endParaRPr>
          </a:p>
          <a:p>
            <a:r>
              <a:rPr lang="en-US" sz="1400" dirty="0" smtClean="0">
                <a:solidFill>
                  <a:srgbClr val="464748"/>
                </a:solidFill>
              </a:rPr>
              <a:t>Private reflection</a:t>
            </a:r>
          </a:p>
          <a:p>
            <a:r>
              <a:rPr lang="en-US" sz="1400" dirty="0" smtClean="0">
                <a:solidFill>
                  <a:srgbClr val="464748"/>
                </a:solidFill>
              </a:rPr>
              <a:t>Self-examination </a:t>
            </a:r>
          </a:p>
          <a:p>
            <a:r>
              <a:rPr lang="en-US" sz="1400" dirty="0" smtClean="0">
                <a:solidFill>
                  <a:srgbClr val="464748"/>
                </a:solidFill>
              </a:rPr>
              <a:t>Self discovery</a:t>
            </a:r>
          </a:p>
          <a:p>
            <a:r>
              <a:rPr lang="en-US" sz="1400" dirty="0" smtClean="0">
                <a:solidFill>
                  <a:srgbClr val="464748"/>
                </a:solidFill>
              </a:rPr>
              <a:t>Hide feelings</a:t>
            </a:r>
          </a:p>
          <a:p>
            <a:r>
              <a:rPr lang="en-US" sz="1400" dirty="0" smtClean="0">
                <a:solidFill>
                  <a:srgbClr val="464748"/>
                </a:solidFill>
              </a:rPr>
              <a:t>Learn by watching</a:t>
            </a:r>
          </a:p>
          <a:p>
            <a:r>
              <a:rPr lang="en-US" sz="1400" dirty="0" smtClean="0">
                <a:solidFill>
                  <a:srgbClr val="464748"/>
                </a:solidFill>
              </a:rPr>
              <a:t>Work alone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24200" y="1219200"/>
            <a:ext cx="28194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The Myers Briggs Scales</a:t>
            </a:r>
            <a:endParaRPr lang="en-US" dirty="0">
              <a:latin typeface="+mn-lt"/>
            </a:endParaRPr>
          </a:p>
        </p:txBody>
      </p:sp>
      <p:cxnSp>
        <p:nvCxnSpPr>
          <p:cNvPr id="13" name="Straight Arrow Connector 12"/>
          <p:cNvCxnSpPr>
            <a:stCxn id="6" idx="1"/>
            <a:endCxn id="5" idx="3"/>
          </p:cNvCxnSpPr>
          <p:nvPr/>
        </p:nvCxnSpPr>
        <p:spPr>
          <a:xfrm rot="10800000">
            <a:off x="2057400" y="3386134"/>
            <a:ext cx="5029200" cy="1588"/>
          </a:xfrm>
          <a:prstGeom prst="straightConnector1">
            <a:avLst/>
          </a:prstGeom>
          <a:ln w="5715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286116" y="3429000"/>
            <a:ext cx="2643206" cy="12192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E</a:t>
            </a:r>
            <a:r>
              <a:rPr lang="en-US" sz="2000" dirty="0" smtClean="0">
                <a:solidFill>
                  <a:srgbClr val="464748"/>
                </a:solidFill>
              </a:rPr>
              <a:t>xtrovert – </a:t>
            </a:r>
            <a:r>
              <a:rPr lang="en-US" sz="2000" b="1" dirty="0" smtClean="0">
                <a:solidFill>
                  <a:srgbClr val="7030A0"/>
                </a:solidFill>
              </a:rPr>
              <a:t>I</a:t>
            </a:r>
            <a:r>
              <a:rPr lang="en-US" sz="2000" dirty="0" smtClean="0">
                <a:solidFill>
                  <a:srgbClr val="464748"/>
                </a:solidFill>
              </a:rPr>
              <a:t>ntrovert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124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4. The Core Skills of the Transwarp Leader – Self Awareness</a:t>
            </a:r>
            <a:endParaRPr lang="en-US" sz="1800" dirty="0"/>
          </a:p>
        </p:txBody>
      </p:sp>
      <p:sp>
        <p:nvSpPr>
          <p:cNvPr id="3" name="Rectangle 2"/>
          <p:cNvSpPr/>
          <p:nvPr/>
        </p:nvSpPr>
        <p:spPr>
          <a:xfrm>
            <a:off x="3071802" y="2133600"/>
            <a:ext cx="2714644" cy="1219200"/>
          </a:xfrm>
          <a:prstGeom prst="rect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 dirty="0" smtClean="0">
              <a:solidFill>
                <a:srgbClr val="464748"/>
              </a:solidFill>
            </a:endParaRPr>
          </a:p>
          <a:p>
            <a:pPr algn="ctr"/>
            <a:r>
              <a:rPr lang="en-US" sz="2400" dirty="0" smtClean="0">
                <a:solidFill>
                  <a:srgbClr val="464748"/>
                </a:solidFill>
              </a:rPr>
              <a:t>Learn information</a:t>
            </a:r>
            <a:endParaRPr lang="en-US" sz="2400" dirty="0">
              <a:solidFill>
                <a:srgbClr val="464748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2357430"/>
            <a:ext cx="1828800" cy="1985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S</a:t>
            </a:r>
            <a:r>
              <a:rPr lang="en-US" dirty="0" smtClean="0">
                <a:solidFill>
                  <a:srgbClr val="464748"/>
                </a:solidFill>
              </a:rPr>
              <a:t>ensing</a:t>
            </a:r>
          </a:p>
          <a:p>
            <a:pPr algn="ctr"/>
            <a:endParaRPr lang="en-US" dirty="0" smtClean="0">
              <a:solidFill>
                <a:srgbClr val="464748"/>
              </a:solidFill>
            </a:endParaRPr>
          </a:p>
          <a:p>
            <a:r>
              <a:rPr lang="en-US" sz="1400" dirty="0" smtClean="0">
                <a:solidFill>
                  <a:srgbClr val="464748"/>
                </a:solidFill>
              </a:rPr>
              <a:t>Use senses to interpret the world</a:t>
            </a:r>
          </a:p>
          <a:p>
            <a:r>
              <a:rPr lang="en-US" sz="1400" dirty="0" smtClean="0">
                <a:solidFill>
                  <a:srgbClr val="464748"/>
                </a:solidFill>
              </a:rPr>
              <a:t>Like examples</a:t>
            </a:r>
          </a:p>
          <a:p>
            <a:r>
              <a:rPr lang="en-US" sz="1400" dirty="0" smtClean="0">
                <a:solidFill>
                  <a:srgbClr val="464748"/>
                </a:solidFill>
              </a:rPr>
              <a:t>Practical exercises</a:t>
            </a:r>
          </a:p>
          <a:p>
            <a:r>
              <a:rPr lang="en-US" sz="1400" dirty="0" smtClean="0">
                <a:solidFill>
                  <a:srgbClr val="464748"/>
                </a:solidFill>
              </a:rPr>
              <a:t>Get facts but may miss idea</a:t>
            </a:r>
            <a:endParaRPr lang="en-US" sz="1100" dirty="0" smtClean="0">
              <a:solidFill>
                <a:srgbClr val="464748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86600" y="2357430"/>
            <a:ext cx="1828800" cy="1985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7030A0"/>
                </a:solidFill>
              </a:rPr>
              <a:t>I</a:t>
            </a:r>
            <a:r>
              <a:rPr lang="en-US" b="1" dirty="0" smtClean="0">
                <a:solidFill>
                  <a:srgbClr val="7030A0"/>
                </a:solidFill>
              </a:rPr>
              <a:t>N</a:t>
            </a:r>
            <a:r>
              <a:rPr lang="en-US" dirty="0" smtClean="0">
                <a:solidFill>
                  <a:srgbClr val="464748"/>
                </a:solidFill>
              </a:rPr>
              <a:t>tuition</a:t>
            </a:r>
          </a:p>
          <a:p>
            <a:pPr algn="ctr"/>
            <a:endParaRPr lang="en-US" sz="1200" dirty="0" smtClean="0">
              <a:solidFill>
                <a:srgbClr val="464748"/>
              </a:solidFill>
            </a:endParaRPr>
          </a:p>
          <a:p>
            <a:r>
              <a:rPr lang="en-US" sz="1400" dirty="0" smtClean="0">
                <a:solidFill>
                  <a:srgbClr val="464748"/>
                </a:solidFill>
              </a:rPr>
              <a:t>Rely on instincts</a:t>
            </a:r>
          </a:p>
          <a:p>
            <a:r>
              <a:rPr lang="en-US" sz="1400" dirty="0" smtClean="0">
                <a:solidFill>
                  <a:srgbClr val="464748"/>
                </a:solidFill>
              </a:rPr>
              <a:t>Hunches and feelings</a:t>
            </a:r>
          </a:p>
          <a:p>
            <a:r>
              <a:rPr lang="en-US" sz="1400" dirty="0" smtClean="0">
                <a:solidFill>
                  <a:srgbClr val="464748"/>
                </a:solidFill>
              </a:rPr>
              <a:t>Use imagination</a:t>
            </a:r>
          </a:p>
          <a:p>
            <a:r>
              <a:rPr lang="en-US" sz="1400" dirty="0" smtClean="0">
                <a:solidFill>
                  <a:srgbClr val="464748"/>
                </a:solidFill>
              </a:rPr>
              <a:t>Get idea but may miss facts</a:t>
            </a:r>
          </a:p>
          <a:p>
            <a:endParaRPr lang="en-US" sz="1200" dirty="0" smtClean="0">
              <a:solidFill>
                <a:srgbClr val="464748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28926" y="1219200"/>
            <a:ext cx="3014674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n-lt"/>
              </a:rPr>
              <a:t>The Myers Briggs Scales</a:t>
            </a:r>
            <a:endParaRPr lang="en-US" dirty="0">
              <a:latin typeface="+mn-lt"/>
            </a:endParaRPr>
          </a:p>
        </p:txBody>
      </p:sp>
      <p:cxnSp>
        <p:nvCxnSpPr>
          <p:cNvPr id="13" name="Straight Arrow Connector 12"/>
          <p:cNvCxnSpPr>
            <a:stCxn id="6" idx="1"/>
            <a:endCxn id="5" idx="3"/>
          </p:cNvCxnSpPr>
          <p:nvPr/>
        </p:nvCxnSpPr>
        <p:spPr>
          <a:xfrm rot="10800000">
            <a:off x="2057400" y="3350415"/>
            <a:ext cx="5029200" cy="1588"/>
          </a:xfrm>
          <a:prstGeom prst="straightConnector1">
            <a:avLst/>
          </a:prstGeom>
          <a:ln w="5715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071802" y="3429000"/>
            <a:ext cx="2714644" cy="1219200"/>
          </a:xfrm>
          <a:prstGeom prst="rect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S</a:t>
            </a:r>
            <a:r>
              <a:rPr lang="en-US" sz="2000" dirty="0" smtClean="0">
                <a:solidFill>
                  <a:srgbClr val="464748"/>
                </a:solidFill>
              </a:rPr>
              <a:t>ensing -</a:t>
            </a:r>
            <a:r>
              <a:rPr lang="en-US" sz="2000" dirty="0" smtClean="0">
                <a:solidFill>
                  <a:srgbClr val="7030A0"/>
                </a:solidFill>
              </a:rPr>
              <a:t>I</a:t>
            </a:r>
            <a:r>
              <a:rPr lang="en-US" sz="2000" b="1" dirty="0" smtClean="0">
                <a:solidFill>
                  <a:srgbClr val="7030A0"/>
                </a:solidFill>
              </a:rPr>
              <a:t>N</a:t>
            </a:r>
            <a:r>
              <a:rPr lang="en-US" sz="2000" dirty="0" smtClean="0">
                <a:solidFill>
                  <a:srgbClr val="464748"/>
                </a:solidFill>
              </a:rPr>
              <a:t>tuition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514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4. The Core Skills of the Transwarp Leader – Self Awareness</a:t>
            </a:r>
            <a:endParaRPr lang="en-US" sz="1800" dirty="0"/>
          </a:p>
        </p:txBody>
      </p:sp>
      <p:sp>
        <p:nvSpPr>
          <p:cNvPr id="3" name="Rectangle 2"/>
          <p:cNvSpPr/>
          <p:nvPr/>
        </p:nvSpPr>
        <p:spPr>
          <a:xfrm>
            <a:off x="3286116" y="2133600"/>
            <a:ext cx="2571768" cy="1219200"/>
          </a:xfrm>
          <a:prstGeom prst="rect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464748"/>
                </a:solidFill>
              </a:rPr>
              <a:t>Make decisions</a:t>
            </a:r>
            <a:endParaRPr lang="en-US" sz="2400" dirty="0">
              <a:solidFill>
                <a:srgbClr val="464748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2514600"/>
            <a:ext cx="1828800" cy="1828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T</a:t>
            </a:r>
            <a:r>
              <a:rPr lang="en-US" dirty="0" smtClean="0">
                <a:solidFill>
                  <a:srgbClr val="464748"/>
                </a:solidFill>
              </a:rPr>
              <a:t>hinking</a:t>
            </a:r>
          </a:p>
          <a:p>
            <a:pPr algn="ctr"/>
            <a:endParaRPr lang="en-US" dirty="0" smtClean="0">
              <a:solidFill>
                <a:srgbClr val="464748"/>
              </a:solidFill>
            </a:endParaRPr>
          </a:p>
          <a:p>
            <a:r>
              <a:rPr lang="en-US" sz="1400" dirty="0" smtClean="0">
                <a:solidFill>
                  <a:srgbClr val="464748"/>
                </a:solidFill>
              </a:rPr>
              <a:t>Use logic</a:t>
            </a:r>
          </a:p>
          <a:p>
            <a:r>
              <a:rPr lang="en-US" sz="1400" dirty="0" smtClean="0">
                <a:solidFill>
                  <a:srgbClr val="464748"/>
                </a:solidFill>
              </a:rPr>
              <a:t>Are objective</a:t>
            </a:r>
          </a:p>
          <a:p>
            <a:r>
              <a:rPr lang="en-US" sz="1400" dirty="0" smtClean="0">
                <a:solidFill>
                  <a:srgbClr val="464748"/>
                </a:solidFill>
              </a:rPr>
              <a:t>Ask “Why?”</a:t>
            </a:r>
          </a:p>
          <a:p>
            <a:r>
              <a:rPr lang="en-US" sz="1400" dirty="0" smtClean="0">
                <a:solidFill>
                  <a:srgbClr val="464748"/>
                </a:solidFill>
              </a:rPr>
              <a:t>Enjoy debates</a:t>
            </a:r>
          </a:p>
          <a:p>
            <a:endParaRPr lang="en-US" sz="1200" dirty="0" smtClean="0">
              <a:solidFill>
                <a:srgbClr val="464748"/>
              </a:solidFill>
            </a:endParaRPr>
          </a:p>
          <a:p>
            <a:endParaRPr lang="en-US" sz="1050" dirty="0" smtClean="0">
              <a:solidFill>
                <a:srgbClr val="464748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86600" y="2514600"/>
            <a:ext cx="1828800" cy="1828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9900"/>
                </a:solidFill>
              </a:rPr>
              <a:t>F</a:t>
            </a:r>
            <a:r>
              <a:rPr lang="en-US" dirty="0" smtClean="0">
                <a:solidFill>
                  <a:srgbClr val="464748"/>
                </a:solidFill>
              </a:rPr>
              <a:t>eeling</a:t>
            </a:r>
          </a:p>
          <a:p>
            <a:pPr algn="ctr"/>
            <a:endParaRPr lang="en-US" dirty="0" smtClean="0">
              <a:solidFill>
                <a:srgbClr val="464748"/>
              </a:solidFill>
            </a:endParaRPr>
          </a:p>
          <a:p>
            <a:r>
              <a:rPr lang="en-US" sz="1400" dirty="0" smtClean="0">
                <a:solidFill>
                  <a:srgbClr val="464748"/>
                </a:solidFill>
              </a:rPr>
              <a:t>Use values</a:t>
            </a:r>
          </a:p>
          <a:p>
            <a:r>
              <a:rPr lang="en-US" sz="1400" dirty="0" smtClean="0">
                <a:solidFill>
                  <a:srgbClr val="464748"/>
                </a:solidFill>
              </a:rPr>
              <a:t>Subjective</a:t>
            </a:r>
          </a:p>
          <a:p>
            <a:r>
              <a:rPr lang="en-US" sz="1400" dirty="0" smtClean="0">
                <a:solidFill>
                  <a:srgbClr val="464748"/>
                </a:solidFill>
              </a:rPr>
              <a:t>Use lots of words</a:t>
            </a:r>
          </a:p>
          <a:p>
            <a:r>
              <a:rPr lang="en-US" sz="1400" dirty="0" smtClean="0">
                <a:solidFill>
                  <a:srgbClr val="464748"/>
                </a:solidFill>
              </a:rPr>
              <a:t>Like harmony and agreement </a:t>
            </a:r>
          </a:p>
          <a:p>
            <a:endParaRPr lang="en-US" sz="1200" dirty="0" smtClean="0">
              <a:solidFill>
                <a:srgbClr val="464748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24200" y="1219200"/>
            <a:ext cx="28194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The Myers Briggs Scales</a:t>
            </a:r>
            <a:endParaRPr lang="en-US" dirty="0">
              <a:latin typeface="+mn-lt"/>
            </a:endParaRPr>
          </a:p>
        </p:txBody>
      </p:sp>
      <p:cxnSp>
        <p:nvCxnSpPr>
          <p:cNvPr id="13" name="Straight Arrow Connector 12"/>
          <p:cNvCxnSpPr>
            <a:stCxn id="6" idx="1"/>
            <a:endCxn id="5" idx="3"/>
          </p:cNvCxnSpPr>
          <p:nvPr/>
        </p:nvCxnSpPr>
        <p:spPr>
          <a:xfrm flipH="1">
            <a:off x="2057400" y="3429000"/>
            <a:ext cx="5029200" cy="0"/>
          </a:xfrm>
          <a:prstGeom prst="straightConnector1">
            <a:avLst/>
          </a:prstGeom>
          <a:ln w="5715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286116" y="3500438"/>
            <a:ext cx="2571768" cy="1219200"/>
          </a:xfrm>
          <a:prstGeom prst="rect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T</a:t>
            </a:r>
            <a:r>
              <a:rPr lang="en-US" sz="2000" dirty="0" smtClean="0">
                <a:solidFill>
                  <a:srgbClr val="464748"/>
                </a:solidFill>
              </a:rPr>
              <a:t>hinking -</a:t>
            </a:r>
            <a:r>
              <a:rPr lang="en-US" sz="2000" b="1" dirty="0" smtClean="0">
                <a:solidFill>
                  <a:srgbClr val="009900"/>
                </a:solidFill>
              </a:rPr>
              <a:t>F</a:t>
            </a:r>
            <a:r>
              <a:rPr lang="en-US" sz="2000" dirty="0" smtClean="0">
                <a:solidFill>
                  <a:srgbClr val="464748"/>
                </a:solidFill>
              </a:rPr>
              <a:t>eeling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597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4. The Core Skills of the Transwarp Leader – Self Awareness</a:t>
            </a:r>
            <a:endParaRPr lang="en-US" sz="1800" dirty="0"/>
          </a:p>
        </p:txBody>
      </p:sp>
      <p:sp>
        <p:nvSpPr>
          <p:cNvPr id="3" name="Rectangle 2"/>
          <p:cNvSpPr/>
          <p:nvPr/>
        </p:nvSpPr>
        <p:spPr>
          <a:xfrm>
            <a:off x="3214678" y="2133600"/>
            <a:ext cx="2857520" cy="1219200"/>
          </a:xfrm>
          <a:prstGeom prst="rect">
            <a:avLst/>
          </a:prstGeom>
          <a:solidFill>
            <a:srgbClr val="4BFF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 smtClean="0">
              <a:solidFill>
                <a:srgbClr val="464748"/>
              </a:solidFill>
            </a:endParaRPr>
          </a:p>
          <a:p>
            <a:pPr algn="ctr"/>
            <a:r>
              <a:rPr lang="en-US" sz="2400" dirty="0" smtClean="0">
                <a:solidFill>
                  <a:srgbClr val="464748"/>
                </a:solidFill>
              </a:rPr>
              <a:t>Deal with the world</a:t>
            </a:r>
            <a:endParaRPr lang="en-US" sz="2400" dirty="0">
              <a:solidFill>
                <a:srgbClr val="464748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2514600"/>
            <a:ext cx="1828800" cy="1828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J</a:t>
            </a:r>
            <a:r>
              <a:rPr lang="en-US" dirty="0" smtClean="0">
                <a:solidFill>
                  <a:srgbClr val="464748"/>
                </a:solidFill>
              </a:rPr>
              <a:t>udging</a:t>
            </a:r>
          </a:p>
          <a:p>
            <a:pPr algn="ctr"/>
            <a:endParaRPr lang="en-US" dirty="0" smtClean="0">
              <a:solidFill>
                <a:srgbClr val="464748"/>
              </a:solidFill>
            </a:endParaRPr>
          </a:p>
          <a:p>
            <a:r>
              <a:rPr lang="en-US" sz="1400" dirty="0" smtClean="0">
                <a:solidFill>
                  <a:srgbClr val="464748"/>
                </a:solidFill>
              </a:rPr>
              <a:t>Purposeful</a:t>
            </a:r>
          </a:p>
          <a:p>
            <a:r>
              <a:rPr lang="en-US" sz="1400" dirty="0" smtClean="0">
                <a:solidFill>
                  <a:srgbClr val="464748"/>
                </a:solidFill>
              </a:rPr>
              <a:t>Like structure and plans</a:t>
            </a:r>
          </a:p>
          <a:p>
            <a:r>
              <a:rPr lang="en-US" sz="1400" dirty="0" smtClean="0">
                <a:solidFill>
                  <a:srgbClr val="464748"/>
                </a:solidFill>
              </a:rPr>
              <a:t>Like rules and organization</a:t>
            </a:r>
          </a:p>
          <a:p>
            <a:endParaRPr lang="en-US" sz="1050" dirty="0" smtClean="0">
              <a:solidFill>
                <a:srgbClr val="464748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86600" y="2514600"/>
            <a:ext cx="1828800" cy="1828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7030A0"/>
                </a:solidFill>
              </a:rPr>
              <a:t>P</a:t>
            </a:r>
            <a:r>
              <a:rPr lang="en-US" dirty="0" smtClean="0">
                <a:solidFill>
                  <a:srgbClr val="464748"/>
                </a:solidFill>
              </a:rPr>
              <a:t>erceiving</a:t>
            </a:r>
          </a:p>
          <a:p>
            <a:pPr algn="ctr"/>
            <a:endParaRPr lang="en-US" sz="1600" dirty="0" smtClean="0">
              <a:solidFill>
                <a:srgbClr val="464748"/>
              </a:solidFill>
            </a:endParaRPr>
          </a:p>
          <a:p>
            <a:r>
              <a:rPr lang="en-US" sz="1400" dirty="0" smtClean="0">
                <a:solidFill>
                  <a:srgbClr val="464748"/>
                </a:solidFill>
              </a:rPr>
              <a:t>Laid back, relaxed</a:t>
            </a:r>
          </a:p>
          <a:p>
            <a:r>
              <a:rPr lang="en-US" sz="1400" dirty="0" smtClean="0">
                <a:solidFill>
                  <a:srgbClr val="464748"/>
                </a:solidFill>
              </a:rPr>
              <a:t>Flexible</a:t>
            </a:r>
          </a:p>
          <a:p>
            <a:r>
              <a:rPr lang="en-US" sz="1400" dirty="0" smtClean="0">
                <a:solidFill>
                  <a:srgbClr val="464748"/>
                </a:solidFill>
              </a:rPr>
              <a:t>Open to change</a:t>
            </a:r>
          </a:p>
          <a:p>
            <a:r>
              <a:rPr lang="en-US" sz="1400" dirty="0" smtClean="0">
                <a:solidFill>
                  <a:srgbClr val="464748"/>
                </a:solidFill>
              </a:rPr>
              <a:t>Like to explore</a:t>
            </a:r>
          </a:p>
          <a:p>
            <a:endParaRPr lang="en-US" sz="1200" dirty="0" smtClean="0">
              <a:solidFill>
                <a:srgbClr val="464748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24200" y="1219200"/>
            <a:ext cx="28194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The Myers Briggs Scales</a:t>
            </a:r>
            <a:endParaRPr lang="en-US" dirty="0">
              <a:latin typeface="+mn-lt"/>
            </a:endParaRPr>
          </a:p>
        </p:txBody>
      </p:sp>
      <p:cxnSp>
        <p:nvCxnSpPr>
          <p:cNvPr id="13" name="Straight Arrow Connector 12"/>
          <p:cNvCxnSpPr>
            <a:stCxn id="6" idx="1"/>
            <a:endCxn id="5" idx="3"/>
          </p:cNvCxnSpPr>
          <p:nvPr/>
        </p:nvCxnSpPr>
        <p:spPr>
          <a:xfrm flipH="1">
            <a:off x="2057400" y="3429000"/>
            <a:ext cx="5029200" cy="0"/>
          </a:xfrm>
          <a:prstGeom prst="straightConnector1">
            <a:avLst/>
          </a:prstGeom>
          <a:ln w="5715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286116" y="3571876"/>
            <a:ext cx="2786082" cy="1219200"/>
          </a:xfrm>
          <a:prstGeom prst="rect">
            <a:avLst/>
          </a:prstGeom>
          <a:solidFill>
            <a:srgbClr val="4BFF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J</a:t>
            </a:r>
            <a:r>
              <a:rPr lang="en-US" sz="2000" dirty="0" smtClean="0">
                <a:solidFill>
                  <a:srgbClr val="464748"/>
                </a:solidFill>
              </a:rPr>
              <a:t>udging -</a:t>
            </a:r>
            <a:r>
              <a:rPr lang="en-US" sz="2000" b="1" dirty="0" smtClean="0">
                <a:solidFill>
                  <a:srgbClr val="7030A0"/>
                </a:solidFill>
              </a:rPr>
              <a:t>P</a:t>
            </a:r>
            <a:r>
              <a:rPr lang="en-US" sz="2000" dirty="0" smtClean="0">
                <a:solidFill>
                  <a:srgbClr val="464748"/>
                </a:solidFill>
              </a:rPr>
              <a:t>erceiving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522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4. The Core Skills of the Transwarp Leader – Self Awareness</a:t>
            </a:r>
            <a:endParaRPr lang="en-US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3124200" y="1219200"/>
            <a:ext cx="28194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The Myers Briggs Scales</a:t>
            </a:r>
            <a:endParaRPr lang="en-US" dirty="0">
              <a:latin typeface="+mn-lt"/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1447800" y="1981200"/>
          <a:ext cx="5283200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2187"/>
                <a:gridCol w="1961013"/>
              </a:tblGrid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464748"/>
                          </a:solidFill>
                        </a:rPr>
                        <a:t>Myers</a:t>
                      </a:r>
                      <a:r>
                        <a:rPr lang="en-US" sz="1800" b="0" baseline="0" dirty="0" smtClean="0">
                          <a:solidFill>
                            <a:srgbClr val="464748"/>
                          </a:solidFill>
                        </a:rPr>
                        <a:t> Briggs Category</a:t>
                      </a:r>
                      <a:endParaRPr lang="en-US" sz="1800" b="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464748"/>
                          </a:solidFill>
                        </a:rPr>
                        <a:t>Your Preference</a:t>
                      </a:r>
                      <a:endParaRPr lang="en-US" sz="1800" b="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029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464748"/>
                          </a:solidFill>
                        </a:rPr>
                        <a:t>E</a:t>
                      </a:r>
                      <a:r>
                        <a:rPr lang="en-US" dirty="0" smtClean="0">
                          <a:solidFill>
                            <a:srgbClr val="464748"/>
                          </a:solidFill>
                        </a:rPr>
                        <a:t>xtrovert – </a:t>
                      </a:r>
                      <a:r>
                        <a:rPr lang="en-US" b="1" dirty="0" smtClean="0">
                          <a:solidFill>
                            <a:srgbClr val="464748"/>
                          </a:solidFill>
                        </a:rPr>
                        <a:t>I</a:t>
                      </a:r>
                      <a:r>
                        <a:rPr lang="en-US" dirty="0" smtClean="0">
                          <a:solidFill>
                            <a:srgbClr val="464748"/>
                          </a:solidFill>
                        </a:rPr>
                        <a:t>ntrovert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5029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464748"/>
                          </a:solidFill>
                        </a:rPr>
                        <a:t>S</a:t>
                      </a:r>
                      <a:r>
                        <a:rPr lang="en-US" dirty="0" smtClean="0">
                          <a:solidFill>
                            <a:srgbClr val="464748"/>
                          </a:solidFill>
                        </a:rPr>
                        <a:t>ensing -I</a:t>
                      </a:r>
                      <a:r>
                        <a:rPr lang="en-US" b="1" dirty="0" smtClean="0">
                          <a:solidFill>
                            <a:srgbClr val="464748"/>
                          </a:solidFill>
                        </a:rPr>
                        <a:t>N</a:t>
                      </a:r>
                      <a:r>
                        <a:rPr lang="en-US" dirty="0" smtClean="0">
                          <a:solidFill>
                            <a:srgbClr val="464748"/>
                          </a:solidFill>
                        </a:rPr>
                        <a:t>tuition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</a:tr>
              <a:tr h="5029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464748"/>
                          </a:solidFill>
                        </a:rPr>
                        <a:t>T</a:t>
                      </a:r>
                      <a:r>
                        <a:rPr lang="en-US" dirty="0" smtClean="0">
                          <a:solidFill>
                            <a:srgbClr val="464748"/>
                          </a:solidFill>
                        </a:rPr>
                        <a:t>hinking -</a:t>
                      </a:r>
                      <a:r>
                        <a:rPr lang="en-US" b="1" dirty="0" smtClean="0">
                          <a:solidFill>
                            <a:srgbClr val="464748"/>
                          </a:solidFill>
                        </a:rPr>
                        <a:t>F</a:t>
                      </a:r>
                      <a:r>
                        <a:rPr lang="en-US" dirty="0" smtClean="0">
                          <a:solidFill>
                            <a:srgbClr val="464748"/>
                          </a:solidFill>
                        </a:rPr>
                        <a:t>eeling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</a:tr>
              <a:tr h="5029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464748"/>
                          </a:solidFill>
                        </a:rPr>
                        <a:t>J</a:t>
                      </a:r>
                      <a:r>
                        <a:rPr lang="en-US" dirty="0" smtClean="0">
                          <a:solidFill>
                            <a:srgbClr val="464748"/>
                          </a:solidFill>
                        </a:rPr>
                        <a:t>udging -</a:t>
                      </a:r>
                      <a:r>
                        <a:rPr lang="en-US" b="1" dirty="0" smtClean="0">
                          <a:solidFill>
                            <a:srgbClr val="464748"/>
                          </a:solidFill>
                        </a:rPr>
                        <a:t>P</a:t>
                      </a:r>
                      <a:r>
                        <a:rPr lang="en-US" dirty="0" smtClean="0">
                          <a:solidFill>
                            <a:srgbClr val="464748"/>
                          </a:solidFill>
                        </a:rPr>
                        <a:t>erceiving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FF9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FF9C"/>
                    </a:solidFill>
                  </a:tcPr>
                </a:tc>
              </a:tr>
            </a:tbl>
          </a:graphicData>
        </a:graphic>
      </p:graphicFrame>
      <p:grpSp>
        <p:nvGrpSpPr>
          <p:cNvPr id="3" name="Group 21"/>
          <p:cNvGrpSpPr/>
          <p:nvPr/>
        </p:nvGrpSpPr>
        <p:grpSpPr>
          <a:xfrm>
            <a:off x="3238500" y="4876800"/>
            <a:ext cx="2743200" cy="609600"/>
            <a:chOff x="2743200" y="5257800"/>
            <a:chExt cx="2743200" cy="609600"/>
          </a:xfrm>
        </p:grpSpPr>
        <p:sp>
          <p:nvSpPr>
            <p:cNvPr id="18" name="Rectangle 17"/>
            <p:cNvSpPr/>
            <p:nvPr/>
          </p:nvSpPr>
          <p:spPr>
            <a:xfrm>
              <a:off x="2743200" y="5257800"/>
              <a:ext cx="685800" cy="6096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rgbClr val="464748"/>
                  </a:solidFill>
                </a:rPr>
                <a:t>E</a:t>
              </a:r>
              <a:endParaRPr lang="en-US" sz="2400" b="1" dirty="0">
                <a:solidFill>
                  <a:srgbClr val="464748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429000" y="5257800"/>
              <a:ext cx="685800" cy="609600"/>
            </a:xfrm>
            <a:prstGeom prst="rect">
              <a:avLst/>
            </a:prstGeom>
            <a:solidFill>
              <a:srgbClr val="00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rgbClr val="464748"/>
                  </a:solidFill>
                </a:rPr>
                <a:t>N</a:t>
              </a:r>
              <a:endParaRPr lang="en-US" sz="2400" b="1" dirty="0">
                <a:solidFill>
                  <a:srgbClr val="464748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114800" y="5257800"/>
              <a:ext cx="685800" cy="609600"/>
            </a:xfrm>
            <a:prstGeom prst="rect">
              <a:avLst/>
            </a:prstGeom>
            <a:solidFill>
              <a:srgbClr val="FF99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rgbClr val="464748"/>
                  </a:solidFill>
                </a:rPr>
                <a:t>F</a:t>
              </a:r>
              <a:endParaRPr lang="en-US" sz="2400" b="1" dirty="0">
                <a:solidFill>
                  <a:srgbClr val="464748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800600" y="5257800"/>
              <a:ext cx="685800" cy="609600"/>
            </a:xfrm>
            <a:prstGeom prst="rect">
              <a:avLst/>
            </a:prstGeom>
            <a:solidFill>
              <a:srgbClr val="4BFF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rgbClr val="464748"/>
                  </a:solidFill>
                </a:rPr>
                <a:t>P</a:t>
              </a:r>
              <a:endParaRPr lang="en-US" sz="2400" b="1" dirty="0">
                <a:solidFill>
                  <a:srgbClr val="464748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2057400" y="50292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Example</a:t>
            </a:r>
            <a:endParaRPr lang="en-US" dirty="0">
              <a:latin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43200" y="6019800"/>
            <a:ext cx="3733800" cy="30777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n-lt"/>
              </a:rPr>
              <a:t>Note: This is not a proper Myers Briggs test </a:t>
            </a:r>
            <a:endParaRPr lang="en-US" sz="1400" dirty="0">
              <a:latin typeface="+mn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936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4. The Core Skills of the Transwarp Leader – Self Awareness</a:t>
            </a:r>
            <a:endParaRPr lang="en-US" sz="1800" dirty="0"/>
          </a:p>
        </p:txBody>
      </p:sp>
      <p:sp>
        <p:nvSpPr>
          <p:cNvPr id="39937" name="Rectangle 1"/>
          <p:cNvSpPr>
            <a:spLocks noChangeArrowheads="1"/>
          </p:cNvSpPr>
          <p:nvPr/>
        </p:nvSpPr>
        <p:spPr bwMode="auto">
          <a:xfrm>
            <a:off x="2743200" y="1266854"/>
            <a:ext cx="3657600" cy="32443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3174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i="0" u="none" strike="noStrike" cap="none" normalizeH="0" baseline="0" dirty="0" smtClean="0">
                <a:ln>
                  <a:noFill/>
                </a:ln>
                <a:solidFill>
                  <a:srgbClr val="464748"/>
                </a:solidFill>
                <a:effectLst/>
                <a:latin typeface="+mn-lt"/>
                <a:cs typeface="Arial" pitchFamily="34" charset="0"/>
              </a:rPr>
              <a:t>Myers Briggs Personality </a:t>
            </a:r>
            <a:r>
              <a:rPr lang="en-US" sz="1600" dirty="0" smtClean="0">
                <a:solidFill>
                  <a:srgbClr val="464748"/>
                </a:solidFill>
                <a:latin typeface="+mn-lt"/>
                <a:cs typeface="Arial" pitchFamily="34" charset="0"/>
              </a:rPr>
              <a:t>T</a:t>
            </a:r>
            <a:r>
              <a:rPr kumimoji="0" lang="en-US" sz="1600" i="0" u="none" strike="noStrike" cap="none" normalizeH="0" baseline="0" dirty="0" smtClean="0">
                <a:ln>
                  <a:noFill/>
                </a:ln>
                <a:solidFill>
                  <a:srgbClr val="464748"/>
                </a:solidFill>
                <a:effectLst/>
                <a:latin typeface="+mn-lt"/>
                <a:cs typeface="Arial" pitchFamily="34" charset="0"/>
              </a:rPr>
              <a:t>ypes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600200" y="1981199"/>
          <a:ext cx="5943600" cy="3276601"/>
        </p:xfrm>
        <a:graphic>
          <a:graphicData uri="http://schemas.openxmlformats.org/drawingml/2006/table">
            <a:tbl>
              <a:tblPr/>
              <a:tblGrid>
                <a:gridCol w="1485900"/>
                <a:gridCol w="1485900"/>
                <a:gridCol w="1485900"/>
                <a:gridCol w="1485900"/>
              </a:tblGrid>
              <a:tr h="8024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Folio Std Medium"/>
                          <a:ea typeface="Times New Roman"/>
                          <a:cs typeface="Times New Roman"/>
                        </a:rPr>
                        <a:t>ISTJ </a:t>
                      </a:r>
                      <a:endParaRPr lang="en-US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0" marR="95250" marT="0" marB="0" anchor="ctr">
                    <a:lnL w="2857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600" u="none" strike="noStrike" dirty="0">
                          <a:solidFill>
                            <a:srgbClr val="464748"/>
                          </a:solidFill>
                          <a:latin typeface="Folio Std Medium"/>
                          <a:ea typeface="Times New Roman"/>
                          <a:cs typeface="Times New Roman"/>
                        </a:rPr>
                        <a:t>ISFJ</a:t>
                      </a:r>
                      <a:r>
                        <a:rPr lang="en-US" sz="1600" u="none" dirty="0">
                          <a:solidFill>
                            <a:srgbClr val="464748"/>
                          </a:solidFill>
                          <a:latin typeface="Folio Std Medium"/>
                          <a:ea typeface="Times New Roman"/>
                          <a:cs typeface="Times New Roman"/>
                        </a:rPr>
                        <a:t> </a:t>
                      </a:r>
                      <a:endParaRPr lang="en-US" sz="1400" u="none" dirty="0">
                        <a:solidFill>
                          <a:srgbClr val="464748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0" marR="95250" marT="0" marB="0" anchor="ctr">
                    <a:lnL w="2857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600" u="none" strike="noStrike" dirty="0" smtClean="0">
                          <a:solidFill>
                            <a:srgbClr val="464748"/>
                          </a:solidFill>
                          <a:latin typeface="Folio Std Medium"/>
                          <a:ea typeface="Times New Roman"/>
                          <a:cs typeface="Times New Roman"/>
                        </a:rPr>
                        <a:t>INFJ</a:t>
                      </a:r>
                      <a:endParaRPr lang="en-US" sz="1400" u="none" dirty="0">
                        <a:solidFill>
                          <a:srgbClr val="464748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0" marR="95250" marT="0" marB="0" anchor="ctr">
                    <a:lnL w="2857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600" u="none" strike="noStrike" dirty="0">
                          <a:solidFill>
                            <a:srgbClr val="464748"/>
                          </a:solidFill>
                          <a:latin typeface="Folio Std Medium"/>
                          <a:ea typeface="Times New Roman"/>
                          <a:cs typeface="Times New Roman"/>
                        </a:rPr>
                        <a:t>INTJ</a:t>
                      </a:r>
                      <a:r>
                        <a:rPr lang="en-US" sz="1600" u="none" dirty="0">
                          <a:solidFill>
                            <a:srgbClr val="464748"/>
                          </a:solidFill>
                          <a:latin typeface="Folio Std Medium"/>
                          <a:ea typeface="Times New Roman"/>
                          <a:cs typeface="Times New Roman"/>
                        </a:rPr>
                        <a:t> </a:t>
                      </a:r>
                      <a:endParaRPr lang="en-US" sz="1400" u="none" dirty="0">
                        <a:solidFill>
                          <a:srgbClr val="464748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0" marR="95250" marT="0" marB="0" anchor="ctr">
                    <a:lnL w="2857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8247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600" u="none" strike="noStrike" dirty="0" smtClean="0">
                          <a:solidFill>
                            <a:srgbClr val="000000"/>
                          </a:solidFill>
                          <a:latin typeface="Folio Std Medium"/>
                          <a:ea typeface="Times New Roman"/>
                          <a:cs typeface="Times New Roman"/>
                        </a:rPr>
                        <a:t>ISTP</a:t>
                      </a:r>
                      <a:endParaRPr lang="en-US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0" marR="95250" marT="0" marB="0" anchor="ctr">
                    <a:lnL w="2857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600" u="none" strike="noStrike" dirty="0">
                          <a:solidFill>
                            <a:srgbClr val="464748"/>
                          </a:solidFill>
                          <a:latin typeface="Folio Std Medium"/>
                          <a:ea typeface="Times New Roman"/>
                          <a:cs typeface="Times New Roman"/>
                        </a:rPr>
                        <a:t>ISFP</a:t>
                      </a:r>
                      <a:r>
                        <a:rPr lang="en-US" sz="1600" u="none" dirty="0">
                          <a:solidFill>
                            <a:srgbClr val="464748"/>
                          </a:solidFill>
                          <a:latin typeface="Folio Std Medium"/>
                          <a:ea typeface="Times New Roman"/>
                          <a:cs typeface="Times New Roman"/>
                        </a:rPr>
                        <a:t> </a:t>
                      </a:r>
                      <a:endParaRPr lang="en-US" sz="1400" u="none" dirty="0">
                        <a:solidFill>
                          <a:srgbClr val="464748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0" marR="95250" marT="0" marB="0" anchor="ctr">
                    <a:lnL w="2857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600" u="none" strike="noStrike" dirty="0">
                          <a:solidFill>
                            <a:srgbClr val="464748"/>
                          </a:solidFill>
                          <a:latin typeface="Folio Std Medium"/>
                          <a:ea typeface="Times New Roman"/>
                          <a:cs typeface="Times New Roman"/>
                        </a:rPr>
                        <a:t>INFP</a:t>
                      </a:r>
                      <a:r>
                        <a:rPr lang="en-US" sz="1600" u="none" dirty="0">
                          <a:solidFill>
                            <a:srgbClr val="464748"/>
                          </a:solidFill>
                          <a:latin typeface="Folio Std Medium"/>
                          <a:ea typeface="Times New Roman"/>
                          <a:cs typeface="Times New Roman"/>
                        </a:rPr>
                        <a:t> </a:t>
                      </a:r>
                      <a:endParaRPr lang="en-US" sz="1400" u="none" dirty="0">
                        <a:solidFill>
                          <a:srgbClr val="464748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0" marR="95250" marT="0" marB="0" anchor="ctr">
                    <a:lnL w="2857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600" u="none" strike="noStrike" dirty="0">
                          <a:solidFill>
                            <a:srgbClr val="464748"/>
                          </a:solidFill>
                          <a:latin typeface="Folio Std Medium"/>
                          <a:ea typeface="Times New Roman"/>
                          <a:cs typeface="Times New Roman"/>
                        </a:rPr>
                        <a:t>INTP</a:t>
                      </a:r>
                      <a:r>
                        <a:rPr lang="en-US" sz="1600" u="none" dirty="0">
                          <a:solidFill>
                            <a:srgbClr val="464748"/>
                          </a:solidFill>
                          <a:latin typeface="Folio Std Medium"/>
                          <a:ea typeface="Times New Roman"/>
                          <a:cs typeface="Times New Roman"/>
                        </a:rPr>
                        <a:t> </a:t>
                      </a:r>
                      <a:endParaRPr lang="en-US" sz="1400" u="none" dirty="0">
                        <a:solidFill>
                          <a:srgbClr val="464748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0" marR="95250" marT="0" marB="0" anchor="ctr">
                    <a:lnL w="2857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8247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600" u="none" strike="noStrike" dirty="0" smtClean="0">
                          <a:solidFill>
                            <a:srgbClr val="000000"/>
                          </a:solidFill>
                          <a:latin typeface="Folio Std Medium"/>
                          <a:ea typeface="Times New Roman"/>
                          <a:cs typeface="Times New Roman"/>
                        </a:rPr>
                        <a:t>ESTP</a:t>
                      </a:r>
                      <a:endParaRPr lang="en-US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0" marR="95250" marT="0" marB="0" anchor="ctr">
                    <a:lnL w="2857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600" u="none" strike="noStrike" dirty="0" smtClean="0">
                          <a:solidFill>
                            <a:srgbClr val="464748"/>
                          </a:solidFill>
                          <a:latin typeface="Folio Std Medium"/>
                          <a:ea typeface="Times New Roman"/>
                          <a:cs typeface="Times New Roman"/>
                        </a:rPr>
                        <a:t>ESFP</a:t>
                      </a:r>
                      <a:endParaRPr lang="en-US" sz="1400" u="none" dirty="0">
                        <a:solidFill>
                          <a:srgbClr val="464748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0" marR="95250" marT="0" marB="0" anchor="ctr">
                    <a:lnL w="2857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600" u="none" strike="noStrike" dirty="0">
                          <a:solidFill>
                            <a:srgbClr val="464748"/>
                          </a:solidFill>
                          <a:latin typeface="Folio Std Medium"/>
                          <a:ea typeface="Times New Roman"/>
                          <a:cs typeface="Times New Roman"/>
                        </a:rPr>
                        <a:t>ENFP</a:t>
                      </a:r>
                      <a:r>
                        <a:rPr lang="en-US" sz="1600" u="none" dirty="0">
                          <a:solidFill>
                            <a:srgbClr val="464748"/>
                          </a:solidFill>
                          <a:latin typeface="Folio Std Medium"/>
                          <a:ea typeface="Times New Roman"/>
                          <a:cs typeface="Times New Roman"/>
                        </a:rPr>
                        <a:t> </a:t>
                      </a:r>
                      <a:endParaRPr lang="en-US" sz="1400" u="none" dirty="0">
                        <a:solidFill>
                          <a:srgbClr val="464748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0" marR="95250" marT="0" marB="0" anchor="ctr">
                    <a:lnL w="2857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600" u="none" strike="noStrike" dirty="0">
                          <a:solidFill>
                            <a:srgbClr val="464748"/>
                          </a:solidFill>
                          <a:latin typeface="Folio Std Medium"/>
                          <a:ea typeface="Times New Roman"/>
                          <a:cs typeface="Times New Roman"/>
                        </a:rPr>
                        <a:t>ENTP</a:t>
                      </a:r>
                      <a:r>
                        <a:rPr lang="en-US" sz="1600" u="none" dirty="0">
                          <a:solidFill>
                            <a:srgbClr val="464748"/>
                          </a:solidFill>
                          <a:latin typeface="Folio Std Medium"/>
                          <a:ea typeface="Times New Roman"/>
                          <a:cs typeface="Times New Roman"/>
                        </a:rPr>
                        <a:t> </a:t>
                      </a:r>
                      <a:endParaRPr lang="en-US" sz="1400" u="none" dirty="0">
                        <a:solidFill>
                          <a:srgbClr val="464748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0" marR="95250" marT="0" marB="0" anchor="ctr">
                    <a:lnL w="2857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8247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600" u="none" strike="noStrike" dirty="0" smtClean="0">
                          <a:solidFill>
                            <a:srgbClr val="000000"/>
                          </a:solidFill>
                          <a:latin typeface="Folio Std Medium"/>
                          <a:ea typeface="Times New Roman"/>
                          <a:cs typeface="Times New Roman"/>
                        </a:rPr>
                        <a:t>ESTJ</a:t>
                      </a:r>
                      <a:endParaRPr lang="en-US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0" marR="95250" marT="0" marB="0" anchor="ctr">
                    <a:lnL w="2857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600" u="none" strike="noStrike" dirty="0" smtClean="0">
                          <a:solidFill>
                            <a:srgbClr val="464748"/>
                          </a:solidFill>
                          <a:latin typeface="Folio Std Medium"/>
                          <a:ea typeface="Times New Roman"/>
                          <a:cs typeface="Times New Roman"/>
                        </a:rPr>
                        <a:t>ESFJ</a:t>
                      </a:r>
                      <a:endParaRPr lang="en-US" sz="1400" u="none" dirty="0">
                        <a:solidFill>
                          <a:srgbClr val="464748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0" marR="95250" marT="0" marB="0" anchor="ctr">
                    <a:lnL w="2857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600" u="none" strike="noStrike" dirty="0">
                          <a:solidFill>
                            <a:srgbClr val="464748"/>
                          </a:solidFill>
                          <a:latin typeface="Folio Std Medium"/>
                          <a:ea typeface="Times New Roman"/>
                          <a:cs typeface="Times New Roman"/>
                        </a:rPr>
                        <a:t>ENFJ</a:t>
                      </a:r>
                      <a:r>
                        <a:rPr lang="en-US" sz="1600" u="none" dirty="0">
                          <a:solidFill>
                            <a:srgbClr val="464748"/>
                          </a:solidFill>
                          <a:latin typeface="Folio Std Medium"/>
                          <a:ea typeface="Times New Roman"/>
                          <a:cs typeface="Times New Roman"/>
                        </a:rPr>
                        <a:t> </a:t>
                      </a:r>
                      <a:endParaRPr lang="en-US" sz="1400" u="none" dirty="0">
                        <a:solidFill>
                          <a:srgbClr val="464748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0" marR="95250" marT="0" marB="0" anchor="ctr">
                    <a:lnL w="2857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600" u="none" strike="noStrike" dirty="0">
                          <a:solidFill>
                            <a:srgbClr val="464748"/>
                          </a:solidFill>
                          <a:latin typeface="Folio Std Medium"/>
                          <a:ea typeface="Times New Roman"/>
                          <a:cs typeface="Times New Roman"/>
                        </a:rPr>
                        <a:t>ENTJ</a:t>
                      </a:r>
                      <a:endParaRPr lang="en-US" sz="1400" u="none" dirty="0">
                        <a:solidFill>
                          <a:srgbClr val="464748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5250" marR="95250" marT="0" marB="0" anchor="ctr">
                    <a:lnL w="2857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704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sz="1800" dirty="0"/>
              <a:t>4. The Core Skills of the Transwarp </a:t>
            </a:r>
            <a:r>
              <a:rPr lang="en-GB" sz="1800" dirty="0" smtClean="0"/>
              <a:t>Leader – Self Awareness</a:t>
            </a:r>
            <a:endParaRPr lang="en-GB" sz="1800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870424093"/>
              </p:ext>
            </p:extLst>
          </p:nvPr>
        </p:nvGraphicFramePr>
        <p:xfrm>
          <a:off x="144016" y="1196752"/>
          <a:ext cx="1440160" cy="1152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331640" y="1196752"/>
            <a:ext cx="7344815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Developing Self Awareness</a:t>
            </a:r>
            <a:endParaRPr lang="en-US" sz="1600" dirty="0">
              <a:solidFill>
                <a:srgbClr val="464749"/>
              </a:solidFill>
              <a:latin typeface="+mn-lt"/>
            </a:endParaRPr>
          </a:p>
          <a:p>
            <a:pPr algn="ctr">
              <a:lnSpc>
                <a:spcPct val="150000"/>
              </a:lnSpc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5 things to do to develop Self Awareness</a:t>
            </a:r>
          </a:p>
          <a:p>
            <a:pPr algn="ctr">
              <a:lnSpc>
                <a:spcPct val="150000"/>
              </a:lnSpc>
            </a:pPr>
            <a:endParaRPr lang="en-US" sz="1600" dirty="0">
              <a:solidFill>
                <a:srgbClr val="464749"/>
              </a:solidFill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Reflect and Meditate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Take time to reflect on what has happened to you and ask “why?”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Write down plans and track progress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Analyze what happens and why it happened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Take Psychometric and other tests, helps you to benchmark against others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Personality profiling (e.g. Myers Briggs)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Leadership Working Communication style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Ask trusted friends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Get regular feedback</a:t>
            </a:r>
            <a:endParaRPr lang="en-US" sz="1600" dirty="0">
              <a:solidFill>
                <a:srgbClr val="464749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286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4. The Core Skills of the Transwarp Leader – Self Awareness</a:t>
            </a: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914400" y="1600200"/>
            <a:ext cx="6400800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latin typeface="Folio Std Medium" pitchFamily="34" charset="0"/>
            </a:endParaRPr>
          </a:p>
          <a:p>
            <a:pPr algn="ctr"/>
            <a:r>
              <a:rPr lang="en-US" sz="2400" dirty="0" smtClean="0">
                <a:solidFill>
                  <a:srgbClr val="464748"/>
                </a:solidFill>
                <a:latin typeface="+mn-lt"/>
              </a:rPr>
              <a:t>Feedback from Others</a:t>
            </a:r>
          </a:p>
          <a:p>
            <a:pPr algn="ctr"/>
            <a:r>
              <a:rPr lang="en-US" sz="1600" dirty="0" smtClean="0">
                <a:solidFill>
                  <a:srgbClr val="00B050"/>
                </a:solidFill>
                <a:latin typeface="+mn-lt"/>
              </a:rPr>
              <a:t>Feedback is a gift</a:t>
            </a:r>
          </a:p>
          <a:p>
            <a:pPr algn="ctr"/>
            <a:endParaRPr lang="en-US" sz="1600" dirty="0" smtClean="0">
              <a:solidFill>
                <a:srgbClr val="00B050"/>
              </a:solidFill>
              <a:latin typeface="+mn-lt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464748"/>
                </a:solidFill>
                <a:latin typeface="+mn-lt"/>
              </a:rPr>
              <a:t> </a:t>
            </a:r>
            <a:r>
              <a:rPr lang="en-US" dirty="0" smtClean="0">
                <a:solidFill>
                  <a:srgbClr val="464748"/>
                </a:solidFill>
                <a:latin typeface="+mn-lt"/>
              </a:rPr>
              <a:t>Ask directly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64748"/>
                </a:solidFill>
                <a:latin typeface="+mn-lt"/>
              </a:rPr>
              <a:t> What did you think of…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64748"/>
                </a:solidFill>
                <a:latin typeface="+mn-lt"/>
              </a:rPr>
              <a:t> Ask indirectly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64748"/>
                </a:solidFill>
                <a:latin typeface="+mn-lt"/>
              </a:rPr>
              <a:t> Did XXX tell you what they thought of….</a:t>
            </a:r>
          </a:p>
          <a:p>
            <a:endParaRPr lang="en-US" sz="1600" dirty="0" smtClean="0">
              <a:latin typeface="+mn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162800" y="1066800"/>
            <a:ext cx="1905000" cy="1600200"/>
            <a:chOff x="1828800" y="1371600"/>
            <a:chExt cx="5486400" cy="2971800"/>
          </a:xfrm>
        </p:grpSpPr>
        <p:sp>
          <p:nvSpPr>
            <p:cNvPr id="5" name="Rectangle 4"/>
            <p:cNvSpPr/>
            <p:nvPr/>
          </p:nvSpPr>
          <p:spPr>
            <a:xfrm>
              <a:off x="1828800" y="2514600"/>
              <a:ext cx="1828800" cy="18288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rgbClr val="464749"/>
                  </a:solidFill>
                </a:rPr>
                <a:t>Self Analysis</a:t>
              </a:r>
              <a:endParaRPr lang="en-US" sz="800" dirty="0">
                <a:solidFill>
                  <a:srgbClr val="464749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486400" y="2514600"/>
              <a:ext cx="1828800" cy="18288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rgbClr val="464749"/>
                  </a:solidFill>
                </a:rPr>
                <a:t>Feedback from Others</a:t>
              </a:r>
              <a:endParaRPr lang="en-US" sz="800" dirty="0">
                <a:solidFill>
                  <a:srgbClr val="464749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67199" y="2895599"/>
              <a:ext cx="685800" cy="927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latin typeface="+mj-lt"/>
                </a:rPr>
                <a:t>+</a:t>
              </a:r>
              <a:endParaRPr lang="en-US" sz="2800" b="1" dirty="0">
                <a:latin typeface="+mj-lt"/>
              </a:endParaRPr>
            </a:p>
          </p:txBody>
        </p:sp>
        <p:sp>
          <p:nvSpPr>
            <p:cNvPr id="8" name="Isosceles Triangle 7"/>
            <p:cNvSpPr/>
            <p:nvPr/>
          </p:nvSpPr>
          <p:spPr>
            <a:xfrm>
              <a:off x="1828800" y="1371600"/>
              <a:ext cx="5486400" cy="1143000"/>
            </a:xfrm>
            <a:prstGeom prst="triangl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 smtClean="0">
                <a:solidFill>
                  <a:srgbClr val="464749"/>
                </a:solidFill>
              </a:endParaRPr>
            </a:p>
            <a:p>
              <a:pPr algn="ctr"/>
              <a:r>
                <a:rPr lang="en-US" sz="1050" dirty="0" smtClean="0">
                  <a:solidFill>
                    <a:srgbClr val="464749"/>
                  </a:solidFill>
                </a:rPr>
                <a:t>Self </a:t>
              </a:r>
            </a:p>
            <a:p>
              <a:pPr algn="ctr"/>
              <a:r>
                <a:rPr lang="en-US" sz="1050" dirty="0" smtClean="0">
                  <a:solidFill>
                    <a:srgbClr val="464749"/>
                  </a:solidFill>
                </a:rPr>
                <a:t>Awareness</a:t>
              </a:r>
            </a:p>
            <a:p>
              <a:pPr algn="ctr"/>
              <a:endParaRPr lang="en-US" sz="3200" dirty="0">
                <a:solidFill>
                  <a:srgbClr val="464749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572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sz="1800" dirty="0"/>
              <a:t>4. The Core Skills of the Transwarp Leader – Self Awareness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6267852"/>
            <a:ext cx="2016224" cy="557594"/>
            <a:chOff x="971600" y="4221088"/>
            <a:chExt cx="2016224" cy="55759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19572" y="1086261"/>
            <a:ext cx="784887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464748"/>
                </a:solidFill>
                <a:latin typeface="+mn-lt"/>
              </a:rPr>
              <a:t>The Johari Window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464748"/>
                </a:solidFill>
                <a:latin typeface="+mn-lt"/>
              </a:rPr>
              <a:t>The larger the Open Self Area the higher the Self Awareness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464748"/>
                </a:solidFill>
                <a:latin typeface="+mn-lt"/>
              </a:rPr>
              <a:t>To expand Open from Blind – ASK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464748"/>
                </a:solidFill>
                <a:latin typeface="+mn-lt"/>
              </a:rPr>
              <a:t>To expand Open from Hidden – Share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464748"/>
                </a:solidFill>
                <a:latin typeface="+mn-lt"/>
              </a:rPr>
              <a:t>If Open expands by Sharing and Asking – The unknown will reduce.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464748"/>
              </a:solidFill>
              <a:latin typeface="+mn-lt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58251" y="3802868"/>
            <a:ext cx="3321660" cy="2123976"/>
            <a:chOff x="458251" y="3802868"/>
            <a:chExt cx="3321660" cy="2123976"/>
          </a:xfrm>
        </p:grpSpPr>
        <p:sp>
          <p:nvSpPr>
            <p:cNvPr id="14" name="Rectangle 13"/>
            <p:cNvSpPr/>
            <p:nvPr/>
          </p:nvSpPr>
          <p:spPr>
            <a:xfrm>
              <a:off x="458251" y="3802868"/>
              <a:ext cx="1656183" cy="1061988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464748"/>
                  </a:solidFill>
                </a:rPr>
                <a:t>Open</a:t>
              </a:r>
            </a:p>
            <a:p>
              <a:pPr algn="ctr"/>
              <a:r>
                <a:rPr lang="en-US" sz="1200" dirty="0" smtClean="0">
                  <a:solidFill>
                    <a:srgbClr val="464748"/>
                  </a:solidFill>
                </a:rPr>
                <a:t>Information about yourself that you and others know</a:t>
              </a:r>
              <a:endParaRPr lang="en-US" sz="1200" dirty="0">
                <a:solidFill>
                  <a:srgbClr val="464748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58251" y="4864856"/>
              <a:ext cx="1665477" cy="106198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Hidden</a:t>
              </a:r>
            </a:p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Information that you know about yourself but others don’t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114434" y="4864856"/>
              <a:ext cx="1665477" cy="1061988"/>
            </a:xfrm>
            <a:prstGeom prst="rect">
              <a:avLst/>
            </a:prstGeom>
            <a:solidFill>
              <a:srgbClr val="CC99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464748"/>
                  </a:solidFill>
                </a:rPr>
                <a:t>Unknown</a:t>
              </a:r>
            </a:p>
            <a:p>
              <a:pPr algn="ctr"/>
              <a:r>
                <a:rPr lang="en-US" sz="1200" dirty="0" smtClean="0">
                  <a:solidFill>
                    <a:srgbClr val="464748"/>
                  </a:solidFill>
                </a:rPr>
                <a:t>Information about yourself that neither you or others know</a:t>
              </a:r>
              <a:endParaRPr lang="en-US" sz="1200" dirty="0">
                <a:solidFill>
                  <a:srgbClr val="464748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123728" y="3802868"/>
              <a:ext cx="1656183" cy="106198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464748"/>
                  </a:solidFill>
                </a:rPr>
                <a:t>Blind</a:t>
              </a:r>
            </a:p>
            <a:p>
              <a:pPr algn="ctr"/>
              <a:r>
                <a:rPr lang="en-US" sz="1200" dirty="0" smtClean="0">
                  <a:solidFill>
                    <a:srgbClr val="464748"/>
                  </a:solidFill>
                </a:rPr>
                <a:t>Information you don’t know but others know about you</a:t>
              </a:r>
              <a:endParaRPr lang="en-US" sz="1200" dirty="0">
                <a:solidFill>
                  <a:srgbClr val="464748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364088" y="3030258"/>
            <a:ext cx="3321660" cy="3063038"/>
            <a:chOff x="458251" y="3331672"/>
            <a:chExt cx="3321660" cy="2595172"/>
          </a:xfrm>
        </p:grpSpPr>
        <p:sp>
          <p:nvSpPr>
            <p:cNvPr id="20" name="Rectangle 19"/>
            <p:cNvSpPr/>
            <p:nvPr/>
          </p:nvSpPr>
          <p:spPr>
            <a:xfrm>
              <a:off x="467545" y="3331672"/>
              <a:ext cx="1862914" cy="1863061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464748"/>
                  </a:solidFill>
                </a:rPr>
                <a:t>Open</a:t>
              </a:r>
            </a:p>
            <a:p>
              <a:pPr algn="ctr"/>
              <a:r>
                <a:rPr lang="en-US" sz="1600" dirty="0" smtClean="0">
                  <a:solidFill>
                    <a:srgbClr val="464748"/>
                  </a:solidFill>
                </a:rPr>
                <a:t>Information about yourself that you and others know</a:t>
              </a:r>
              <a:endParaRPr lang="en-US" sz="1600" dirty="0">
                <a:solidFill>
                  <a:srgbClr val="464748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58251" y="5194733"/>
              <a:ext cx="1872208" cy="7321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Hidden</a:t>
              </a:r>
            </a:p>
            <a:p>
              <a:pPr algn="ctr"/>
              <a:r>
                <a:rPr lang="en-US" sz="1100" dirty="0" smtClean="0">
                  <a:solidFill>
                    <a:schemeClr val="bg1"/>
                  </a:solidFill>
                </a:rPr>
                <a:t>Information that you know about yourself but others don’t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330459" y="5194735"/>
              <a:ext cx="1449452" cy="732109"/>
            </a:xfrm>
            <a:prstGeom prst="rect">
              <a:avLst/>
            </a:prstGeom>
            <a:solidFill>
              <a:srgbClr val="CC99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464748"/>
                  </a:solidFill>
                </a:rPr>
                <a:t>Unknown</a:t>
              </a:r>
            </a:p>
            <a:p>
              <a:pPr algn="ctr"/>
              <a:r>
                <a:rPr lang="en-US" sz="1100" dirty="0" smtClean="0">
                  <a:solidFill>
                    <a:srgbClr val="464748"/>
                  </a:solidFill>
                </a:rPr>
                <a:t>Information about yourself that neither you or others know</a:t>
              </a:r>
              <a:endParaRPr lang="en-US" sz="1100" dirty="0">
                <a:solidFill>
                  <a:srgbClr val="464748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330459" y="4340607"/>
              <a:ext cx="1449452" cy="854126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464748"/>
                  </a:solidFill>
                </a:rPr>
                <a:t>Blind</a:t>
              </a:r>
            </a:p>
            <a:p>
              <a:pPr algn="ctr"/>
              <a:r>
                <a:rPr lang="en-US" sz="1100" dirty="0" smtClean="0">
                  <a:solidFill>
                    <a:srgbClr val="464748"/>
                  </a:solidFill>
                </a:rPr>
                <a:t>Information you don’t know but others know about you</a:t>
              </a:r>
              <a:endParaRPr lang="en-US" sz="1100" dirty="0">
                <a:solidFill>
                  <a:srgbClr val="464748"/>
                </a:solidFill>
              </a:endParaRPr>
            </a:p>
          </p:txBody>
        </p:sp>
      </p:grpSp>
      <p:sp>
        <p:nvSpPr>
          <p:cNvPr id="24" name="Right Arrow 23"/>
          <p:cNvSpPr/>
          <p:nvPr/>
        </p:nvSpPr>
        <p:spPr>
          <a:xfrm>
            <a:off x="4283968" y="4725144"/>
            <a:ext cx="720080" cy="432047"/>
          </a:xfrm>
          <a:prstGeom prst="rightArrow">
            <a:avLst/>
          </a:prstGeom>
          <a:solidFill>
            <a:srgbClr val="00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60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Leading </a:t>
            </a:r>
            <a:r>
              <a:rPr lang="en-US" sz="1800" dirty="0" smtClean="0"/>
              <a:t>at Transwarp </a:t>
            </a:r>
            <a:r>
              <a:rPr lang="en-US" sz="1800" dirty="0"/>
              <a:t>– Chasing Perfection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340" y="1340768"/>
            <a:ext cx="5641319" cy="42309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07704" y="4149080"/>
            <a:ext cx="3384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Perfection is not attainable, but if we chase perfection we can achieve excellence.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03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4. The Core Skills of the Transwarp Leader – Self Awareness</a:t>
            </a: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533400" y="1752600"/>
            <a:ext cx="8077200" cy="33239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+mn-lt"/>
              </a:rPr>
              <a:t>Benefits to the Leader of Developing a high level of Self Awareness</a:t>
            </a:r>
          </a:p>
          <a:p>
            <a:pPr>
              <a:lnSpc>
                <a:spcPct val="150000"/>
              </a:lnSpc>
            </a:pPr>
            <a:endParaRPr lang="en-US" dirty="0" smtClean="0">
              <a:latin typeface="+mn-lt"/>
            </a:endParaRPr>
          </a:p>
          <a:p>
            <a:pPr lvl="4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464748"/>
                </a:solidFill>
                <a:latin typeface="+mn-lt"/>
              </a:rPr>
              <a:t> </a:t>
            </a:r>
            <a:r>
              <a:rPr lang="en-US" sz="1600" dirty="0" smtClean="0">
                <a:solidFill>
                  <a:srgbClr val="464748"/>
                </a:solidFill>
                <a:latin typeface="+mn-lt"/>
              </a:rPr>
              <a:t>Personal Development</a:t>
            </a:r>
          </a:p>
          <a:p>
            <a:pPr lvl="4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64748"/>
                </a:solidFill>
                <a:latin typeface="+mn-lt"/>
              </a:rPr>
              <a:t> Decision Making Skills</a:t>
            </a:r>
          </a:p>
          <a:p>
            <a:pPr lvl="4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64748"/>
                </a:solidFill>
                <a:latin typeface="+mn-lt"/>
              </a:rPr>
              <a:t> Managing Stress</a:t>
            </a:r>
          </a:p>
          <a:p>
            <a:pPr lvl="4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64748"/>
                </a:solidFill>
                <a:latin typeface="+mn-lt"/>
              </a:rPr>
              <a:t> Motivation</a:t>
            </a:r>
          </a:p>
          <a:p>
            <a:pPr lvl="4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64748"/>
                </a:solidFill>
                <a:latin typeface="+mn-lt"/>
              </a:rPr>
              <a:t> Understanding Emotions</a:t>
            </a:r>
          </a:p>
          <a:p>
            <a:pPr lvl="4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64748"/>
                </a:solidFill>
                <a:latin typeface="+mn-lt"/>
              </a:rPr>
              <a:t> Building Trust</a:t>
            </a:r>
            <a:endParaRPr lang="en-US" sz="1600" dirty="0">
              <a:solidFill>
                <a:srgbClr val="464748"/>
              </a:solidFill>
              <a:latin typeface="+mn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107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4. The Core Skills of the Transwarp Leader – Self Awareness</a:t>
            </a:r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1066800" y="1600200"/>
            <a:ext cx="6934200" cy="40626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400" dirty="0" smtClean="0">
              <a:latin typeface="+mn-lt"/>
            </a:endParaRPr>
          </a:p>
          <a:p>
            <a:pPr algn="ctr"/>
            <a:r>
              <a:rPr lang="en-US" sz="2400" dirty="0" smtClean="0">
                <a:latin typeface="+mn-lt"/>
              </a:rPr>
              <a:t>Emotional Intelligence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sz="2000" dirty="0" smtClean="0"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+mn-lt"/>
              </a:rPr>
              <a:t>Managing your emotions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+mn-lt"/>
              </a:rPr>
              <a:t>Not allowing your emotions to effect your judgment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+mn-lt"/>
              </a:rPr>
              <a:t>Recognizing your feelings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+mn-lt"/>
              </a:rPr>
              <a:t>Appreciating the feelings of others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+mn-lt"/>
              </a:rPr>
              <a:t>Be rational and calm</a:t>
            </a:r>
          </a:p>
          <a:p>
            <a:pPr marL="342900" indent="-342900">
              <a:lnSpc>
                <a:spcPct val="150000"/>
              </a:lnSpc>
            </a:pPr>
            <a:endParaRPr lang="en-US" sz="2000" dirty="0">
              <a:latin typeface="+mn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174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sz="1800" dirty="0"/>
              <a:t>4. The Core Skills of the Transwarp Leader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31640" y="1290337"/>
            <a:ext cx="7092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464749"/>
                </a:solidFill>
                <a:latin typeface="+mn-lt"/>
              </a:rPr>
              <a:t>As a Transwarp Leader “Chases Perfection” the Core Skills will be their most important Leadership Tools.</a:t>
            </a:r>
            <a:endParaRPr lang="en-US" dirty="0">
              <a:solidFill>
                <a:srgbClr val="464749"/>
              </a:solidFill>
              <a:latin typeface="+mn-lt"/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071311412"/>
              </p:ext>
            </p:extLst>
          </p:nvPr>
        </p:nvGraphicFramePr>
        <p:xfrm>
          <a:off x="1555741" y="194744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7842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4. The Core Skills of the Transwarp Leader – Communicating</a:t>
            </a:r>
            <a:endParaRPr lang="en-US" sz="1800" dirty="0"/>
          </a:p>
        </p:txBody>
      </p:sp>
      <p:grpSp>
        <p:nvGrpSpPr>
          <p:cNvPr id="3" name="Group 2"/>
          <p:cNvGrpSpPr/>
          <p:nvPr/>
        </p:nvGrpSpPr>
        <p:grpSpPr>
          <a:xfrm>
            <a:off x="1907704" y="1988840"/>
            <a:ext cx="5662982" cy="3438144"/>
            <a:chOff x="1357290" y="1500174"/>
            <a:chExt cx="6572297" cy="4214842"/>
          </a:xfrm>
        </p:grpSpPr>
        <p:sp>
          <p:nvSpPr>
            <p:cNvPr id="9" name="Rounded Rectangle 8"/>
            <p:cNvSpPr/>
            <p:nvPr/>
          </p:nvSpPr>
          <p:spPr>
            <a:xfrm>
              <a:off x="2214546" y="1500174"/>
              <a:ext cx="4643470" cy="642942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The Ability to Communicate </a:t>
              </a:r>
              <a:endParaRPr lang="en-US" dirty="0"/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1357290" y="3214686"/>
              <a:ext cx="6572297" cy="2500330"/>
              <a:chOff x="1000100" y="3214686"/>
              <a:chExt cx="6643735" cy="2500330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1000100" y="3214686"/>
                <a:ext cx="2071702" cy="2500330"/>
                <a:chOff x="1000100" y="3214686"/>
                <a:chExt cx="2071702" cy="2500330"/>
              </a:xfrm>
            </p:grpSpPr>
            <p:sp>
              <p:nvSpPr>
                <p:cNvPr id="12" name="Rounded Rectangle 11"/>
                <p:cNvSpPr/>
                <p:nvPr/>
              </p:nvSpPr>
              <p:spPr>
                <a:xfrm>
                  <a:off x="1000100" y="3214686"/>
                  <a:ext cx="2000264" cy="642942"/>
                </a:xfrm>
                <a:prstGeom prst="round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Verbal </a:t>
                  </a:r>
                  <a:endParaRPr lang="en-US" dirty="0"/>
                </a:p>
              </p:txBody>
            </p:sp>
            <p:sp>
              <p:nvSpPr>
                <p:cNvPr id="15" name="Rounded Rectangle 14"/>
                <p:cNvSpPr/>
                <p:nvPr/>
              </p:nvSpPr>
              <p:spPr>
                <a:xfrm>
                  <a:off x="1000100" y="4143380"/>
                  <a:ext cx="2071702" cy="642942"/>
                </a:xfrm>
                <a:prstGeom prst="roundRect">
                  <a:avLst/>
                </a:prstGeom>
                <a:solidFill>
                  <a:srgbClr val="FF33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In Person</a:t>
                  </a:r>
                  <a:endParaRPr lang="en-US" sz="1600" dirty="0"/>
                </a:p>
              </p:txBody>
            </p:sp>
            <p:sp>
              <p:nvSpPr>
                <p:cNvPr id="16" name="Rounded Rectangle 15"/>
                <p:cNvSpPr/>
                <p:nvPr/>
              </p:nvSpPr>
              <p:spPr>
                <a:xfrm>
                  <a:off x="1000100" y="5072074"/>
                  <a:ext cx="2071702" cy="642942"/>
                </a:xfrm>
                <a:prstGeom prst="roundRect">
                  <a:avLst/>
                </a:prstGeom>
                <a:solidFill>
                  <a:srgbClr val="FF33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Telephone</a:t>
                  </a:r>
                  <a:endParaRPr lang="en-US" sz="1600" dirty="0"/>
                </a:p>
              </p:txBody>
            </p:sp>
          </p:grpSp>
          <p:sp>
            <p:nvSpPr>
              <p:cNvPr id="17" name="Rounded Rectangle 16"/>
              <p:cNvSpPr/>
              <p:nvPr/>
            </p:nvSpPr>
            <p:spPr>
              <a:xfrm>
                <a:off x="5405186" y="3214686"/>
                <a:ext cx="2238649" cy="642942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Written </a:t>
                </a:r>
                <a:endParaRPr lang="en-US" dirty="0"/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5477400" y="4143380"/>
                <a:ext cx="2166435" cy="642942"/>
              </a:xfrm>
              <a:prstGeom prst="roundRect">
                <a:avLst/>
              </a:prstGeom>
              <a:solidFill>
                <a:srgbClr val="FF33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Emails, Sms, Social Media</a:t>
                </a:r>
                <a:endParaRPr lang="en-US" sz="1600" dirty="0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5477398" y="5072074"/>
                <a:ext cx="2166436" cy="642942"/>
              </a:xfrm>
              <a:prstGeom prst="roundRect">
                <a:avLst/>
              </a:prstGeom>
              <a:solidFill>
                <a:srgbClr val="FF33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Letters, Reports, Proposals</a:t>
                </a:r>
                <a:endParaRPr lang="en-US" sz="1600" dirty="0"/>
              </a:p>
            </p:txBody>
          </p:sp>
        </p:grpSp>
        <p:cxnSp>
          <p:nvCxnSpPr>
            <p:cNvPr id="21" name="Straight Arrow Connector 20"/>
            <p:cNvCxnSpPr>
              <a:stCxn id="9" idx="2"/>
              <a:endCxn id="12" idx="0"/>
            </p:cNvCxnSpPr>
            <p:nvPr/>
          </p:nvCxnSpPr>
          <p:spPr>
            <a:xfrm rot="5400000">
              <a:off x="2905690" y="1584095"/>
              <a:ext cx="1071570" cy="2189613"/>
            </a:xfrm>
            <a:prstGeom prst="straightConnector1">
              <a:avLst/>
            </a:prstGeom>
            <a:ln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9" idx="2"/>
              <a:endCxn id="17" idx="0"/>
            </p:cNvCxnSpPr>
            <p:nvPr/>
          </p:nvCxnSpPr>
          <p:spPr>
            <a:xfrm rot="16200000" flipH="1">
              <a:off x="5143504" y="1535892"/>
              <a:ext cx="1071570" cy="2286017"/>
            </a:xfrm>
            <a:prstGeom prst="straightConnector1">
              <a:avLst/>
            </a:prstGeom>
            <a:ln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799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4. The Core Skills of the Transwarp Leader – Communicating</a:t>
            </a:r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428596" y="1412776"/>
            <a:ext cx="821537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464748"/>
                </a:solidFill>
                <a:latin typeface="+mn-lt"/>
              </a:rPr>
              <a:t/>
            </a:r>
            <a:br>
              <a:rPr lang="en-US" sz="2400" dirty="0" smtClean="0">
                <a:solidFill>
                  <a:srgbClr val="464748"/>
                </a:solidFill>
                <a:latin typeface="+mn-lt"/>
              </a:rPr>
            </a:br>
            <a:r>
              <a:rPr lang="en-US" sz="2000" dirty="0" smtClean="0">
                <a:solidFill>
                  <a:srgbClr val="464748"/>
                </a:solidFill>
                <a:latin typeface="+mn-lt"/>
              </a:rPr>
              <a:t>What is the difference between data and information?</a:t>
            </a:r>
          </a:p>
          <a:p>
            <a:pPr algn="ctr"/>
            <a:endParaRPr lang="en-US" sz="2000" dirty="0">
              <a:solidFill>
                <a:srgbClr val="464748"/>
              </a:solidFill>
              <a:latin typeface="+mn-lt"/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188571317"/>
              </p:ext>
            </p:extLst>
          </p:nvPr>
        </p:nvGraphicFramePr>
        <p:xfrm>
          <a:off x="571472" y="3071810"/>
          <a:ext cx="8001024" cy="203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28596" y="5429264"/>
            <a:ext cx="835824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464748"/>
                </a:solidFill>
                <a:latin typeface="+mn-lt"/>
              </a:rPr>
              <a:t>“ We are starved of information and drowning in data.”</a:t>
            </a:r>
            <a:endParaRPr lang="en-US" dirty="0">
              <a:solidFill>
                <a:srgbClr val="464748"/>
              </a:solidFill>
              <a:latin typeface="+mn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01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4. The Core Skills of the Transwarp Leader – Communicating</a:t>
            </a: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285720" y="1428736"/>
            <a:ext cx="8429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464748"/>
                </a:solidFill>
                <a:latin typeface="+mn-lt"/>
              </a:rPr>
              <a:t>Good Communication is when two parties understand the same information</a:t>
            </a:r>
            <a:endParaRPr lang="en-US" dirty="0">
              <a:solidFill>
                <a:srgbClr val="464748"/>
              </a:solidFill>
              <a:latin typeface="+mn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85720" y="3000372"/>
            <a:ext cx="8501122" cy="2571768"/>
            <a:chOff x="285720" y="2714620"/>
            <a:chExt cx="8501122" cy="3071834"/>
          </a:xfrm>
        </p:grpSpPr>
        <p:sp>
          <p:nvSpPr>
            <p:cNvPr id="13" name="Oval 12"/>
            <p:cNvSpPr/>
            <p:nvPr/>
          </p:nvSpPr>
          <p:spPr>
            <a:xfrm>
              <a:off x="285720" y="2714620"/>
              <a:ext cx="8501122" cy="307183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928662" y="3929066"/>
              <a:ext cx="1714512" cy="71438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464749"/>
                  </a:solidFill>
                </a:rPr>
                <a:t>What is your Message?</a:t>
              </a:r>
              <a:endParaRPr lang="en-US" dirty="0">
                <a:solidFill>
                  <a:srgbClr val="464749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643306" y="3929066"/>
              <a:ext cx="1714512" cy="71438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464749"/>
                  </a:solidFill>
                </a:rPr>
                <a:t>Who are you sending it to?</a:t>
              </a:r>
              <a:endParaRPr lang="en-US" dirty="0">
                <a:solidFill>
                  <a:srgbClr val="464749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357950" y="3929066"/>
              <a:ext cx="1714512" cy="71438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464749"/>
                  </a:solidFill>
                </a:rPr>
                <a:t>How will it be received?</a:t>
              </a:r>
              <a:endParaRPr lang="en-US" dirty="0">
                <a:solidFill>
                  <a:srgbClr val="464749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4" idx="3"/>
              <a:endCxn id="5" idx="1"/>
            </p:cNvCxnSpPr>
            <p:nvPr/>
          </p:nvCxnSpPr>
          <p:spPr>
            <a:xfrm>
              <a:off x="2643174" y="4286256"/>
              <a:ext cx="1000132" cy="158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5" idx="3"/>
              <a:endCxn id="6" idx="1"/>
            </p:cNvCxnSpPr>
            <p:nvPr/>
          </p:nvCxnSpPr>
          <p:spPr>
            <a:xfrm>
              <a:off x="5357818" y="4286256"/>
              <a:ext cx="1000132" cy="158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243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214282" y="1071546"/>
            <a:ext cx="8786874" cy="51435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4. The Core Skills of the Transwarp Leader – Communicating</a:t>
            </a:r>
            <a:endParaRPr lang="en-US" sz="18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428596" y="2214554"/>
            <a:ext cx="8358246" cy="2857520"/>
            <a:chOff x="214282" y="2096288"/>
            <a:chExt cx="8715436" cy="2412563"/>
          </a:xfrm>
        </p:grpSpPr>
        <p:grpSp>
          <p:nvGrpSpPr>
            <p:cNvPr id="20" name="Group 19"/>
            <p:cNvGrpSpPr/>
            <p:nvPr/>
          </p:nvGrpSpPr>
          <p:grpSpPr>
            <a:xfrm>
              <a:off x="214282" y="2786058"/>
              <a:ext cx="8715436" cy="1559206"/>
              <a:chOff x="214282" y="2786058"/>
              <a:chExt cx="8715436" cy="1559206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7439900" y="2786058"/>
                <a:ext cx="1489818" cy="1285884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Receiver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2285984" y="3071810"/>
                <a:ext cx="1056916" cy="714380"/>
              </a:xfrm>
              <a:prstGeom prst="rect">
                <a:avLst/>
              </a:prstGeom>
              <a:solidFill>
                <a:srgbClr val="00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Convert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5875745" y="3071810"/>
                <a:ext cx="1020371" cy="714380"/>
              </a:xfrm>
              <a:prstGeom prst="rect">
                <a:avLst/>
              </a:prstGeom>
              <a:solidFill>
                <a:srgbClr val="FF5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Interpret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ight Arrow 7"/>
              <p:cNvSpPr/>
              <p:nvPr/>
            </p:nvSpPr>
            <p:spPr>
              <a:xfrm>
                <a:off x="4000496" y="2928934"/>
                <a:ext cx="1225162" cy="1000132"/>
              </a:xfrm>
              <a:prstGeom prst="rightArrow">
                <a:avLst/>
              </a:prstGeom>
              <a:solidFill>
                <a:srgbClr val="00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Media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214282" y="2786058"/>
                <a:ext cx="1428760" cy="1285884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Source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" name="Straight Arrow Connector 10"/>
              <p:cNvCxnSpPr>
                <a:stCxn id="9" idx="6"/>
                <a:endCxn id="6" idx="1"/>
              </p:cNvCxnSpPr>
              <p:nvPr/>
            </p:nvCxnSpPr>
            <p:spPr>
              <a:xfrm>
                <a:off x="1643042" y="3429000"/>
                <a:ext cx="642942" cy="140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>
                <a:stCxn id="6" idx="3"/>
                <a:endCxn id="8" idx="1"/>
              </p:cNvCxnSpPr>
              <p:nvPr/>
            </p:nvCxnSpPr>
            <p:spPr>
              <a:xfrm>
                <a:off x="3342900" y="3429000"/>
                <a:ext cx="657596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>
                <a:stCxn id="8" idx="3"/>
                <a:endCxn id="7" idx="1"/>
              </p:cNvCxnSpPr>
              <p:nvPr/>
            </p:nvCxnSpPr>
            <p:spPr>
              <a:xfrm flipV="1">
                <a:off x="5225658" y="3429000"/>
                <a:ext cx="650087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stCxn id="7" idx="3"/>
                <a:endCxn id="5" idx="2"/>
              </p:cNvCxnSpPr>
              <p:nvPr/>
            </p:nvCxnSpPr>
            <p:spPr>
              <a:xfrm>
                <a:off x="6896117" y="3429000"/>
                <a:ext cx="543783" cy="140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Group 16"/>
              <p:cNvGrpSpPr/>
              <p:nvPr/>
            </p:nvGrpSpPr>
            <p:grpSpPr>
              <a:xfrm>
                <a:off x="1643042" y="2928934"/>
                <a:ext cx="5929354" cy="338554"/>
                <a:chOff x="1500166" y="2714620"/>
                <a:chExt cx="5929354" cy="338554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00166" y="2714620"/>
                  <a:ext cx="64294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 smtClean="0">
                      <a:latin typeface="+mn-lt"/>
                    </a:rPr>
                    <a:t>Msg</a:t>
                  </a:r>
                  <a:endParaRPr lang="en-US" sz="1600" dirty="0">
                    <a:latin typeface="+mn-lt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3214678" y="2714620"/>
                  <a:ext cx="64294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 smtClean="0">
                      <a:latin typeface="+mn-lt"/>
                    </a:rPr>
                    <a:t>Msg</a:t>
                  </a:r>
                  <a:endParaRPr lang="en-US" sz="1600" dirty="0">
                    <a:latin typeface="+mn-lt"/>
                  </a:endParaRP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5000628" y="2714620"/>
                  <a:ext cx="64294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 smtClean="0">
                      <a:latin typeface="+mn-lt"/>
                    </a:rPr>
                    <a:t>Msg</a:t>
                  </a:r>
                  <a:endParaRPr lang="en-US" sz="1600" dirty="0">
                    <a:latin typeface="+mn-lt"/>
                  </a:endParaRP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6786578" y="2714620"/>
                  <a:ext cx="64294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 smtClean="0">
                      <a:latin typeface="+mn-lt"/>
                    </a:rPr>
                    <a:t>Msg</a:t>
                  </a:r>
                  <a:endParaRPr lang="en-US" sz="1600" dirty="0">
                    <a:latin typeface="+mn-lt"/>
                  </a:endParaRPr>
                </a:p>
              </p:txBody>
            </p:sp>
          </p:grpSp>
          <p:sp>
            <p:nvSpPr>
              <p:cNvPr id="19" name="Rectangle 18"/>
              <p:cNvSpPr/>
              <p:nvPr/>
            </p:nvSpPr>
            <p:spPr>
              <a:xfrm>
                <a:off x="3864336" y="4059512"/>
                <a:ext cx="1357322" cy="285752"/>
              </a:xfrm>
              <a:prstGeom prst="rect">
                <a:avLst/>
              </a:prstGeom>
              <a:solidFill>
                <a:srgbClr val="FF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Feedback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1" name="Freeform 20"/>
            <p:cNvSpPr/>
            <p:nvPr/>
          </p:nvSpPr>
          <p:spPr>
            <a:xfrm>
              <a:off x="1135627" y="2096288"/>
              <a:ext cx="7008274" cy="618330"/>
            </a:xfrm>
            <a:custGeom>
              <a:avLst/>
              <a:gdLst>
                <a:gd name="connsiteX0" fmla="*/ 7064477 w 7064477"/>
                <a:gd name="connsiteY0" fmla="*/ 993058 h 993058"/>
                <a:gd name="connsiteX1" fmla="*/ 3406877 w 7064477"/>
                <a:gd name="connsiteY1" fmla="*/ 4916 h 993058"/>
                <a:gd name="connsiteX2" fmla="*/ 0 w 7064477"/>
                <a:gd name="connsiteY2" fmla="*/ 963561 h 99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64477" h="993058">
                  <a:moveTo>
                    <a:pt x="7064477" y="993058"/>
                  </a:moveTo>
                  <a:cubicBezTo>
                    <a:pt x="5824383" y="501445"/>
                    <a:pt x="4584290" y="9832"/>
                    <a:pt x="3406877" y="4916"/>
                  </a:cubicBezTo>
                  <a:cubicBezTo>
                    <a:pt x="2229464" y="0"/>
                    <a:pt x="1114732" y="481780"/>
                    <a:pt x="0" y="963561"/>
                  </a:cubicBezTo>
                </a:path>
              </a:pathLst>
            </a:cu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417391" y="2349608"/>
              <a:ext cx="2178860" cy="518403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dirty="0" smtClean="0">
                  <a:latin typeface="+mn-lt"/>
                </a:rPr>
                <a:t>Context</a:t>
              </a:r>
            </a:p>
            <a:p>
              <a:pPr algn="ctr"/>
              <a:r>
                <a:rPr lang="en-US" sz="1600" dirty="0" smtClean="0">
                  <a:latin typeface="+mn-lt"/>
                </a:rPr>
                <a:t>Situation &amp; Culture</a:t>
              </a:r>
              <a:endParaRPr lang="en-US" sz="1600" dirty="0">
                <a:latin typeface="+mn-lt"/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 flipV="1">
              <a:off x="1000100" y="4143380"/>
              <a:ext cx="7008274" cy="365471"/>
            </a:xfrm>
            <a:custGeom>
              <a:avLst/>
              <a:gdLst>
                <a:gd name="connsiteX0" fmla="*/ 7064477 w 7064477"/>
                <a:gd name="connsiteY0" fmla="*/ 993058 h 993058"/>
                <a:gd name="connsiteX1" fmla="*/ 3406877 w 7064477"/>
                <a:gd name="connsiteY1" fmla="*/ 4916 h 993058"/>
                <a:gd name="connsiteX2" fmla="*/ 0 w 7064477"/>
                <a:gd name="connsiteY2" fmla="*/ 963561 h 99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64477" h="993058">
                  <a:moveTo>
                    <a:pt x="7064477" y="993058"/>
                  </a:moveTo>
                  <a:cubicBezTo>
                    <a:pt x="5824383" y="501445"/>
                    <a:pt x="4584290" y="9832"/>
                    <a:pt x="3406877" y="4916"/>
                  </a:cubicBezTo>
                  <a:cubicBezTo>
                    <a:pt x="2229464" y="0"/>
                    <a:pt x="1114732" y="481780"/>
                    <a:pt x="0" y="963561"/>
                  </a:cubicBezTo>
                </a:path>
              </a:pathLst>
            </a:cu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214414" y="1214422"/>
            <a:ext cx="6858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n-lt"/>
              </a:rPr>
              <a:t>The Communication Cycle</a:t>
            </a:r>
            <a:endParaRPr lang="en-US" sz="2400" dirty="0">
              <a:latin typeface="+mn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28596" y="5643578"/>
            <a:ext cx="8429684" cy="400110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+mn-lt"/>
              </a:rPr>
              <a:t>Each stage of the Communication Cycle needs to be carefully managed</a:t>
            </a:r>
            <a:endParaRPr lang="en-US" sz="20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 rot="16200000" flipH="1">
            <a:off x="2821767" y="3607595"/>
            <a:ext cx="3500464" cy="1"/>
          </a:xfrm>
          <a:prstGeom prst="line">
            <a:avLst/>
          </a:prstGeom>
          <a:ln w="57150">
            <a:solidFill>
              <a:srgbClr val="46474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196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4. The Core Skills of the Transwarp Leader – Communicating</a:t>
            </a:r>
            <a:endParaRPr lang="en-US" sz="1800" dirty="0"/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790865"/>
              </p:ext>
            </p:extLst>
          </p:nvPr>
        </p:nvGraphicFramePr>
        <p:xfrm>
          <a:off x="827584" y="1214420"/>
          <a:ext cx="8102134" cy="4590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8299"/>
                <a:gridCol w="6263835"/>
              </a:tblGrid>
              <a:tr h="573856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rgbClr val="464749"/>
                          </a:solidFill>
                        </a:rPr>
                        <a:t>Source</a:t>
                      </a:r>
                      <a:endParaRPr lang="en-US" sz="1600" b="0" dirty="0">
                        <a:solidFill>
                          <a:srgbClr val="46474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464749"/>
                          </a:solidFill>
                        </a:rPr>
                        <a:t>You! – Must be clear what and why you are communicating</a:t>
                      </a:r>
                      <a:endParaRPr lang="en-US" sz="1400" b="0" dirty="0">
                        <a:solidFill>
                          <a:srgbClr val="46474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73856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rgbClr val="464749"/>
                          </a:solidFill>
                        </a:rPr>
                        <a:t>Message - Msg</a:t>
                      </a:r>
                      <a:endParaRPr lang="en-US" sz="1600" b="0" dirty="0">
                        <a:solidFill>
                          <a:srgbClr val="46474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464749"/>
                          </a:solidFill>
                        </a:rPr>
                        <a:t>The information to be communicated</a:t>
                      </a:r>
                      <a:endParaRPr lang="en-US" sz="1400" b="0" dirty="0">
                        <a:solidFill>
                          <a:srgbClr val="46474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73856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rgbClr val="464749"/>
                          </a:solidFill>
                        </a:rPr>
                        <a:t>Convert</a:t>
                      </a:r>
                      <a:endParaRPr lang="en-US" sz="1600" b="0" dirty="0">
                        <a:solidFill>
                          <a:srgbClr val="46474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464749"/>
                          </a:solidFill>
                        </a:rPr>
                        <a:t>Transferring information into</a:t>
                      </a:r>
                      <a:r>
                        <a:rPr lang="en-US" sz="1400" b="0" baseline="0" dirty="0" smtClean="0">
                          <a:solidFill>
                            <a:srgbClr val="464749"/>
                          </a:solidFill>
                        </a:rPr>
                        <a:t> a form that can be transmitted and received</a:t>
                      </a:r>
                      <a:endParaRPr lang="en-US" sz="1400" b="0" dirty="0">
                        <a:solidFill>
                          <a:srgbClr val="46474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73856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rgbClr val="464749"/>
                          </a:solidFill>
                        </a:rPr>
                        <a:t>Media</a:t>
                      </a:r>
                      <a:endParaRPr lang="en-US" sz="1600" b="0" dirty="0">
                        <a:solidFill>
                          <a:srgbClr val="46474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464749"/>
                          </a:solidFill>
                        </a:rPr>
                        <a:t>Medium</a:t>
                      </a:r>
                      <a:r>
                        <a:rPr lang="en-US" sz="1400" b="0" baseline="0" dirty="0" smtClean="0">
                          <a:solidFill>
                            <a:srgbClr val="464749"/>
                          </a:solidFill>
                        </a:rPr>
                        <a:t> used for the communication – phone, email ect</a:t>
                      </a:r>
                      <a:endParaRPr lang="en-US" sz="1400" b="0" dirty="0">
                        <a:solidFill>
                          <a:srgbClr val="46474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73856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rgbClr val="464749"/>
                          </a:solidFill>
                        </a:rPr>
                        <a:t>Interpret</a:t>
                      </a:r>
                      <a:endParaRPr lang="en-US" sz="1600" b="0" dirty="0">
                        <a:solidFill>
                          <a:srgbClr val="46474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464749"/>
                          </a:solidFill>
                        </a:rPr>
                        <a:t>Understanding the message, e.g. reading carefully</a:t>
                      </a:r>
                      <a:endParaRPr lang="en-US" sz="1400" b="0" dirty="0">
                        <a:solidFill>
                          <a:srgbClr val="46474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73856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rgbClr val="464749"/>
                          </a:solidFill>
                        </a:rPr>
                        <a:t>Receiver</a:t>
                      </a:r>
                      <a:endParaRPr lang="en-US" sz="1600" b="0" dirty="0">
                        <a:solidFill>
                          <a:srgbClr val="46474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464749"/>
                          </a:solidFill>
                        </a:rPr>
                        <a:t>An individual, who</a:t>
                      </a:r>
                      <a:r>
                        <a:rPr lang="en-US" sz="1400" b="0" baseline="0" dirty="0" smtClean="0">
                          <a:solidFill>
                            <a:srgbClr val="464749"/>
                          </a:solidFill>
                        </a:rPr>
                        <a:t> you hope will respond in a certain way but…..</a:t>
                      </a:r>
                      <a:endParaRPr lang="en-US" sz="1400" b="0" dirty="0">
                        <a:solidFill>
                          <a:srgbClr val="46474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73856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rgbClr val="464749"/>
                          </a:solidFill>
                        </a:rPr>
                        <a:t>Feedback</a:t>
                      </a:r>
                      <a:endParaRPr lang="en-US" sz="1600" b="0" dirty="0">
                        <a:solidFill>
                          <a:srgbClr val="46474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464749"/>
                          </a:solidFill>
                        </a:rPr>
                        <a:t>How</a:t>
                      </a:r>
                      <a:r>
                        <a:rPr lang="en-US" sz="1400" b="0" baseline="0" dirty="0" smtClean="0">
                          <a:solidFill>
                            <a:srgbClr val="464749"/>
                          </a:solidFill>
                        </a:rPr>
                        <a:t> you know audience has understood your message</a:t>
                      </a:r>
                      <a:endParaRPr lang="en-US" sz="1400" b="0" dirty="0">
                        <a:solidFill>
                          <a:srgbClr val="46474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73856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rgbClr val="464749"/>
                          </a:solidFill>
                        </a:rPr>
                        <a:t>Context</a:t>
                      </a:r>
                      <a:endParaRPr lang="en-US" sz="1600" b="0" dirty="0">
                        <a:solidFill>
                          <a:srgbClr val="46474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464749"/>
                          </a:solidFill>
                        </a:rPr>
                        <a:t>Cultural</a:t>
                      </a:r>
                      <a:r>
                        <a:rPr lang="en-US" sz="1400" b="0" baseline="0" dirty="0" smtClean="0">
                          <a:solidFill>
                            <a:srgbClr val="464749"/>
                          </a:solidFill>
                        </a:rPr>
                        <a:t> or Situational environment of the receiver</a:t>
                      </a:r>
                      <a:endParaRPr lang="en-US" sz="1400" b="0" dirty="0">
                        <a:solidFill>
                          <a:srgbClr val="46474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636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4. The Core Skills of the Transwarp Leader – Communicating</a:t>
            </a:r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268760"/>
            <a:ext cx="8643998" cy="4698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464749"/>
                </a:solidFill>
                <a:latin typeface="+mn-lt"/>
              </a:rPr>
              <a:t>10 Points for Outcome Based Communicating</a:t>
            </a:r>
            <a:endParaRPr lang="en-US" dirty="0" smtClean="0">
              <a:solidFill>
                <a:srgbClr val="464749"/>
              </a:solidFill>
              <a:latin typeface="+mn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 smtClean="0">
                <a:solidFill>
                  <a:srgbClr val="464748"/>
                </a:solidFill>
                <a:latin typeface="+mn-lt"/>
              </a:rPr>
              <a:t>Why are you communicating? What outcome do you want to achieve?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 smtClean="0">
                <a:solidFill>
                  <a:srgbClr val="464748"/>
                </a:solidFill>
                <a:latin typeface="+mn-lt"/>
              </a:rPr>
              <a:t>What reaction do you want from the recipient?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64748"/>
                </a:solidFill>
                <a:latin typeface="+mn-lt"/>
              </a:rPr>
              <a:t>Action, Thinking, Feeling, Response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 smtClean="0">
                <a:solidFill>
                  <a:srgbClr val="464748"/>
                </a:solidFill>
                <a:latin typeface="+mn-lt"/>
              </a:rPr>
              <a:t>Who are the recipient(s)?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64748"/>
                </a:solidFill>
                <a:latin typeface="+mn-lt"/>
              </a:rPr>
              <a:t>Where are they? What do they think of me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 smtClean="0">
                <a:solidFill>
                  <a:srgbClr val="464748"/>
                </a:solidFill>
                <a:latin typeface="+mn-lt"/>
              </a:rPr>
              <a:t>What are the key points in my communication?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 smtClean="0">
                <a:solidFill>
                  <a:srgbClr val="464748"/>
                </a:solidFill>
                <a:latin typeface="+mn-lt"/>
              </a:rPr>
              <a:t>How can I make sure my message is easy to understand? Any specific challenges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 smtClean="0">
                <a:solidFill>
                  <a:srgbClr val="464748"/>
                </a:solidFill>
                <a:latin typeface="+mn-lt"/>
              </a:rPr>
              <a:t>How can I get them to react the way I want them to?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 smtClean="0">
                <a:solidFill>
                  <a:srgbClr val="464748"/>
                </a:solidFill>
                <a:latin typeface="+mn-lt"/>
              </a:rPr>
              <a:t>What is the best communication medium to use?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 smtClean="0">
                <a:solidFill>
                  <a:srgbClr val="464748"/>
                </a:solidFill>
                <a:latin typeface="+mn-lt"/>
              </a:rPr>
              <a:t>Can I reach everyone the same way?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 smtClean="0">
                <a:solidFill>
                  <a:srgbClr val="464748"/>
                </a:solidFill>
                <a:latin typeface="+mn-lt"/>
              </a:rPr>
              <a:t>How can they feedback to me?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 smtClean="0">
                <a:solidFill>
                  <a:srgbClr val="464748"/>
                </a:solidFill>
                <a:latin typeface="+mn-lt"/>
              </a:rPr>
              <a:t>What is the follow up?</a:t>
            </a:r>
            <a:endParaRPr lang="en-US" sz="1600" dirty="0">
              <a:solidFill>
                <a:srgbClr val="464748"/>
              </a:solidFill>
              <a:latin typeface="+mn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25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4. The Core Skills of the Transwarp Leader – Communicating</a:t>
            </a:r>
            <a:endParaRPr lang="en-US" sz="1800" dirty="0"/>
          </a:p>
        </p:txBody>
      </p:sp>
      <p:sp>
        <p:nvSpPr>
          <p:cNvPr id="3" name="Rectangle 2"/>
          <p:cNvSpPr/>
          <p:nvPr/>
        </p:nvSpPr>
        <p:spPr>
          <a:xfrm>
            <a:off x="1214414" y="1285860"/>
            <a:ext cx="6429420" cy="50006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464749"/>
                </a:solidFill>
              </a:rPr>
              <a:t>The </a:t>
            </a:r>
            <a:r>
              <a:rPr lang="en-US" sz="2000" b="1" dirty="0" smtClean="0">
                <a:solidFill>
                  <a:srgbClr val="C00000"/>
                </a:solidFill>
                <a:latin typeface="+mj-lt"/>
              </a:rPr>
              <a:t>7C’s</a:t>
            </a:r>
            <a:r>
              <a:rPr lang="en-US" sz="2000" dirty="0" smtClean="0">
                <a:solidFill>
                  <a:srgbClr val="464749"/>
                </a:solidFill>
              </a:rPr>
              <a:t> of </a:t>
            </a:r>
            <a:r>
              <a:rPr lang="en-US" sz="2000" b="1" dirty="0" smtClean="0">
                <a:solidFill>
                  <a:srgbClr val="C00000"/>
                </a:solidFill>
                <a:latin typeface="+mj-lt"/>
              </a:rPr>
              <a:t>C</a:t>
            </a:r>
            <a:r>
              <a:rPr lang="en-US" sz="2000" dirty="0" smtClean="0">
                <a:solidFill>
                  <a:srgbClr val="464749"/>
                </a:solidFill>
              </a:rPr>
              <a:t>ommunicating</a:t>
            </a:r>
          </a:p>
          <a:p>
            <a:pPr algn="ctr"/>
            <a:r>
              <a:rPr lang="en-US" sz="2000" dirty="0" smtClean="0">
                <a:solidFill>
                  <a:srgbClr val="464749"/>
                </a:solidFill>
              </a:rPr>
              <a:t>The Golden Rules</a:t>
            </a:r>
          </a:p>
          <a:p>
            <a:pPr algn="ctr"/>
            <a:endParaRPr lang="en-US" sz="500" dirty="0" smtClean="0">
              <a:solidFill>
                <a:srgbClr val="464749"/>
              </a:solidFill>
            </a:endParaRPr>
          </a:p>
          <a:p>
            <a:pPr marL="2571750" lvl="5" indent="-285750">
              <a:lnSpc>
                <a:spcPct val="150000"/>
              </a:lnSpc>
              <a:buClr>
                <a:srgbClr val="464749"/>
              </a:buClr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C00000"/>
                </a:solidFill>
                <a:latin typeface="+mj-lt"/>
              </a:rPr>
              <a:t>C</a:t>
            </a:r>
            <a:r>
              <a:rPr lang="en-US" dirty="0" smtClean="0">
                <a:solidFill>
                  <a:srgbClr val="464748"/>
                </a:solidFill>
              </a:rPr>
              <a:t>lear</a:t>
            </a:r>
          </a:p>
          <a:p>
            <a:pPr marL="2571750" lvl="5" indent="-285750">
              <a:lnSpc>
                <a:spcPct val="150000"/>
              </a:lnSpc>
              <a:buClr>
                <a:srgbClr val="464749"/>
              </a:buClr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C00000"/>
                </a:solidFill>
                <a:latin typeface="+mj-lt"/>
              </a:rPr>
              <a:t>C</a:t>
            </a:r>
            <a:r>
              <a:rPr lang="en-US" dirty="0" smtClean="0">
                <a:solidFill>
                  <a:srgbClr val="464749"/>
                </a:solidFill>
              </a:rPr>
              <a:t>oncise</a:t>
            </a:r>
          </a:p>
          <a:p>
            <a:pPr lvl="5">
              <a:lnSpc>
                <a:spcPct val="150000"/>
              </a:lnSpc>
              <a:buClr>
                <a:srgbClr val="464749"/>
              </a:buClr>
              <a:buFont typeface="Arial" pitchFamily="34" charset="0"/>
              <a:buChar char="•"/>
            </a:pPr>
            <a:r>
              <a:rPr lang="en-US" dirty="0" smtClean="0">
                <a:solidFill>
                  <a:srgbClr val="464749"/>
                </a:solidFill>
              </a:rPr>
              <a:t>   </a:t>
            </a:r>
            <a:r>
              <a:rPr lang="en-US" b="1" dirty="0" smtClean="0">
                <a:solidFill>
                  <a:srgbClr val="C00000"/>
                </a:solidFill>
                <a:latin typeface="+mj-lt"/>
              </a:rPr>
              <a:t>C</a:t>
            </a:r>
            <a:r>
              <a:rPr lang="en-US" dirty="0" smtClean="0">
                <a:solidFill>
                  <a:srgbClr val="464749"/>
                </a:solidFill>
              </a:rPr>
              <a:t>oncrete</a:t>
            </a:r>
          </a:p>
          <a:p>
            <a:pPr lvl="5">
              <a:lnSpc>
                <a:spcPct val="150000"/>
              </a:lnSpc>
              <a:buClr>
                <a:srgbClr val="464749"/>
              </a:buClr>
              <a:buFont typeface="Arial" pitchFamily="34" charset="0"/>
              <a:buChar char="•"/>
            </a:pPr>
            <a:r>
              <a:rPr lang="en-US" dirty="0" smtClean="0">
                <a:solidFill>
                  <a:srgbClr val="464749"/>
                </a:solidFill>
              </a:rPr>
              <a:t>   </a:t>
            </a:r>
            <a:r>
              <a:rPr lang="en-US" b="1" dirty="0" smtClean="0">
                <a:solidFill>
                  <a:srgbClr val="C00000"/>
                </a:solidFill>
                <a:latin typeface="+mj-lt"/>
              </a:rPr>
              <a:t>C</a:t>
            </a:r>
            <a:r>
              <a:rPr lang="en-US" dirty="0" smtClean="0">
                <a:solidFill>
                  <a:srgbClr val="464749"/>
                </a:solidFill>
              </a:rPr>
              <a:t>orrect</a:t>
            </a:r>
          </a:p>
          <a:p>
            <a:pPr lvl="5">
              <a:lnSpc>
                <a:spcPct val="150000"/>
              </a:lnSpc>
              <a:buClr>
                <a:srgbClr val="464749"/>
              </a:buClr>
              <a:buFont typeface="Arial" pitchFamily="34" charset="0"/>
              <a:buChar char="•"/>
            </a:pPr>
            <a:r>
              <a:rPr lang="en-US" dirty="0" smtClean="0">
                <a:solidFill>
                  <a:srgbClr val="464749"/>
                </a:solidFill>
              </a:rPr>
              <a:t>   </a:t>
            </a:r>
            <a:r>
              <a:rPr lang="en-US" b="1" dirty="0" smtClean="0">
                <a:solidFill>
                  <a:srgbClr val="C00000"/>
                </a:solidFill>
                <a:latin typeface="+mj-lt"/>
              </a:rPr>
              <a:t>C</a:t>
            </a:r>
            <a:r>
              <a:rPr lang="en-US" dirty="0" smtClean="0">
                <a:solidFill>
                  <a:srgbClr val="464749"/>
                </a:solidFill>
              </a:rPr>
              <a:t>oherent</a:t>
            </a:r>
          </a:p>
          <a:p>
            <a:pPr lvl="5">
              <a:lnSpc>
                <a:spcPct val="150000"/>
              </a:lnSpc>
              <a:buClr>
                <a:srgbClr val="464749"/>
              </a:buClr>
              <a:buFont typeface="Arial" pitchFamily="34" charset="0"/>
              <a:buChar char="•"/>
            </a:pPr>
            <a:r>
              <a:rPr lang="en-US" dirty="0" smtClean="0">
                <a:solidFill>
                  <a:srgbClr val="464749"/>
                </a:solidFill>
              </a:rPr>
              <a:t>   </a:t>
            </a:r>
            <a:r>
              <a:rPr lang="en-US" b="1" dirty="0" smtClean="0">
                <a:solidFill>
                  <a:srgbClr val="C00000"/>
                </a:solidFill>
                <a:latin typeface="+mj-lt"/>
              </a:rPr>
              <a:t>C</a:t>
            </a:r>
            <a:r>
              <a:rPr lang="en-US" dirty="0" smtClean="0">
                <a:solidFill>
                  <a:srgbClr val="464749"/>
                </a:solidFill>
              </a:rPr>
              <a:t>omplete</a:t>
            </a:r>
          </a:p>
          <a:p>
            <a:pPr lvl="5">
              <a:lnSpc>
                <a:spcPct val="150000"/>
              </a:lnSpc>
              <a:buClr>
                <a:srgbClr val="464749"/>
              </a:buClr>
              <a:buFont typeface="Arial" pitchFamily="34" charset="0"/>
              <a:buChar char="•"/>
            </a:pPr>
            <a:r>
              <a:rPr lang="en-US" dirty="0" smtClean="0">
                <a:solidFill>
                  <a:srgbClr val="464749"/>
                </a:solidFill>
              </a:rPr>
              <a:t>   </a:t>
            </a:r>
            <a:r>
              <a:rPr lang="en-US" b="1" dirty="0" smtClean="0">
                <a:solidFill>
                  <a:srgbClr val="C00000"/>
                </a:solidFill>
                <a:latin typeface="+mj-lt"/>
              </a:rPr>
              <a:t>C</a:t>
            </a:r>
            <a:r>
              <a:rPr lang="en-US" dirty="0" smtClean="0">
                <a:solidFill>
                  <a:srgbClr val="464749"/>
                </a:solidFill>
              </a:rPr>
              <a:t>ourteous</a:t>
            </a:r>
            <a:endParaRPr lang="en-US" dirty="0">
              <a:solidFill>
                <a:srgbClr val="464749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810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Leading at Transwarp – Chasing Perfection</a:t>
            </a:r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1124744"/>
            <a:ext cx="777686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400" dirty="0" smtClean="0">
                <a:solidFill>
                  <a:srgbClr val="464749"/>
                </a:solidFill>
                <a:latin typeface="+mn-lt"/>
              </a:rPr>
              <a:t>What it means to be a Leader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400" dirty="0" smtClean="0">
                <a:solidFill>
                  <a:srgbClr val="464749"/>
                </a:solidFill>
                <a:latin typeface="+mn-lt"/>
              </a:rPr>
              <a:t>The Transwarp Leader – Chasing Perfection and Achieving Excellence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400" dirty="0" smtClean="0">
                <a:solidFill>
                  <a:srgbClr val="464749"/>
                </a:solidFill>
                <a:latin typeface="+mn-lt"/>
              </a:rPr>
              <a:t>Becoming a true Transwarp Leader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400" dirty="0" smtClean="0">
                <a:solidFill>
                  <a:srgbClr val="464749"/>
                </a:solidFill>
                <a:latin typeface="+mn-lt"/>
              </a:rPr>
              <a:t>The Core Skills of the Transwarp Leader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r>
              <a:rPr lang="en-GB" sz="1200" dirty="0" smtClean="0">
                <a:solidFill>
                  <a:srgbClr val="464749"/>
                </a:solidFill>
                <a:latin typeface="+mn-lt"/>
              </a:rPr>
              <a:t>Self Awareness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r>
              <a:rPr lang="en-GB" sz="1200" dirty="0" smtClean="0">
                <a:solidFill>
                  <a:srgbClr val="464749"/>
                </a:solidFill>
                <a:latin typeface="+mn-lt"/>
              </a:rPr>
              <a:t>Communicating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r>
              <a:rPr lang="en-GB" sz="1200" dirty="0" smtClean="0">
                <a:solidFill>
                  <a:srgbClr val="464749"/>
                </a:solidFill>
                <a:latin typeface="+mn-lt"/>
              </a:rPr>
              <a:t>Motivating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400" dirty="0" smtClean="0">
                <a:solidFill>
                  <a:srgbClr val="464749"/>
                </a:solidFill>
                <a:latin typeface="+mn-lt"/>
              </a:rPr>
              <a:t>Achieving Leadership Excellence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r>
              <a:rPr lang="en-GB" sz="1400" dirty="0" smtClean="0">
                <a:solidFill>
                  <a:srgbClr val="464749"/>
                </a:solidFill>
                <a:latin typeface="+mn-lt"/>
              </a:rPr>
              <a:t>Creating a Results Oriented team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r>
              <a:rPr lang="en-GB" sz="1400" dirty="0" smtClean="0">
                <a:solidFill>
                  <a:srgbClr val="464749"/>
                </a:solidFill>
                <a:latin typeface="+mn-lt"/>
              </a:rPr>
              <a:t>Customer Oriented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r>
              <a:rPr lang="en-GB" sz="1400" dirty="0" smtClean="0">
                <a:solidFill>
                  <a:srgbClr val="464749"/>
                </a:solidFill>
                <a:latin typeface="+mn-lt"/>
              </a:rPr>
              <a:t>Creating a Great Place to Work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r>
              <a:rPr lang="en-GB" sz="1400" dirty="0">
                <a:solidFill>
                  <a:srgbClr val="464749"/>
                </a:solidFill>
                <a:latin typeface="+mn-lt"/>
              </a:rPr>
              <a:t>Team Work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r>
              <a:rPr lang="en-GB" sz="1400" dirty="0" smtClean="0">
                <a:solidFill>
                  <a:srgbClr val="464749"/>
                </a:solidFill>
                <a:latin typeface="+mn-lt"/>
              </a:rPr>
              <a:t>Innovative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r>
              <a:rPr lang="en-GB" sz="1400" dirty="0" smtClean="0">
                <a:solidFill>
                  <a:srgbClr val="464749"/>
                </a:solidFill>
                <a:latin typeface="+mn-lt"/>
              </a:rPr>
              <a:t>Integrity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400" dirty="0" smtClean="0">
                <a:solidFill>
                  <a:srgbClr val="464749"/>
                </a:solidFill>
                <a:latin typeface="+mn-lt"/>
              </a:rPr>
              <a:t>The Leadership Process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+mn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486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4. The Core Skills of the Transwarp Leader – Communicating</a:t>
            </a:r>
            <a:endParaRPr lang="en-US" sz="18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39617"/>
              </p:ext>
            </p:extLst>
          </p:nvPr>
        </p:nvGraphicFramePr>
        <p:xfrm>
          <a:off x="1043608" y="1000112"/>
          <a:ext cx="7886110" cy="4877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72"/>
                <a:gridCol w="4123356"/>
                <a:gridCol w="3114682"/>
              </a:tblGrid>
              <a:tr h="482357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  <a:latin typeface="+mj-lt"/>
                        </a:rPr>
                        <a:t>Communication Checklist</a:t>
                      </a:r>
                      <a:endParaRPr lang="en-US" sz="2000" b="1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82357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  <a:latin typeface="+mj-lt"/>
                        </a:rPr>
                        <a:t>C</a:t>
                      </a:r>
                      <a:r>
                        <a:rPr lang="en-US" sz="1800" b="0" dirty="0" smtClean="0">
                          <a:solidFill>
                            <a:srgbClr val="464748"/>
                          </a:solidFill>
                        </a:rPr>
                        <a:t>lear, </a:t>
                      </a:r>
                      <a:r>
                        <a:rPr lang="en-US" sz="2000" b="1" dirty="0" smtClean="0">
                          <a:solidFill>
                            <a:srgbClr val="C00000"/>
                          </a:solidFill>
                          <a:latin typeface="+mj-lt"/>
                        </a:rPr>
                        <a:t>C</a:t>
                      </a:r>
                      <a:r>
                        <a:rPr lang="en-US" sz="1800" b="0" dirty="0" smtClean="0">
                          <a:solidFill>
                            <a:srgbClr val="464748"/>
                          </a:solidFill>
                        </a:rPr>
                        <a:t>oncise, </a:t>
                      </a:r>
                      <a:r>
                        <a:rPr lang="en-US" sz="2000" b="1" dirty="0" smtClean="0">
                          <a:solidFill>
                            <a:srgbClr val="C00000"/>
                          </a:solidFill>
                          <a:latin typeface="+mj-lt"/>
                        </a:rPr>
                        <a:t>C</a:t>
                      </a:r>
                      <a:r>
                        <a:rPr lang="en-US" sz="1800" b="0" dirty="0" smtClean="0">
                          <a:solidFill>
                            <a:srgbClr val="464748"/>
                          </a:solidFill>
                        </a:rPr>
                        <a:t>oncrete, </a:t>
                      </a:r>
                      <a:r>
                        <a:rPr lang="en-US" sz="2000" b="1" dirty="0" smtClean="0">
                          <a:solidFill>
                            <a:srgbClr val="C00000"/>
                          </a:solidFill>
                          <a:latin typeface="+mj-lt"/>
                        </a:rPr>
                        <a:t>C</a:t>
                      </a:r>
                      <a:r>
                        <a:rPr lang="en-US" sz="1800" b="0" dirty="0" smtClean="0">
                          <a:solidFill>
                            <a:srgbClr val="464748"/>
                          </a:solidFill>
                        </a:rPr>
                        <a:t>orrect, </a:t>
                      </a:r>
                      <a:r>
                        <a:rPr lang="en-US" sz="2000" b="1" dirty="0" smtClean="0">
                          <a:solidFill>
                            <a:srgbClr val="C00000"/>
                          </a:solidFill>
                          <a:latin typeface="+mj-lt"/>
                        </a:rPr>
                        <a:t>C</a:t>
                      </a:r>
                      <a:r>
                        <a:rPr lang="en-US" sz="1800" b="0" dirty="0" smtClean="0">
                          <a:solidFill>
                            <a:srgbClr val="464748"/>
                          </a:solidFill>
                        </a:rPr>
                        <a:t>oherent, </a:t>
                      </a:r>
                      <a:r>
                        <a:rPr lang="en-US" sz="2000" b="1" dirty="0" smtClean="0">
                          <a:solidFill>
                            <a:srgbClr val="C00000"/>
                          </a:solidFill>
                          <a:latin typeface="+mj-lt"/>
                        </a:rPr>
                        <a:t>C</a:t>
                      </a:r>
                      <a:r>
                        <a:rPr lang="en-US" sz="1800" b="0" dirty="0" smtClean="0">
                          <a:solidFill>
                            <a:srgbClr val="464748"/>
                          </a:solidFill>
                        </a:rPr>
                        <a:t>omplete, </a:t>
                      </a:r>
                      <a:r>
                        <a:rPr lang="en-US" sz="2000" b="1" dirty="0" smtClean="0">
                          <a:solidFill>
                            <a:srgbClr val="C00000"/>
                          </a:solidFill>
                          <a:latin typeface="+mj-lt"/>
                        </a:rPr>
                        <a:t>C</a:t>
                      </a:r>
                      <a:r>
                        <a:rPr lang="en-US" sz="1800" b="0" dirty="0" smtClean="0">
                          <a:solidFill>
                            <a:srgbClr val="464748"/>
                          </a:solidFill>
                        </a:rPr>
                        <a:t>ourteous</a:t>
                      </a:r>
                      <a:endParaRPr lang="en-US" sz="2000" b="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9124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464749"/>
                          </a:solidFill>
                        </a:rPr>
                        <a:t>What</a:t>
                      </a:r>
                      <a:r>
                        <a:rPr lang="en-US" sz="1600" baseline="0" dirty="0" smtClean="0">
                          <a:solidFill>
                            <a:srgbClr val="464749"/>
                          </a:solidFill>
                        </a:rPr>
                        <a:t> do I hope to achieve?</a:t>
                      </a:r>
                      <a:endParaRPr lang="en-US" sz="1600" dirty="0">
                        <a:solidFill>
                          <a:srgbClr val="464749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9124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464749"/>
                          </a:solidFill>
                        </a:rPr>
                        <a:t>What reaction(s) am</a:t>
                      </a:r>
                      <a:r>
                        <a:rPr lang="en-US" sz="1600" baseline="0" dirty="0" smtClean="0">
                          <a:solidFill>
                            <a:srgbClr val="464749"/>
                          </a:solidFill>
                        </a:rPr>
                        <a:t> I</a:t>
                      </a:r>
                      <a:r>
                        <a:rPr lang="en-US" sz="1600" dirty="0" smtClean="0">
                          <a:solidFill>
                            <a:srgbClr val="464749"/>
                          </a:solidFill>
                        </a:rPr>
                        <a:t> seeking?</a:t>
                      </a:r>
                      <a:endParaRPr lang="en-US" sz="1600" dirty="0">
                        <a:solidFill>
                          <a:srgbClr val="464749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124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464749"/>
                          </a:solidFill>
                        </a:rPr>
                        <a:t>Who is my</a:t>
                      </a:r>
                      <a:r>
                        <a:rPr lang="en-US" sz="1600" baseline="0" dirty="0" smtClean="0">
                          <a:solidFill>
                            <a:srgbClr val="464749"/>
                          </a:solidFill>
                        </a:rPr>
                        <a:t> </a:t>
                      </a:r>
                      <a:r>
                        <a:rPr lang="en-US" sz="1600" dirty="0" smtClean="0">
                          <a:solidFill>
                            <a:srgbClr val="464749"/>
                          </a:solidFill>
                        </a:rPr>
                        <a:t> audience?</a:t>
                      </a:r>
                      <a:endParaRPr lang="en-US" sz="1600" dirty="0">
                        <a:solidFill>
                          <a:srgbClr val="464749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124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464749"/>
                          </a:solidFill>
                        </a:rPr>
                        <a:t>What are my key points?</a:t>
                      </a:r>
                      <a:endParaRPr lang="en-US" sz="1600" dirty="0">
                        <a:solidFill>
                          <a:srgbClr val="464749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124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464749"/>
                          </a:solidFill>
                        </a:rPr>
                        <a:t>Any specific understanding challenges?</a:t>
                      </a:r>
                      <a:endParaRPr lang="en-US" sz="1600" dirty="0">
                        <a:solidFill>
                          <a:srgbClr val="464749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124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464749"/>
                          </a:solidFill>
                        </a:rPr>
                        <a:t>How can I get the reaction I want?</a:t>
                      </a:r>
                      <a:endParaRPr lang="en-US" sz="1600" dirty="0">
                        <a:solidFill>
                          <a:srgbClr val="464749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124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464749"/>
                          </a:solidFill>
                        </a:rPr>
                        <a:t>What</a:t>
                      </a:r>
                      <a:r>
                        <a:rPr lang="en-US" sz="1600" baseline="0" dirty="0" smtClean="0">
                          <a:solidFill>
                            <a:srgbClr val="464749"/>
                          </a:solidFill>
                        </a:rPr>
                        <a:t> is the best communication medium?</a:t>
                      </a:r>
                      <a:endParaRPr lang="en-US" sz="1600" dirty="0">
                        <a:solidFill>
                          <a:srgbClr val="464749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124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464749"/>
                          </a:solidFill>
                        </a:rPr>
                        <a:t>Can</a:t>
                      </a:r>
                      <a:r>
                        <a:rPr lang="en-US" sz="1600" baseline="0" dirty="0" smtClean="0">
                          <a:solidFill>
                            <a:srgbClr val="464749"/>
                          </a:solidFill>
                        </a:rPr>
                        <a:t> I reach all recipients the same way?</a:t>
                      </a:r>
                      <a:endParaRPr lang="en-US" sz="1600" dirty="0">
                        <a:solidFill>
                          <a:srgbClr val="464749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124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464749"/>
                          </a:solidFill>
                        </a:rPr>
                        <a:t>How can they feedback to me?</a:t>
                      </a:r>
                      <a:endParaRPr lang="en-US" sz="1600" dirty="0">
                        <a:solidFill>
                          <a:srgbClr val="464749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124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464749"/>
                          </a:solidFill>
                        </a:rPr>
                        <a:t>What is the follow</a:t>
                      </a:r>
                      <a:r>
                        <a:rPr lang="en-US" sz="1600" baseline="0" dirty="0" smtClean="0">
                          <a:solidFill>
                            <a:srgbClr val="464749"/>
                          </a:solidFill>
                        </a:rPr>
                        <a:t> up?</a:t>
                      </a:r>
                      <a:endParaRPr lang="en-US" sz="1600" dirty="0">
                        <a:solidFill>
                          <a:srgbClr val="464749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19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4. The Core Skills of the Transwarp Leader – Communicating</a:t>
            </a:r>
            <a:endParaRPr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285720" y="2500306"/>
            <a:ext cx="3929090" cy="2857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464748"/>
                </a:solidFill>
              </a:rPr>
              <a:t>Verbal</a:t>
            </a:r>
          </a:p>
          <a:p>
            <a:pPr algn="ctr"/>
            <a:endParaRPr lang="en-US" sz="2400" dirty="0" smtClean="0">
              <a:solidFill>
                <a:srgbClr val="464748"/>
              </a:solidFill>
            </a:endParaRPr>
          </a:p>
          <a:p>
            <a:pPr algn="ctr"/>
            <a:r>
              <a:rPr lang="en-US" dirty="0" smtClean="0">
                <a:solidFill>
                  <a:srgbClr val="464748"/>
                </a:solidFill>
              </a:rPr>
              <a:t>In Person or on the Phone</a:t>
            </a:r>
          </a:p>
          <a:p>
            <a:endParaRPr lang="en-US" dirty="0" smtClean="0">
              <a:solidFill>
                <a:srgbClr val="464748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rgbClr val="464748"/>
                </a:solidFill>
              </a:rPr>
              <a:t> 1 on 1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rgbClr val="464748"/>
                </a:solidFill>
              </a:rPr>
              <a:t> 1 to Several (&lt;15)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rgbClr val="464748"/>
                </a:solidFill>
              </a:rPr>
              <a:t> 1 to Many (&gt;15)</a:t>
            </a:r>
            <a:endParaRPr lang="en-US" dirty="0">
              <a:solidFill>
                <a:srgbClr val="464748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14876" y="2500306"/>
            <a:ext cx="3929090" cy="2857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464748"/>
                </a:solidFill>
              </a:rPr>
              <a:t>Written</a:t>
            </a:r>
          </a:p>
          <a:p>
            <a:pPr algn="ctr"/>
            <a:endParaRPr lang="en-US" sz="2400" dirty="0" smtClean="0">
              <a:solidFill>
                <a:srgbClr val="464748"/>
              </a:solidFill>
            </a:endParaRPr>
          </a:p>
          <a:p>
            <a:pPr algn="ctr"/>
            <a:r>
              <a:rPr lang="en-US" dirty="0" smtClean="0">
                <a:solidFill>
                  <a:srgbClr val="464748"/>
                </a:solidFill>
              </a:rPr>
              <a:t>Document or Electronic</a:t>
            </a:r>
          </a:p>
          <a:p>
            <a:endParaRPr lang="en-US" dirty="0" smtClean="0">
              <a:solidFill>
                <a:srgbClr val="464748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rgbClr val="464748"/>
                </a:solidFill>
              </a:rPr>
              <a:t> Email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rgbClr val="464748"/>
                </a:solidFill>
              </a:rPr>
              <a:t> Reports and Proposals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rgbClr val="464748"/>
                </a:solidFill>
              </a:rPr>
              <a:t> SMS and Social Media</a:t>
            </a:r>
            <a:endParaRPr lang="en-US" dirty="0">
              <a:solidFill>
                <a:srgbClr val="464748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7224" y="1357298"/>
            <a:ext cx="7000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464748"/>
                </a:solidFill>
                <a:latin typeface="+mn-lt"/>
              </a:rPr>
              <a:t>Communication Opportunities</a:t>
            </a:r>
            <a:endParaRPr lang="en-US" sz="2400" dirty="0">
              <a:solidFill>
                <a:srgbClr val="464748"/>
              </a:solidFill>
              <a:latin typeface="+mn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212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4. The Core Skills of the Transwarp Leader – Communicating</a:t>
            </a: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066800"/>
            <a:ext cx="807249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srgbClr val="464748"/>
              </a:solidFill>
              <a:latin typeface="Folio Std Medium" pitchFamily="34" charset="0"/>
            </a:endParaRPr>
          </a:p>
          <a:p>
            <a:pPr algn="just"/>
            <a:endParaRPr lang="en-US" sz="2000" dirty="0" smtClean="0">
              <a:solidFill>
                <a:srgbClr val="464748"/>
              </a:solidFill>
              <a:latin typeface="Folio Std Medium" pitchFamily="34" charset="0"/>
            </a:endParaRPr>
          </a:p>
          <a:p>
            <a:endParaRPr lang="en-US" dirty="0" smtClean="0">
              <a:solidFill>
                <a:srgbClr val="464748"/>
              </a:solidFill>
              <a:latin typeface="Folio Std Medium" pitchFamily="34" charset="0"/>
            </a:endParaRPr>
          </a:p>
          <a:p>
            <a:endParaRPr lang="en-US" dirty="0">
              <a:solidFill>
                <a:srgbClr val="464748"/>
              </a:solidFill>
              <a:latin typeface="Folio Std Medium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" y="1219200"/>
            <a:ext cx="7620000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dirty="0" smtClean="0">
              <a:solidFill>
                <a:srgbClr val="464749"/>
              </a:solidFill>
              <a:latin typeface="+mn-lt"/>
            </a:endParaRPr>
          </a:p>
          <a:p>
            <a:pPr algn="ctr"/>
            <a:r>
              <a:rPr lang="en-US" sz="2000" dirty="0" smtClean="0">
                <a:solidFill>
                  <a:srgbClr val="464749"/>
                </a:solidFill>
                <a:latin typeface="+mn-lt"/>
              </a:rPr>
              <a:t>Presentations</a:t>
            </a:r>
          </a:p>
          <a:p>
            <a:endParaRPr lang="en-US" sz="2000" dirty="0" smtClean="0">
              <a:solidFill>
                <a:srgbClr val="464749"/>
              </a:solidFill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Decide required Outcome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Write down key points to get across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What are the takeaways (people actually remember very little)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Summarize</a:t>
            </a:r>
          </a:p>
          <a:p>
            <a:pPr marL="342900" indent="-342900"/>
            <a:endParaRPr lang="en-US" sz="2000" dirty="0" smtClean="0">
              <a:solidFill>
                <a:srgbClr val="464749"/>
              </a:solidFill>
              <a:latin typeface="+mn-lt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solidFill>
                  <a:srgbClr val="464749"/>
                </a:solidFill>
                <a:latin typeface="+mn-lt"/>
              </a:rPr>
              <a:t>Use Visual Aids to reinforce not distract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 smtClean="0">
              <a:solidFill>
                <a:srgbClr val="464749"/>
              </a:solidFill>
              <a:latin typeface="+mn-lt"/>
            </a:endParaRPr>
          </a:p>
          <a:p>
            <a:pPr marL="342900" indent="-342900"/>
            <a:r>
              <a:rPr lang="en-US" sz="2000" dirty="0" smtClean="0">
                <a:solidFill>
                  <a:srgbClr val="464749"/>
                </a:solidFill>
                <a:latin typeface="+mn-lt"/>
              </a:rPr>
              <a:t>			</a:t>
            </a:r>
            <a:r>
              <a:rPr lang="en-US" sz="2400" dirty="0" smtClean="0">
                <a:solidFill>
                  <a:srgbClr val="464749"/>
                </a:solidFill>
                <a:latin typeface="+mn-lt"/>
              </a:rPr>
              <a:t>T</a:t>
            </a:r>
            <a:r>
              <a:rPr lang="en-US" dirty="0" smtClean="0">
                <a:solidFill>
                  <a:srgbClr val="464749"/>
                </a:solidFill>
                <a:latin typeface="+mn-lt"/>
              </a:rPr>
              <a:t>ell people what you are going to tell them</a:t>
            </a:r>
          </a:p>
          <a:p>
            <a:pPr marL="342900" indent="-342900"/>
            <a:endParaRPr lang="en-US" sz="1200" dirty="0" smtClean="0">
              <a:solidFill>
                <a:srgbClr val="464749"/>
              </a:solidFill>
              <a:latin typeface="+mn-lt"/>
            </a:endParaRPr>
          </a:p>
          <a:p>
            <a:pPr marL="342900" indent="-342900"/>
            <a:r>
              <a:rPr lang="en-US" dirty="0" smtClean="0">
                <a:solidFill>
                  <a:srgbClr val="464749"/>
                </a:solidFill>
                <a:latin typeface="+mn-lt"/>
              </a:rPr>
              <a:t>			</a:t>
            </a:r>
            <a:r>
              <a:rPr lang="en-US" sz="2400" dirty="0" smtClean="0">
                <a:solidFill>
                  <a:srgbClr val="464749"/>
                </a:solidFill>
                <a:latin typeface="+mn-lt"/>
              </a:rPr>
              <a:t>T</a:t>
            </a:r>
            <a:r>
              <a:rPr lang="en-US" dirty="0" smtClean="0">
                <a:solidFill>
                  <a:srgbClr val="464749"/>
                </a:solidFill>
                <a:latin typeface="+mn-lt"/>
              </a:rPr>
              <a:t>ell them</a:t>
            </a:r>
          </a:p>
          <a:p>
            <a:pPr marL="342900" indent="-342900"/>
            <a:endParaRPr lang="en-US" sz="1200" dirty="0" smtClean="0">
              <a:solidFill>
                <a:srgbClr val="464749"/>
              </a:solidFill>
              <a:latin typeface="+mn-lt"/>
            </a:endParaRPr>
          </a:p>
          <a:p>
            <a:pPr marL="342900" indent="-342900"/>
            <a:r>
              <a:rPr lang="en-US" dirty="0" smtClean="0">
                <a:solidFill>
                  <a:srgbClr val="464749"/>
                </a:solidFill>
                <a:latin typeface="+mn-lt"/>
              </a:rPr>
              <a:t>			</a:t>
            </a:r>
            <a:r>
              <a:rPr lang="en-US" sz="2400" dirty="0" smtClean="0">
                <a:solidFill>
                  <a:srgbClr val="464749"/>
                </a:solidFill>
                <a:latin typeface="+mn-lt"/>
              </a:rPr>
              <a:t>T</a:t>
            </a:r>
            <a:r>
              <a:rPr lang="en-US" dirty="0" smtClean="0">
                <a:solidFill>
                  <a:srgbClr val="464749"/>
                </a:solidFill>
                <a:latin typeface="+mn-lt"/>
              </a:rPr>
              <a:t>ell them what you have told them</a:t>
            </a:r>
            <a:endParaRPr lang="en-US" dirty="0">
              <a:solidFill>
                <a:srgbClr val="464749"/>
              </a:solidFill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71600" y="5029200"/>
            <a:ext cx="838200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n-lt"/>
              </a:rPr>
              <a:t>3T’s</a:t>
            </a:r>
            <a:endParaRPr lang="en-US" sz="2800" dirty="0"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66800" y="4267200"/>
            <a:ext cx="6673552" cy="17950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116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4. The Core Skills of the Transwarp Leader – Communicating</a:t>
            </a: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2286000" y="3276600"/>
            <a:ext cx="4724400" cy="923330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 smtClean="0">
              <a:solidFill>
                <a:srgbClr val="464748"/>
              </a:solidFill>
              <a:latin typeface="+mn-lt"/>
            </a:endParaRPr>
          </a:p>
          <a:p>
            <a:pPr algn="ctr"/>
            <a:r>
              <a:rPr lang="en-US" dirty="0" smtClean="0">
                <a:solidFill>
                  <a:srgbClr val="464748"/>
                </a:solidFill>
                <a:latin typeface="+mn-lt"/>
              </a:rPr>
              <a:t>Why do Politicians never use PowerPoint?</a:t>
            </a:r>
          </a:p>
          <a:p>
            <a:pPr algn="ctr"/>
            <a:endParaRPr lang="en-US" dirty="0">
              <a:solidFill>
                <a:srgbClr val="464748"/>
              </a:solidFill>
              <a:latin typeface="+mn-lt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4343400"/>
            <a:ext cx="2619375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52800" y="1371600"/>
            <a:ext cx="2533650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r="4945"/>
          <a:stretch/>
        </p:blipFill>
        <p:spPr>
          <a:xfrm>
            <a:off x="290984" y="1371600"/>
            <a:ext cx="2534815" cy="1809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8262" y="1361692"/>
            <a:ext cx="2695238" cy="18196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1389" y="4343400"/>
            <a:ext cx="2628983" cy="17484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8"/>
          <a:srcRect r="9955"/>
          <a:stretch/>
        </p:blipFill>
        <p:spPr>
          <a:xfrm>
            <a:off x="3357565" y="4340200"/>
            <a:ext cx="2581270" cy="1748491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9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515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4. The Core Skills of the Transwarp Leader – Communicating</a:t>
            </a: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500034" y="1214422"/>
            <a:ext cx="807249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srgbClr val="464748"/>
              </a:solidFill>
              <a:latin typeface="Folio Std Medium" pitchFamily="34" charset="0"/>
            </a:endParaRPr>
          </a:p>
          <a:p>
            <a:pPr algn="just"/>
            <a:endParaRPr lang="en-US" sz="2000" dirty="0" smtClean="0">
              <a:solidFill>
                <a:srgbClr val="464748"/>
              </a:solidFill>
              <a:latin typeface="Folio Std Medium" pitchFamily="34" charset="0"/>
            </a:endParaRPr>
          </a:p>
          <a:p>
            <a:endParaRPr lang="en-US" dirty="0" smtClean="0">
              <a:solidFill>
                <a:srgbClr val="464748"/>
              </a:solidFill>
              <a:latin typeface="Folio Std Medium" pitchFamily="34" charset="0"/>
            </a:endParaRPr>
          </a:p>
          <a:p>
            <a:endParaRPr lang="en-US" dirty="0">
              <a:solidFill>
                <a:srgbClr val="464748"/>
              </a:solidFill>
              <a:latin typeface="Folio Std Medium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71600" y="1752600"/>
            <a:ext cx="6553200" cy="30008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800" dirty="0" smtClean="0">
              <a:latin typeface="+mn-lt"/>
            </a:endParaRPr>
          </a:p>
          <a:p>
            <a:pPr algn="ctr"/>
            <a:r>
              <a:rPr lang="en-US" sz="2000" dirty="0" smtClean="0">
                <a:solidFill>
                  <a:srgbClr val="464748"/>
                </a:solidFill>
                <a:latin typeface="+mn-lt"/>
              </a:rPr>
              <a:t>Email</a:t>
            </a:r>
          </a:p>
          <a:p>
            <a:endParaRPr lang="en-US" sz="2400" dirty="0" smtClean="0">
              <a:solidFill>
                <a:srgbClr val="464748"/>
              </a:solidFill>
              <a:latin typeface="+mn-lt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64748"/>
                </a:solidFill>
                <a:latin typeface="+mn-lt"/>
              </a:rPr>
              <a:t>One point per message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64748"/>
                </a:solidFill>
                <a:latin typeface="+mn-lt"/>
              </a:rPr>
              <a:t>Use “Subject” carefully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64748"/>
                </a:solidFill>
                <a:latin typeface="+mn-lt"/>
              </a:rPr>
              <a:t>Specify the response you want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+mn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288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4. The Core Skills of the Transwarp Leader – Communicating</a:t>
            </a: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500034" y="1214422"/>
            <a:ext cx="807249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srgbClr val="464748"/>
              </a:solidFill>
              <a:latin typeface="Folio Std Medium" pitchFamily="34" charset="0"/>
            </a:endParaRPr>
          </a:p>
          <a:p>
            <a:pPr algn="just"/>
            <a:endParaRPr lang="en-US" sz="2000" dirty="0" smtClean="0">
              <a:solidFill>
                <a:srgbClr val="464748"/>
              </a:solidFill>
              <a:latin typeface="Folio Std Medium" pitchFamily="34" charset="0"/>
            </a:endParaRPr>
          </a:p>
          <a:p>
            <a:endParaRPr lang="en-US" dirty="0" smtClean="0">
              <a:solidFill>
                <a:srgbClr val="464748"/>
              </a:solidFill>
              <a:latin typeface="Folio Std Medium" pitchFamily="34" charset="0"/>
            </a:endParaRPr>
          </a:p>
          <a:p>
            <a:endParaRPr lang="en-US" dirty="0">
              <a:solidFill>
                <a:srgbClr val="464748"/>
              </a:solidFill>
              <a:latin typeface="Folio Std Medium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752600" y="1219200"/>
          <a:ext cx="5562600" cy="5212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4481"/>
                <a:gridCol w="3998119"/>
              </a:tblGrid>
              <a:tr h="81280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From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John Wu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28163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To 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Anna Li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7252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cc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81236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Subject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Meeting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02874">
                <a:tc gridSpan="2"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Xxxxxxxxxxxxxxxxxxxxxxxxxxxxxxxxxxxxxxxxxxxxxxxxxxxxxxxxxxxxxxxxxxxxxxxxxxxxxxxxxxxxxxxxxxxxxxxxxxxxxxxxxxxxxxxxxxxxxxxxxxxxxxxxxxxxxxxxxxxxxxxxxxxxxxxxxxxxxxxxxxxxxxxxxxxxxxx Wednesday 10.30 xxxxxxxxxxxxxxxxxxxxxxxxxxxxxxxxxxxxxxxxxxxxxxxxxxxxxxxxxxxxxxxxxxxxxxxxxxxxxxxxxxxxxxxxxxxxxxxxxxxxxxxxxxxxxxxxxxxxxxxxxxxxxxxxxxxxxxxx Please confirm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3124200"/>
            <a:ext cx="1371600" cy="1044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43800" y="3048000"/>
            <a:ext cx="1371600" cy="1044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8" name="Group 7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563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4. The Core Skills of the Transwarp Leader – Communicating</a:t>
            </a: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500034" y="1214422"/>
            <a:ext cx="807249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srgbClr val="464748"/>
              </a:solidFill>
              <a:latin typeface="Folio Std Medium" pitchFamily="34" charset="0"/>
            </a:endParaRPr>
          </a:p>
          <a:p>
            <a:pPr algn="just"/>
            <a:endParaRPr lang="en-US" sz="2000" dirty="0" smtClean="0">
              <a:solidFill>
                <a:srgbClr val="464748"/>
              </a:solidFill>
              <a:latin typeface="Folio Std Medium" pitchFamily="34" charset="0"/>
            </a:endParaRPr>
          </a:p>
          <a:p>
            <a:endParaRPr lang="en-US" dirty="0" smtClean="0">
              <a:solidFill>
                <a:srgbClr val="464748"/>
              </a:solidFill>
              <a:latin typeface="Folio Std Medium" pitchFamily="34" charset="0"/>
            </a:endParaRPr>
          </a:p>
          <a:p>
            <a:endParaRPr lang="en-US" dirty="0">
              <a:solidFill>
                <a:srgbClr val="464748"/>
              </a:solidFill>
              <a:latin typeface="Folio Std Medium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752600" y="1371600"/>
          <a:ext cx="5562600" cy="5212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4481"/>
                <a:gridCol w="3998119"/>
              </a:tblGrid>
              <a:tr h="81280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From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John Wu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28163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To 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Anna Li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7252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cc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81236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Subject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Meeting Wednesday 10.30 am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02874">
                <a:tc gridSpan="2"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Anna,</a:t>
                      </a:r>
                    </a:p>
                    <a:p>
                      <a:endParaRPr lang="en-US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Please confirm that you can attend the meeting.</a:t>
                      </a:r>
                    </a:p>
                    <a:p>
                      <a:endParaRPr lang="en-US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John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027" name="Picture 3" descr="C:\Users\Graham\AppData\Local\Microsoft\Windows\Temporary Internet Files\Low\Content.IE5\F2GFLEIM\MC900433817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971800"/>
            <a:ext cx="990486" cy="990486"/>
          </a:xfrm>
          <a:prstGeom prst="rect">
            <a:avLst/>
          </a:prstGeom>
          <a:noFill/>
        </p:spPr>
      </p:pic>
      <p:pic>
        <p:nvPicPr>
          <p:cNvPr id="9" name="Picture 3" descr="C:\Users\Graham\AppData\Local\Microsoft\Windows\Temporary Internet Files\Low\Content.IE5\F2GFLEIM\MC900433817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72400" y="2971800"/>
            <a:ext cx="990486" cy="990486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342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4. The Core Skills of the Transwarp Leader – Communicating</a:t>
            </a:r>
            <a:endParaRPr lang="en-US" sz="1800" dirty="0"/>
          </a:p>
        </p:txBody>
      </p:sp>
      <p:pic>
        <p:nvPicPr>
          <p:cNvPr id="30515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28926" y="2071678"/>
            <a:ext cx="4071966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428860" y="1357298"/>
            <a:ext cx="4857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464749"/>
                </a:solidFill>
                <a:latin typeface="+mn-lt"/>
              </a:rPr>
              <a:t>The Conference Call</a:t>
            </a:r>
            <a:endParaRPr lang="en-US" sz="3200" dirty="0">
              <a:solidFill>
                <a:srgbClr val="464749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2157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4. The Core Skills of the Transwarp Leader – Communicating</a:t>
            </a:r>
            <a:endParaRPr lang="en-US" sz="1800" dirty="0"/>
          </a:p>
        </p:txBody>
      </p:sp>
      <p:pic>
        <p:nvPicPr>
          <p:cNvPr id="30515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16" y="1071546"/>
            <a:ext cx="2143140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143108" y="1071546"/>
            <a:ext cx="4643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464749"/>
                </a:solidFill>
                <a:latin typeface="+mn-lt"/>
              </a:rPr>
              <a:t>The Conference Call</a:t>
            </a:r>
            <a:endParaRPr lang="en-US" sz="2000" dirty="0">
              <a:solidFill>
                <a:srgbClr val="464749"/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1844824"/>
            <a:ext cx="7572428" cy="4532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64749"/>
                </a:solidFill>
                <a:latin typeface="+mn-lt"/>
              </a:rPr>
              <a:t>Preparation:</a:t>
            </a:r>
          </a:p>
          <a:p>
            <a:endParaRPr lang="en-US" sz="1000" dirty="0" smtClean="0">
              <a:solidFill>
                <a:srgbClr val="464749"/>
              </a:solidFill>
              <a:latin typeface="+mn-lt"/>
            </a:endParaRP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 Schedule carefully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 Prepare Agenda in advance &amp; circulate to attendees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 Make sure technical side is known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 Short as possible</a:t>
            </a:r>
          </a:p>
          <a:p>
            <a:pPr>
              <a:buFont typeface="Arial" pitchFamily="34" charset="0"/>
              <a:buChar char="•"/>
            </a:pPr>
            <a:endParaRPr lang="en-US" sz="1600" dirty="0" smtClean="0">
              <a:solidFill>
                <a:srgbClr val="464749"/>
              </a:solidFill>
              <a:latin typeface="+mn-lt"/>
            </a:endParaRPr>
          </a:p>
          <a:p>
            <a:r>
              <a:rPr lang="en-US" dirty="0" smtClean="0">
                <a:solidFill>
                  <a:srgbClr val="464749"/>
                </a:solidFill>
                <a:latin typeface="+mn-lt"/>
              </a:rPr>
              <a:t>On the Call – As Chairman</a:t>
            </a:r>
          </a:p>
          <a:p>
            <a:endParaRPr lang="en-US" sz="1050" dirty="0" smtClean="0">
              <a:solidFill>
                <a:srgbClr val="464749"/>
              </a:solidFill>
              <a:latin typeface="+mn-lt"/>
            </a:endParaRP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 Protocol and Rules</a:t>
            </a:r>
          </a:p>
          <a:p>
            <a:pPr lvl="2"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 Introduction, including “guests”</a:t>
            </a:r>
          </a:p>
          <a:p>
            <a:pPr lvl="2"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 Insist on timeliness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 Structure</a:t>
            </a:r>
          </a:p>
          <a:p>
            <a:pPr lvl="2"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 People name themselves when talking</a:t>
            </a:r>
          </a:p>
          <a:p>
            <a:pPr lvl="2"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 Question time</a:t>
            </a:r>
          </a:p>
          <a:p>
            <a:pPr lvl="2"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 Interrupt if need be – for time sake</a:t>
            </a:r>
          </a:p>
          <a:p>
            <a:pPr lvl="2"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 Take and distribute notes</a:t>
            </a:r>
          </a:p>
          <a:p>
            <a:pPr lvl="2"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 Get feedback afterwards</a:t>
            </a:r>
            <a:endParaRPr lang="en-US" sz="1600" dirty="0">
              <a:solidFill>
                <a:srgbClr val="464749"/>
              </a:solidFill>
              <a:latin typeface="+mn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91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4. The Core Skills of the Transwarp Leader – Communicating</a:t>
            </a:r>
            <a:endParaRPr lang="en-US" sz="1800" dirty="0"/>
          </a:p>
        </p:txBody>
      </p:sp>
      <p:pic>
        <p:nvPicPr>
          <p:cNvPr id="306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7554" y="1214422"/>
            <a:ext cx="2466975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571472" y="2857496"/>
            <a:ext cx="828680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464749"/>
                </a:solidFill>
                <a:latin typeface="+mn-lt"/>
              </a:rPr>
              <a:t>Communicating Bad News</a:t>
            </a:r>
          </a:p>
          <a:p>
            <a:pPr algn="ctr"/>
            <a:endParaRPr lang="en-US" sz="2400" dirty="0" smtClean="0">
              <a:solidFill>
                <a:srgbClr val="464749"/>
              </a:solidFill>
              <a:latin typeface="+mn-lt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464749"/>
                </a:solidFill>
                <a:latin typeface="+mn-lt"/>
              </a:rPr>
              <a:t> </a:t>
            </a:r>
            <a:r>
              <a:rPr lang="en-US" sz="2000" dirty="0" smtClean="0">
                <a:solidFill>
                  <a:srgbClr val="464749"/>
                </a:solidFill>
                <a:latin typeface="+mn-lt"/>
              </a:rPr>
              <a:t>Prepare emotionally, de-personalize the situation.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464749"/>
                </a:solidFill>
                <a:latin typeface="+mn-lt"/>
              </a:rPr>
              <a:t> Prepare solutions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464749"/>
                </a:solidFill>
                <a:latin typeface="+mn-lt"/>
              </a:rPr>
              <a:t> Manner and Timing – short and sharp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464749"/>
                </a:solidFill>
                <a:latin typeface="+mn-lt"/>
              </a:rPr>
              <a:t> Be genuine – understand other peoples’ positions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464749"/>
                </a:solidFill>
                <a:latin typeface="+mn-lt"/>
              </a:rPr>
              <a:t> Focus on the positive</a:t>
            </a:r>
            <a:endParaRPr lang="en-US" sz="2000" dirty="0">
              <a:solidFill>
                <a:srgbClr val="464749"/>
              </a:solidFill>
              <a:latin typeface="+mn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788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Leading in the Transwarp Style – Chasing Perfection</a:t>
            </a:r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1547664" y="2852936"/>
            <a:ext cx="6480720" cy="103105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GB" sz="1100" dirty="0" smtClean="0">
              <a:solidFill>
                <a:srgbClr val="464749"/>
              </a:solidFill>
              <a:latin typeface="+mn-lt"/>
            </a:endParaRPr>
          </a:p>
          <a:p>
            <a:pPr marL="342900" indent="-342900" algn="ctr">
              <a:lnSpc>
                <a:spcPct val="150000"/>
              </a:lnSpc>
              <a:buFont typeface="+mj-lt"/>
              <a:buAutoNum type="arabicPeriod"/>
            </a:pPr>
            <a:r>
              <a:rPr lang="en-GB" dirty="0" smtClean="0">
                <a:solidFill>
                  <a:srgbClr val="464749"/>
                </a:solidFill>
                <a:latin typeface="+mn-lt"/>
              </a:rPr>
              <a:t>What it means to be a Leader</a:t>
            </a:r>
          </a:p>
          <a:p>
            <a:pPr algn="ctr"/>
            <a:endParaRPr lang="en-US" sz="1600" dirty="0">
              <a:latin typeface="+mn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192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4. The Core Skills of the Transwarp Leader – Communicating</a:t>
            </a:r>
            <a:endParaRPr lang="en-US" sz="18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484517"/>
              </p:ext>
            </p:extLst>
          </p:nvPr>
        </p:nvGraphicFramePr>
        <p:xfrm>
          <a:off x="971600" y="1000112"/>
          <a:ext cx="7958118" cy="4877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731"/>
                <a:gridCol w="4389265"/>
                <a:gridCol w="3143122"/>
              </a:tblGrid>
              <a:tr h="482357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  <a:latin typeface="+mj-lt"/>
                        </a:rPr>
                        <a:t>Communication Checklist</a:t>
                      </a:r>
                      <a:endParaRPr lang="en-US" sz="2000" b="1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82357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  <a:latin typeface="+mj-lt"/>
                        </a:rPr>
                        <a:t>C</a:t>
                      </a:r>
                      <a:r>
                        <a:rPr lang="en-US" sz="1800" b="0" dirty="0" smtClean="0">
                          <a:solidFill>
                            <a:srgbClr val="464748"/>
                          </a:solidFill>
                        </a:rPr>
                        <a:t>lear, </a:t>
                      </a:r>
                      <a:r>
                        <a:rPr lang="en-US" sz="2000" b="1" dirty="0" smtClean="0">
                          <a:solidFill>
                            <a:srgbClr val="C00000"/>
                          </a:solidFill>
                          <a:latin typeface="+mj-lt"/>
                        </a:rPr>
                        <a:t>C</a:t>
                      </a:r>
                      <a:r>
                        <a:rPr lang="en-US" sz="1800" b="0" dirty="0" smtClean="0">
                          <a:solidFill>
                            <a:srgbClr val="464748"/>
                          </a:solidFill>
                        </a:rPr>
                        <a:t>oncise, </a:t>
                      </a:r>
                      <a:r>
                        <a:rPr lang="en-US" sz="2000" b="1" dirty="0" smtClean="0">
                          <a:solidFill>
                            <a:srgbClr val="C00000"/>
                          </a:solidFill>
                          <a:latin typeface="+mj-lt"/>
                        </a:rPr>
                        <a:t>C</a:t>
                      </a:r>
                      <a:r>
                        <a:rPr lang="en-US" sz="1800" b="0" dirty="0" smtClean="0">
                          <a:solidFill>
                            <a:srgbClr val="464748"/>
                          </a:solidFill>
                        </a:rPr>
                        <a:t>oncrete, </a:t>
                      </a:r>
                      <a:r>
                        <a:rPr lang="en-US" sz="2000" b="1" dirty="0" smtClean="0">
                          <a:solidFill>
                            <a:srgbClr val="C00000"/>
                          </a:solidFill>
                          <a:latin typeface="+mj-lt"/>
                        </a:rPr>
                        <a:t>C</a:t>
                      </a:r>
                      <a:r>
                        <a:rPr lang="en-US" sz="1800" b="0" dirty="0" smtClean="0">
                          <a:solidFill>
                            <a:srgbClr val="464748"/>
                          </a:solidFill>
                        </a:rPr>
                        <a:t>orrect, </a:t>
                      </a:r>
                      <a:r>
                        <a:rPr lang="en-US" sz="2000" b="1" dirty="0" smtClean="0">
                          <a:solidFill>
                            <a:srgbClr val="C00000"/>
                          </a:solidFill>
                          <a:latin typeface="+mj-lt"/>
                        </a:rPr>
                        <a:t>C</a:t>
                      </a:r>
                      <a:r>
                        <a:rPr lang="en-US" sz="1800" b="0" dirty="0" smtClean="0">
                          <a:solidFill>
                            <a:srgbClr val="464748"/>
                          </a:solidFill>
                        </a:rPr>
                        <a:t>oherent, </a:t>
                      </a:r>
                      <a:r>
                        <a:rPr lang="en-US" sz="2000" b="1" dirty="0" smtClean="0">
                          <a:solidFill>
                            <a:srgbClr val="C00000"/>
                          </a:solidFill>
                          <a:latin typeface="+mj-lt"/>
                        </a:rPr>
                        <a:t>C</a:t>
                      </a:r>
                      <a:r>
                        <a:rPr lang="en-US" sz="1800" b="0" dirty="0" smtClean="0">
                          <a:solidFill>
                            <a:srgbClr val="464748"/>
                          </a:solidFill>
                        </a:rPr>
                        <a:t>omplete, </a:t>
                      </a:r>
                      <a:r>
                        <a:rPr lang="en-US" sz="2000" b="1" dirty="0" smtClean="0">
                          <a:solidFill>
                            <a:srgbClr val="C00000"/>
                          </a:solidFill>
                          <a:latin typeface="+mj-lt"/>
                        </a:rPr>
                        <a:t>C</a:t>
                      </a:r>
                      <a:r>
                        <a:rPr lang="en-US" sz="1800" b="0" dirty="0" smtClean="0">
                          <a:solidFill>
                            <a:srgbClr val="464748"/>
                          </a:solidFill>
                        </a:rPr>
                        <a:t>ourteous</a:t>
                      </a:r>
                      <a:endParaRPr lang="en-US" sz="1800" b="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9124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What</a:t>
                      </a:r>
                      <a:r>
                        <a:rPr lang="en-US" sz="1600" baseline="0" dirty="0" smtClean="0"/>
                        <a:t> do I hope to achieve?</a:t>
                      </a:r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9124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What reaction(s) am</a:t>
                      </a:r>
                      <a:r>
                        <a:rPr lang="en-US" sz="1600" baseline="0" dirty="0" smtClean="0"/>
                        <a:t> I</a:t>
                      </a:r>
                      <a:r>
                        <a:rPr lang="en-US" sz="1600" dirty="0" smtClean="0"/>
                        <a:t> seeking?</a:t>
                      </a:r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124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Who is my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 audience?</a:t>
                      </a:r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124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What are my key points?</a:t>
                      </a:r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124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Any specific understanding challenges?</a:t>
                      </a:r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124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How can I get the reaction I want?</a:t>
                      </a:r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124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What</a:t>
                      </a:r>
                      <a:r>
                        <a:rPr lang="en-US" sz="1600" baseline="0" dirty="0" smtClean="0"/>
                        <a:t> is the best communication medium?</a:t>
                      </a:r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124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Can</a:t>
                      </a:r>
                      <a:r>
                        <a:rPr lang="en-US" sz="1600" baseline="0" dirty="0" smtClean="0"/>
                        <a:t> I reach all recipients the same way?</a:t>
                      </a:r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124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How can they feedback to me?</a:t>
                      </a:r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124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What is the follow</a:t>
                      </a:r>
                      <a:r>
                        <a:rPr lang="en-US" sz="1600" baseline="0" dirty="0" smtClean="0"/>
                        <a:t> up?</a:t>
                      </a:r>
                      <a:endParaRPr 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158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4. The Core Skills of the Transwarp Leader – Communicating</a:t>
            </a:r>
            <a:endParaRPr lang="en-US" sz="1800" dirty="0"/>
          </a:p>
        </p:txBody>
      </p:sp>
      <p:pic>
        <p:nvPicPr>
          <p:cNvPr id="308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57884" y="2071678"/>
            <a:ext cx="3071834" cy="2380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539552" y="1556792"/>
            <a:ext cx="7858212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464749"/>
                </a:solidFill>
                <a:latin typeface="+mn-lt"/>
              </a:rPr>
              <a:t>Managing Conflict in Meetings</a:t>
            </a:r>
          </a:p>
          <a:p>
            <a:pPr algn="ctr"/>
            <a:endParaRPr lang="en-US" sz="2000" dirty="0" smtClean="0">
              <a:solidFill>
                <a:srgbClr val="464749"/>
              </a:solidFill>
              <a:latin typeface="+mn-lt"/>
            </a:endParaRPr>
          </a:p>
          <a:p>
            <a:r>
              <a:rPr lang="en-US" sz="2000" dirty="0" smtClean="0">
                <a:solidFill>
                  <a:srgbClr val="464749"/>
                </a:solidFill>
                <a:latin typeface="+mn-lt"/>
              </a:rPr>
              <a:t>Identify Root Cause of Conflict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464749"/>
                </a:solidFill>
                <a:latin typeface="+mn-lt"/>
              </a:rPr>
              <a:t> </a:t>
            </a: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Professional differences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  Power Struggle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  Personality Clash</a:t>
            </a:r>
          </a:p>
          <a:p>
            <a:pPr>
              <a:buFont typeface="Arial" pitchFamily="34" charset="0"/>
              <a:buChar char="•"/>
            </a:pPr>
            <a:endParaRPr lang="en-US" sz="2000" dirty="0" smtClean="0">
              <a:solidFill>
                <a:srgbClr val="464749"/>
              </a:solidFill>
              <a:latin typeface="+mn-lt"/>
            </a:endParaRPr>
          </a:p>
          <a:p>
            <a:r>
              <a:rPr lang="en-US" sz="2000" dirty="0" smtClean="0">
                <a:solidFill>
                  <a:srgbClr val="464749"/>
                </a:solidFill>
                <a:latin typeface="+mn-lt"/>
              </a:rPr>
              <a:t>Identifying Signs of Conflict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464749"/>
                </a:solidFill>
                <a:latin typeface="+mn-lt"/>
              </a:rPr>
              <a:t>  </a:t>
            </a: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Body language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  Passing notes and whispering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  Staring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  Looking around for support</a:t>
            </a:r>
          </a:p>
          <a:p>
            <a:pPr algn="ctr">
              <a:lnSpc>
                <a:spcPct val="150000"/>
              </a:lnSpc>
            </a:pPr>
            <a:endParaRPr lang="en-US" sz="2000" dirty="0" smtClean="0">
              <a:solidFill>
                <a:srgbClr val="464749"/>
              </a:solidFill>
              <a:latin typeface="+mn-lt"/>
            </a:endParaRPr>
          </a:p>
          <a:p>
            <a:endParaRPr lang="en-US" sz="2400" dirty="0">
              <a:solidFill>
                <a:srgbClr val="464749"/>
              </a:solidFill>
              <a:latin typeface="+mn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216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4. The Core Skills of the Transwarp Leader – Communicating</a:t>
            </a:r>
            <a:endParaRPr lang="en-US" sz="1800" dirty="0"/>
          </a:p>
        </p:txBody>
      </p:sp>
      <p:pic>
        <p:nvPicPr>
          <p:cNvPr id="308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57884" y="1500174"/>
            <a:ext cx="3071834" cy="2380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467544" y="995440"/>
            <a:ext cx="7858212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464749"/>
                </a:solidFill>
                <a:latin typeface="+mn-lt"/>
              </a:rPr>
              <a:t>Managing Conflict in Meetings</a:t>
            </a:r>
          </a:p>
          <a:p>
            <a:pPr algn="ctr"/>
            <a:endParaRPr lang="en-US" dirty="0" smtClean="0">
              <a:solidFill>
                <a:srgbClr val="464749"/>
              </a:solidFill>
              <a:latin typeface="+mn-lt"/>
            </a:endParaRPr>
          </a:p>
          <a:p>
            <a:r>
              <a:rPr lang="en-US" dirty="0" smtClean="0">
                <a:solidFill>
                  <a:srgbClr val="464749"/>
                </a:solidFill>
                <a:latin typeface="+mn-lt"/>
              </a:rPr>
              <a:t>Managing the Conflict</a:t>
            </a:r>
          </a:p>
          <a:p>
            <a:endParaRPr lang="en-US" dirty="0" smtClean="0">
              <a:solidFill>
                <a:srgbClr val="464749"/>
              </a:solidFill>
              <a:latin typeface="+mn-lt"/>
            </a:endParaRP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464749"/>
                </a:solidFill>
                <a:latin typeface="+mn-lt"/>
              </a:rPr>
              <a:t> </a:t>
            </a: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De-personalize the situation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  Turn conflict into research by questioning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  Reduce perceived threats</a:t>
            </a:r>
          </a:p>
          <a:p>
            <a:pPr>
              <a:buFont typeface="Arial" pitchFamily="34" charset="0"/>
              <a:buChar char="•"/>
            </a:pPr>
            <a:endParaRPr lang="en-US" dirty="0" smtClean="0">
              <a:solidFill>
                <a:srgbClr val="464749"/>
              </a:solidFill>
              <a:latin typeface="+mn-lt"/>
            </a:endParaRPr>
          </a:p>
          <a:p>
            <a:r>
              <a:rPr lang="en-US" dirty="0" smtClean="0">
                <a:solidFill>
                  <a:srgbClr val="464749"/>
                </a:solidFill>
                <a:latin typeface="+mn-lt"/>
              </a:rPr>
              <a:t>As Manager of Meeting</a:t>
            </a:r>
          </a:p>
          <a:p>
            <a:endParaRPr lang="en-US" dirty="0" smtClean="0">
              <a:solidFill>
                <a:srgbClr val="464749"/>
              </a:solidFill>
              <a:latin typeface="+mn-lt"/>
            </a:endParaRP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64749"/>
                </a:solidFill>
                <a:latin typeface="+mn-lt"/>
              </a:rPr>
              <a:t> </a:t>
            </a: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Control Meeting tightly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  Clear Rules and procedures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  Spot troublemakers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  Make everyone contribute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  Summarize</a:t>
            </a:r>
          </a:p>
          <a:p>
            <a:pPr algn="ctr"/>
            <a:endParaRPr lang="en-US" sz="2000" dirty="0" smtClean="0">
              <a:solidFill>
                <a:srgbClr val="464749"/>
              </a:solidFill>
              <a:latin typeface="+mn-lt"/>
            </a:endParaRPr>
          </a:p>
          <a:p>
            <a:endParaRPr lang="en-US" sz="2000" dirty="0">
              <a:solidFill>
                <a:srgbClr val="464749"/>
              </a:solidFill>
              <a:latin typeface="+mn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041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sz="1800" dirty="0"/>
              <a:t>4. The Core Skills of the Transwarp Leader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31640" y="1290337"/>
            <a:ext cx="7092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464749"/>
                </a:solidFill>
                <a:latin typeface="+mn-lt"/>
              </a:rPr>
              <a:t>As a Transwarp Leader “Chases Perfection” the Core Skills will be their most important Leadership Tools.</a:t>
            </a:r>
            <a:endParaRPr lang="en-US" dirty="0">
              <a:solidFill>
                <a:srgbClr val="464749"/>
              </a:solidFill>
              <a:latin typeface="+mn-lt"/>
            </a:endParaRPr>
          </a:p>
        </p:txBody>
      </p:sp>
      <p:graphicFrame>
        <p:nvGraphicFramePr>
          <p:cNvPr id="8" name="Diagram 7"/>
          <p:cNvGraphicFramePr/>
          <p:nvPr/>
        </p:nvGraphicFramePr>
        <p:xfrm>
          <a:off x="1555741" y="194744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291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4. The Core Skills of the Transwarp </a:t>
            </a:r>
            <a:r>
              <a:rPr lang="en-GB" sz="1800" dirty="0" smtClean="0"/>
              <a:t>Leader - Motivating</a:t>
            </a:r>
            <a:endParaRPr lang="en-US" sz="1800" dirty="0"/>
          </a:p>
        </p:txBody>
      </p:sp>
      <p:pic>
        <p:nvPicPr>
          <p:cNvPr id="1026" name="Picture 2" descr="http://t0.gstatic.com/images?q=tbn:ANd9GcRs9i5yPzSuexy4lrqQVRrUAuSFaB1VjkQLlKl3cZgQvhauev-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7356" y="4786322"/>
            <a:ext cx="2000264" cy="1714512"/>
          </a:xfrm>
          <a:prstGeom prst="rect">
            <a:avLst/>
          </a:prstGeom>
          <a:noFill/>
        </p:spPr>
      </p:pic>
      <p:pic>
        <p:nvPicPr>
          <p:cNvPr id="1028" name="Picture 4" descr="http://t0.gstatic.com/images?q=tbn:ANd9GcTHd0SunAhs6tFgDLn6UHJmaiASHogYKLan_ZGS1G0f8re0jsPw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628" y="4786322"/>
            <a:ext cx="2286000" cy="1524001"/>
          </a:xfrm>
          <a:prstGeom prst="rect">
            <a:avLst/>
          </a:prstGeom>
          <a:noFill/>
        </p:spPr>
      </p:pic>
      <p:pic>
        <p:nvPicPr>
          <p:cNvPr id="1030" name="Picture 6" descr="http://t0.gstatic.com/images?q=tbn:ANd9GcQl9J1aK1i8qpQxhSfOAeOpWgG_mJXMbqZKz0SqWftLTaw1HePPkQ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00958" y="3071810"/>
            <a:ext cx="1358658" cy="1328732"/>
          </a:xfrm>
          <a:prstGeom prst="rect">
            <a:avLst/>
          </a:prstGeom>
          <a:noFill/>
        </p:spPr>
      </p:pic>
      <p:pic>
        <p:nvPicPr>
          <p:cNvPr id="1032" name="Picture 8" descr="http://t2.gstatic.com/images?q=tbn:ANd9GcSZw-kU4sZ9UIVP7AQy1ybWaWDrMumW4cQYDL3KmOuBESGjZyJtw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86116" y="1142984"/>
            <a:ext cx="2857500" cy="1543051"/>
          </a:xfrm>
          <a:prstGeom prst="rect">
            <a:avLst/>
          </a:prstGeom>
          <a:noFill/>
        </p:spPr>
      </p:pic>
      <p:pic>
        <p:nvPicPr>
          <p:cNvPr id="1034" name="Picture 10" descr="http://t3.gstatic.com/images?q=tbn:ANd9GcRlt7BRIi6TWeBmwZCg_AcmjmZSHSGNcWqwHzXVWS9Kjq7Rf8J7Qw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0034" y="2786058"/>
            <a:ext cx="1446246" cy="2043109"/>
          </a:xfrm>
          <a:prstGeom prst="rect">
            <a:avLst/>
          </a:prstGeom>
          <a:noFill/>
        </p:spPr>
      </p:pic>
      <p:sp>
        <p:nvSpPr>
          <p:cNvPr id="49" name="TextBox 48"/>
          <p:cNvSpPr txBox="1"/>
          <p:nvPr/>
        </p:nvSpPr>
        <p:spPr>
          <a:xfrm>
            <a:off x="2000232" y="2786058"/>
            <a:ext cx="5429288" cy="18928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464749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400" dirty="0" smtClean="0">
              <a:latin typeface="+mn-lt"/>
            </a:endParaRPr>
          </a:p>
          <a:p>
            <a:pPr algn="ctr"/>
            <a:r>
              <a:rPr lang="en-US" sz="2000" dirty="0" smtClean="0">
                <a:solidFill>
                  <a:srgbClr val="464749"/>
                </a:solidFill>
                <a:latin typeface="+mn-lt"/>
              </a:rPr>
              <a:t>Motivating People</a:t>
            </a:r>
          </a:p>
          <a:p>
            <a:endParaRPr lang="en-US" dirty="0" smtClean="0">
              <a:solidFill>
                <a:srgbClr val="464749"/>
              </a:solidFill>
              <a:latin typeface="+mn-lt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solidFill>
                  <a:srgbClr val="464749"/>
                </a:solidFill>
                <a:latin typeface="+mn-lt"/>
              </a:rPr>
              <a:t>To give their best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solidFill>
                  <a:srgbClr val="464749"/>
                </a:solidFill>
                <a:latin typeface="+mn-lt"/>
              </a:rPr>
              <a:t>To go the extra mile for the team, the company and their customers</a:t>
            </a:r>
          </a:p>
          <a:p>
            <a:pPr marL="342900" indent="-342900"/>
            <a:endParaRPr lang="en-US" sz="1100" dirty="0" smtClean="0">
              <a:latin typeface="+mn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7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422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4. The Core Skills of the Transwarp Leader - Motivating</a:t>
            </a: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571472" y="2000240"/>
            <a:ext cx="7715304" cy="31393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 smtClean="0">
              <a:latin typeface="+mn-lt"/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 </a:t>
            </a:r>
            <a:r>
              <a:rPr lang="en-US" dirty="0" smtClean="0">
                <a:solidFill>
                  <a:srgbClr val="464749"/>
                </a:solidFill>
                <a:latin typeface="+mn-lt"/>
              </a:rPr>
              <a:t>People are Motivated when:</a:t>
            </a:r>
          </a:p>
          <a:p>
            <a:pPr>
              <a:buFont typeface="Arial" pitchFamily="34" charset="0"/>
              <a:buChar char="•"/>
            </a:pPr>
            <a:endParaRPr lang="en-US" dirty="0" smtClean="0">
              <a:solidFill>
                <a:srgbClr val="464749"/>
              </a:solidFill>
              <a:latin typeface="+mn-lt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 smtClean="0">
                <a:solidFill>
                  <a:srgbClr val="464749"/>
                </a:solidFill>
                <a:latin typeface="+mn-lt"/>
              </a:rPr>
              <a:t>They believe in what they are doing: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dirty="0" smtClean="0">
              <a:solidFill>
                <a:srgbClr val="464749"/>
              </a:solidFill>
              <a:latin typeface="+mn-lt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 smtClean="0">
                <a:solidFill>
                  <a:srgbClr val="464749"/>
                </a:solidFill>
                <a:latin typeface="+mn-lt"/>
              </a:rPr>
              <a:t>They believe they will gain something that is good for them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dirty="0" smtClean="0">
              <a:solidFill>
                <a:srgbClr val="464749"/>
              </a:solidFill>
              <a:latin typeface="+mn-lt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 smtClean="0">
                <a:solidFill>
                  <a:srgbClr val="464749"/>
                </a:solidFill>
                <a:latin typeface="+mn-lt"/>
              </a:rPr>
              <a:t>They believe their goals are achievable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dirty="0" smtClean="0">
              <a:solidFill>
                <a:srgbClr val="464749"/>
              </a:solidFill>
              <a:latin typeface="+mn-lt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solidFill>
                  <a:srgbClr val="464749"/>
                </a:solidFill>
                <a:latin typeface="+mn-lt"/>
              </a:rPr>
              <a:t>But the value of a goal can change when unknown benefits become undesirable. (promotion to an undesirable location)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471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4. The Core Skills of the Transwarp Leader - Motivating</a:t>
            </a:r>
            <a:endParaRPr lang="en-US" sz="1800" dirty="0"/>
          </a:p>
        </p:txBody>
      </p:sp>
      <p:sp>
        <p:nvSpPr>
          <p:cNvPr id="50" name="TextBox 49"/>
          <p:cNvSpPr txBox="1"/>
          <p:nvPr/>
        </p:nvSpPr>
        <p:spPr>
          <a:xfrm>
            <a:off x="1714480" y="1357298"/>
            <a:ext cx="6572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n-lt"/>
              </a:rPr>
              <a:t>Motivation happens at 3 levels in the company</a:t>
            </a:r>
            <a:endParaRPr lang="en-US" sz="2400" dirty="0">
              <a:latin typeface="+mn-lt"/>
            </a:endParaRPr>
          </a:p>
        </p:txBody>
      </p:sp>
      <p:graphicFrame>
        <p:nvGraphicFramePr>
          <p:cNvPr id="51" name="Diagram 50"/>
          <p:cNvGraphicFramePr/>
          <p:nvPr>
            <p:extLst>
              <p:ext uri="{D42A27DB-BD31-4B8C-83A1-F6EECF244321}">
                <p14:modId xmlns:p14="http://schemas.microsoft.com/office/powerpoint/2010/main" val="3083173989"/>
              </p:ext>
            </p:extLst>
          </p:nvPr>
        </p:nvGraphicFramePr>
        <p:xfrm>
          <a:off x="2714612" y="2143116"/>
          <a:ext cx="3905256" cy="30321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2" name="TextBox 51"/>
          <p:cNvSpPr txBox="1"/>
          <p:nvPr/>
        </p:nvSpPr>
        <p:spPr>
          <a:xfrm>
            <a:off x="1357290" y="5572140"/>
            <a:ext cx="650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n-lt"/>
              </a:rPr>
              <a:t>Every manager should be able to </a:t>
            </a:r>
            <a:r>
              <a:rPr lang="en-US" sz="2400" dirty="0" smtClean="0">
                <a:latin typeface="+mn-lt"/>
              </a:rPr>
              <a:t>motivate</a:t>
            </a:r>
            <a:r>
              <a:rPr lang="en-US" sz="2000" dirty="0" smtClean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at every level </a:t>
            </a:r>
            <a:endParaRPr lang="en-US" sz="2000" dirty="0">
              <a:latin typeface="+mn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025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4. The Core Skills of the Transwarp Leader - Motivating</a:t>
            </a:r>
            <a:endParaRPr lang="en-US" sz="1800" dirty="0"/>
          </a:p>
        </p:txBody>
      </p:sp>
      <p:grpSp>
        <p:nvGrpSpPr>
          <p:cNvPr id="5" name="Group 52"/>
          <p:cNvGrpSpPr/>
          <p:nvPr/>
        </p:nvGrpSpPr>
        <p:grpSpPr>
          <a:xfrm>
            <a:off x="539552" y="1428736"/>
            <a:ext cx="7704855" cy="3768526"/>
            <a:chOff x="1378467" y="2285992"/>
            <a:chExt cx="5917479" cy="2857454"/>
          </a:xfrm>
        </p:grpSpPr>
        <p:pic>
          <p:nvPicPr>
            <p:cNvPr id="38914" name="Picture 2" descr="http://t0.gstatic.com/images?q=tbn:ANd9GcTCWd6SDxyk1N_4PE-MLXHUq_CREn5qxKT7Q8tUa9ovF4OX2wty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71103" y="2285992"/>
              <a:ext cx="4718457" cy="2428892"/>
            </a:xfrm>
            <a:prstGeom prst="rect">
              <a:avLst/>
            </a:prstGeom>
            <a:noFill/>
          </p:spPr>
        </p:pic>
        <p:sp>
          <p:nvSpPr>
            <p:cNvPr id="49" name="TextBox 48"/>
            <p:cNvSpPr txBox="1"/>
            <p:nvPr/>
          </p:nvSpPr>
          <p:spPr>
            <a:xfrm>
              <a:off x="1378467" y="4840066"/>
              <a:ext cx="5917479" cy="303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+mn-lt"/>
                </a:rPr>
                <a:t>Transwarp needs YOU to excite and inspire Transwarp people!</a:t>
              </a:r>
              <a:endParaRPr lang="en-US" sz="2000" dirty="0">
                <a:latin typeface="+mn-l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736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4. The Core Skills of the Transwarp Leader - Motivating</a:t>
            </a:r>
            <a:endParaRPr lang="en-US" sz="1800" dirty="0"/>
          </a:p>
        </p:txBody>
      </p:sp>
      <p:sp>
        <p:nvSpPr>
          <p:cNvPr id="50" name="TextBox 49"/>
          <p:cNvSpPr txBox="1"/>
          <p:nvPr/>
        </p:nvSpPr>
        <p:spPr>
          <a:xfrm>
            <a:off x="1714480" y="1357298"/>
            <a:ext cx="6000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n-lt"/>
              </a:rPr>
              <a:t>The </a:t>
            </a:r>
            <a:r>
              <a:rPr lang="en-US" sz="2000" dirty="0" smtClean="0">
                <a:latin typeface="+mn-lt"/>
              </a:rPr>
              <a:t>Company Level</a:t>
            </a:r>
            <a:endParaRPr lang="en-US" sz="2000" dirty="0">
              <a:latin typeface="+mn-lt"/>
            </a:endParaRPr>
          </a:p>
        </p:txBody>
      </p:sp>
      <p:graphicFrame>
        <p:nvGraphicFramePr>
          <p:cNvPr id="51" name="Diagram 50"/>
          <p:cNvGraphicFramePr/>
          <p:nvPr>
            <p:extLst>
              <p:ext uri="{D42A27DB-BD31-4B8C-83A1-F6EECF244321}">
                <p14:modId xmlns:p14="http://schemas.microsoft.com/office/powerpoint/2010/main" val="4230751778"/>
              </p:ext>
            </p:extLst>
          </p:nvPr>
        </p:nvGraphicFramePr>
        <p:xfrm>
          <a:off x="2714612" y="2143116"/>
          <a:ext cx="3905256" cy="30321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Down Arrow 27"/>
          <p:cNvSpPr/>
          <p:nvPr/>
        </p:nvSpPr>
        <p:spPr>
          <a:xfrm rot="5400000">
            <a:off x="6036479" y="1464455"/>
            <a:ext cx="928694" cy="2286016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20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4. The Core Skills of the Transwarp Leader - Motivating</a:t>
            </a:r>
            <a:endParaRPr lang="en-US" sz="1800" dirty="0"/>
          </a:p>
        </p:txBody>
      </p:sp>
      <p:sp>
        <p:nvSpPr>
          <p:cNvPr id="51" name="TextBox 50"/>
          <p:cNvSpPr txBox="1"/>
          <p:nvPr/>
        </p:nvSpPr>
        <p:spPr>
          <a:xfrm>
            <a:off x="971600" y="1857364"/>
            <a:ext cx="7958118" cy="296234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1400" dirty="0" smtClean="0">
              <a:solidFill>
                <a:srgbClr val="464749"/>
              </a:solidFill>
              <a:latin typeface="+mn-lt"/>
            </a:endParaRPr>
          </a:p>
          <a:p>
            <a:endParaRPr lang="en-US" sz="1050" dirty="0" smtClean="0">
              <a:solidFill>
                <a:srgbClr val="464749"/>
              </a:solidFill>
              <a:latin typeface="+mn-lt"/>
            </a:endParaRPr>
          </a:p>
          <a:p>
            <a:pPr marL="342900" indent="-342900"/>
            <a:r>
              <a:rPr lang="en-US" sz="2000" dirty="0" smtClean="0">
                <a:solidFill>
                  <a:srgbClr val="464748"/>
                </a:solidFill>
                <a:latin typeface="+mn-lt"/>
              </a:rPr>
              <a:t>At the Company Level</a:t>
            </a:r>
          </a:p>
          <a:p>
            <a:pPr marL="342900" indent="-342900"/>
            <a:endParaRPr lang="en-US" sz="1600" dirty="0" smtClean="0">
              <a:solidFill>
                <a:srgbClr val="464748"/>
              </a:solidFill>
              <a:latin typeface="+mn-lt"/>
            </a:endParaRP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64748"/>
                </a:solidFill>
                <a:latin typeface="+mn-lt"/>
              </a:rPr>
              <a:t> Why should people be motivated to work for Transwarp?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64748"/>
                </a:solidFill>
                <a:latin typeface="+mn-lt"/>
              </a:rPr>
              <a:t> Why not Tencent, Baidu or Alibaba?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64748"/>
                </a:solidFill>
                <a:latin typeface="+mn-lt"/>
              </a:rPr>
              <a:t> Major challenge today is retaining talent, how can people be inspired to work at Transwarp?</a:t>
            </a:r>
          </a:p>
          <a:p>
            <a:pPr marL="800100" lvl="1" indent="-342900"/>
            <a:endParaRPr lang="en-US" dirty="0" smtClean="0">
              <a:solidFill>
                <a:srgbClr val="464749"/>
              </a:solidFill>
              <a:latin typeface="+mn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752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Leadership at Transwarp – Chasing Perfection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846915" y="1122178"/>
            <a:ext cx="7848872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GB" dirty="0" smtClean="0">
              <a:solidFill>
                <a:srgbClr val="464749"/>
              </a:solidFill>
              <a:latin typeface="+mn-lt"/>
            </a:endParaRPr>
          </a:p>
          <a:p>
            <a:pPr algn="ctr"/>
            <a:r>
              <a:rPr lang="en-GB" sz="2000" dirty="0" smtClean="0">
                <a:solidFill>
                  <a:srgbClr val="464749"/>
                </a:solidFill>
                <a:latin typeface="+mn-lt"/>
              </a:rPr>
              <a:t>Leaders and Managers</a:t>
            </a:r>
          </a:p>
          <a:p>
            <a:endParaRPr lang="en-GB" dirty="0">
              <a:solidFill>
                <a:srgbClr val="464749"/>
              </a:solidFill>
              <a:latin typeface="+mn-lt"/>
            </a:endParaRPr>
          </a:p>
          <a:p>
            <a:r>
              <a:rPr lang="en-GB" dirty="0" smtClean="0">
                <a:solidFill>
                  <a:srgbClr val="464749"/>
                </a:solidFill>
                <a:latin typeface="+mn-lt"/>
              </a:rPr>
              <a:t>Leadership is a process of achieving objectives through others.</a:t>
            </a:r>
          </a:p>
          <a:p>
            <a:endParaRPr lang="en-GB" dirty="0" smtClean="0">
              <a:solidFill>
                <a:srgbClr val="464749"/>
              </a:solidFill>
              <a:latin typeface="+mn-lt"/>
            </a:endParaRPr>
          </a:p>
          <a:p>
            <a:r>
              <a:rPr lang="en-GB" dirty="0">
                <a:solidFill>
                  <a:srgbClr val="464749"/>
                </a:solidFill>
                <a:latin typeface="+mn-lt"/>
              </a:rPr>
              <a:t>Managers need to plan, measure, monitor, coordinate, solve, </a:t>
            </a:r>
            <a:r>
              <a:rPr lang="en-GB" dirty="0" smtClean="0">
                <a:solidFill>
                  <a:srgbClr val="464749"/>
                </a:solidFill>
                <a:latin typeface="+mn-lt"/>
              </a:rPr>
              <a:t>hire</a:t>
            </a:r>
            <a:r>
              <a:rPr lang="en-GB" dirty="0">
                <a:solidFill>
                  <a:srgbClr val="464749"/>
                </a:solidFill>
                <a:latin typeface="+mn-lt"/>
              </a:rPr>
              <a:t> </a:t>
            </a:r>
            <a:r>
              <a:rPr lang="en-GB" dirty="0" smtClean="0">
                <a:solidFill>
                  <a:srgbClr val="464749"/>
                </a:solidFill>
                <a:latin typeface="+mn-lt"/>
              </a:rPr>
              <a:t>and fire. </a:t>
            </a:r>
            <a:endParaRPr lang="en-GB" dirty="0">
              <a:solidFill>
                <a:srgbClr val="464749"/>
              </a:solidFill>
              <a:latin typeface="+mn-lt"/>
            </a:endParaRPr>
          </a:p>
          <a:p>
            <a:endParaRPr lang="en-GB" dirty="0" smtClean="0">
              <a:solidFill>
                <a:srgbClr val="464749"/>
              </a:solidFill>
              <a:latin typeface="+mn-lt"/>
            </a:endParaRPr>
          </a:p>
          <a:p>
            <a:pPr algn="ctr"/>
            <a:r>
              <a:rPr lang="en-GB" dirty="0" smtClean="0">
                <a:solidFill>
                  <a:srgbClr val="464749"/>
                </a:solidFill>
                <a:latin typeface="+mn-lt"/>
              </a:rPr>
              <a:t>Leaders work with people, Managers work with things and processes</a:t>
            </a:r>
          </a:p>
          <a:p>
            <a:pPr algn="ctr"/>
            <a:endParaRPr lang="en-GB" dirty="0">
              <a:solidFill>
                <a:srgbClr val="464749"/>
              </a:solidFill>
              <a:latin typeface="+mn-lt"/>
            </a:endParaRPr>
          </a:p>
          <a:p>
            <a:pPr algn="ctr"/>
            <a:r>
              <a:rPr lang="en-GB" dirty="0" smtClean="0">
                <a:solidFill>
                  <a:srgbClr val="464749"/>
                </a:solidFill>
                <a:latin typeface="+mn-lt"/>
              </a:rPr>
              <a:t>The modern day Leader has to be a Manager and a Leader</a:t>
            </a:r>
          </a:p>
          <a:p>
            <a:pPr algn="ctr"/>
            <a:endParaRPr lang="en-GB" dirty="0">
              <a:solidFill>
                <a:srgbClr val="464749"/>
              </a:solidFill>
              <a:latin typeface="+mn-lt"/>
            </a:endParaRPr>
          </a:p>
          <a:p>
            <a:pPr algn="ctr"/>
            <a:r>
              <a:rPr lang="en-GB" dirty="0" smtClean="0">
                <a:solidFill>
                  <a:srgbClr val="464749"/>
                </a:solidFill>
                <a:latin typeface="+mn-lt"/>
              </a:rPr>
              <a:t>Every Manager has to Lead and every Leader has to Manage</a:t>
            </a:r>
            <a:endParaRPr lang="en-GB" dirty="0">
              <a:solidFill>
                <a:srgbClr val="464749"/>
              </a:solidFill>
              <a:latin typeface="+mn-lt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2699792" y="5108394"/>
            <a:ext cx="3744416" cy="1152128"/>
          </a:xfrm>
          <a:prstGeom prst="rect">
            <a:avLst/>
          </a:prstGeom>
          <a:solidFill>
            <a:srgbClr val="FFFF00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64749"/>
                </a:solidFill>
                <a:latin typeface="+mn-lt"/>
                <a:ea typeface="+mn-ea"/>
                <a:cs typeface="+mn-cs"/>
              </a:defRPr>
            </a:lvl1pPr>
            <a:lvl2pPr marL="460375" indent="-287338" algn="l" rtl="0" eaLnBrk="1" fontAlgn="base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AF4516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64749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7D8A2E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464749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464749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464749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464749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464749"/>
                </a:solidFill>
                <a:latin typeface="Arial" charset="0"/>
              </a:defRPr>
            </a:lvl9pPr>
          </a:lstStyle>
          <a:p>
            <a:endParaRPr lang="en-GB" altLang="zh-TW" sz="1050" kern="0" dirty="0" smtClean="0">
              <a:ea typeface="新細明體" pitchFamily="18" charset="-120"/>
            </a:endParaRPr>
          </a:p>
          <a:p>
            <a:r>
              <a:rPr lang="en-GB" altLang="zh-TW" sz="1050" kern="0" dirty="0" smtClean="0">
                <a:ea typeface="新細明體" pitchFamily="18" charset="-120"/>
              </a:rPr>
              <a:t> Leaders do the Right thing……..</a:t>
            </a:r>
          </a:p>
          <a:p>
            <a:endParaRPr lang="en-GB" altLang="zh-TW" sz="1050" kern="0" dirty="0" smtClean="0">
              <a:ea typeface="新細明體" pitchFamily="18" charset="-120"/>
            </a:endParaRPr>
          </a:p>
          <a:p>
            <a:r>
              <a:rPr lang="en-GB" altLang="zh-TW" sz="1050" kern="0" dirty="0" smtClean="0">
                <a:ea typeface="新細明體" pitchFamily="18" charset="-120"/>
              </a:rPr>
              <a:t>                               Managers do things Right</a:t>
            </a:r>
          </a:p>
          <a:p>
            <a:endParaRPr lang="en-GB" altLang="zh-TW" sz="1100" kern="0" dirty="0" smtClean="0">
              <a:ea typeface="新細明體" pitchFamily="18" charset="-120"/>
            </a:endParaRPr>
          </a:p>
          <a:p>
            <a:pPr algn="r"/>
            <a:r>
              <a:rPr lang="en-GB" altLang="zh-TW" sz="800" kern="0" dirty="0" smtClean="0">
                <a:ea typeface="新細明體" pitchFamily="18" charset="-120"/>
              </a:rPr>
              <a:t>Warren Bennis</a:t>
            </a:r>
            <a:endParaRPr lang="en-US" altLang="zh-TW" sz="800" kern="0" dirty="0" smtClean="0">
              <a:ea typeface="新細明體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4. The Core Skills of the Transwarp Leader - Motivating</a:t>
            </a:r>
            <a:endParaRPr lang="en-US" sz="1800" dirty="0"/>
          </a:p>
        </p:txBody>
      </p:sp>
      <p:sp>
        <p:nvSpPr>
          <p:cNvPr id="3" name="Rectangle 2"/>
          <p:cNvSpPr/>
          <p:nvPr/>
        </p:nvSpPr>
        <p:spPr>
          <a:xfrm>
            <a:off x="971600" y="1916832"/>
            <a:ext cx="7776864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464748"/>
                </a:solidFill>
                <a:latin typeface="+mn-lt"/>
              </a:rPr>
              <a:t>Transwarp is receiving awards and honors for its technology and vision.</a:t>
            </a:r>
          </a:p>
          <a:p>
            <a:endParaRPr lang="en-US" sz="2400" dirty="0">
              <a:solidFill>
                <a:srgbClr val="464748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464748"/>
                </a:solidFill>
                <a:latin typeface="+mn-lt"/>
              </a:rPr>
              <a:t>Transwarp </a:t>
            </a:r>
            <a:r>
              <a:rPr lang="en-GB" sz="1400" dirty="0">
                <a:solidFill>
                  <a:srgbClr val="464748"/>
                </a:solidFill>
                <a:latin typeface="+mn-lt"/>
              </a:rPr>
              <a:t>- has been positioned furthest for its completeness of vision in the visionaries' quadrant in the Gartner 2016 Magic </a:t>
            </a:r>
            <a:r>
              <a:rPr lang="en-GB" sz="1400" dirty="0" smtClean="0">
                <a:solidFill>
                  <a:srgbClr val="464748"/>
                </a:solidFill>
                <a:latin typeface="+mn-lt"/>
              </a:rPr>
              <a:t>Q</a:t>
            </a:r>
          </a:p>
          <a:p>
            <a:endParaRPr lang="en-GB" sz="1400" dirty="0" smtClean="0">
              <a:solidFill>
                <a:srgbClr val="464748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464748"/>
                </a:solidFill>
                <a:latin typeface="+mn-lt"/>
              </a:rPr>
              <a:t>Transwarp </a:t>
            </a:r>
            <a:r>
              <a:rPr lang="en-GB" sz="1400" dirty="0">
                <a:solidFill>
                  <a:srgbClr val="464748"/>
                </a:solidFill>
                <a:latin typeface="+mn-lt"/>
              </a:rPr>
              <a:t>Technology wins the award of “Best Supplier of Big Data Solutions” in CEIA </a:t>
            </a:r>
            <a:r>
              <a:rPr lang="en-GB" sz="1400" dirty="0" smtClean="0">
                <a:solidFill>
                  <a:srgbClr val="464748"/>
                </a:solidFill>
                <a:latin typeface="+mn-lt"/>
              </a:rPr>
              <a:t>2015</a:t>
            </a:r>
          </a:p>
          <a:p>
            <a:endParaRPr lang="en-GB" sz="1400" dirty="0" smtClean="0">
              <a:solidFill>
                <a:srgbClr val="464748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464748"/>
                </a:solidFill>
                <a:latin typeface="+mn-lt"/>
              </a:rPr>
              <a:t>Sun Yuanhao, CTO of Transwarp, Wins “Award for the Most Influential People” of 2015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latin typeface="+mn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301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4. The Core Skills of the Transwarp Leader - Motivating</a:t>
            </a:r>
            <a:endParaRPr lang="en-US" sz="1800" dirty="0"/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999518"/>
              </p:ext>
            </p:extLst>
          </p:nvPr>
        </p:nvGraphicFramePr>
        <p:xfrm>
          <a:off x="428596" y="1142984"/>
          <a:ext cx="8215371" cy="454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1901"/>
                <a:gridCol w="428628"/>
                <a:gridCol w="4214842"/>
              </a:tblGrid>
              <a:tr h="6032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rgbClr val="464749"/>
                          </a:solidFill>
                        </a:rPr>
                        <a:t>At the Company – Transwarp Level</a:t>
                      </a:r>
                      <a:endParaRPr lang="en-US" sz="2000" b="0" dirty="0">
                        <a:solidFill>
                          <a:srgbClr val="46474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03240">
                <a:tc gridSpan="3"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464749"/>
                          </a:solidFill>
                        </a:rPr>
                        <a:t>What is it about Transwarp that will excite</a:t>
                      </a:r>
                      <a:r>
                        <a:rPr lang="en-US" b="0" baseline="0" dirty="0" smtClean="0">
                          <a:solidFill>
                            <a:srgbClr val="464749"/>
                          </a:solidFill>
                        </a:rPr>
                        <a:t> and inspire people because:-</a:t>
                      </a:r>
                      <a:endParaRPr lang="en-US" b="0" dirty="0">
                        <a:solidFill>
                          <a:srgbClr val="46474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rowSpan="3"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+mn-lt"/>
                        </a:rPr>
                        <a:t>They believe in what they are doing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A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B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C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rowSpan="3"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+mn-lt"/>
                        </a:rPr>
                        <a:t>They believe they will gain something that is good for them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A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B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C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They believe their goals are achievable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A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B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C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083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4. The Core Skills of the Transwarp Leader - Motivating</a:t>
            </a:r>
            <a:endParaRPr lang="en-US" sz="1800" dirty="0"/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852902"/>
              </p:ext>
            </p:extLst>
          </p:nvPr>
        </p:nvGraphicFramePr>
        <p:xfrm>
          <a:off x="357158" y="2500306"/>
          <a:ext cx="8501121" cy="3491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6140"/>
                <a:gridCol w="443538"/>
                <a:gridCol w="4361443"/>
              </a:tblGrid>
              <a:tr h="428212"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rgbClr val="464748"/>
                          </a:solidFill>
                        </a:rPr>
                        <a:t>At the Company – Transwarp Level</a:t>
                      </a:r>
                      <a:endParaRPr lang="en-US" sz="1600" b="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28212"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rgbClr val="464748"/>
                          </a:solidFill>
                        </a:rPr>
                        <a:t>What is it about Transwarp that will excite</a:t>
                      </a:r>
                      <a:r>
                        <a:rPr lang="en-US" sz="1600" b="0" baseline="0" dirty="0" smtClean="0">
                          <a:solidFill>
                            <a:srgbClr val="464748"/>
                          </a:solidFill>
                        </a:rPr>
                        <a:t> and inspire people because:-</a:t>
                      </a:r>
                      <a:endParaRPr lang="en-US" sz="1600" b="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819">
                <a:tc rowSpan="3"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464748"/>
                          </a:solidFill>
                          <a:latin typeface="+mn-lt"/>
                        </a:rPr>
                        <a:t>They believe in what they are doing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solidFill>
                            <a:srgbClr val="464748"/>
                          </a:solidFill>
                        </a:rPr>
                        <a:t>A</a:t>
                      </a:r>
                      <a:endParaRPr lang="en-US" sz="105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81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solidFill>
                            <a:srgbClr val="464748"/>
                          </a:solidFill>
                        </a:rPr>
                        <a:t>B</a:t>
                      </a:r>
                      <a:endParaRPr lang="en-US" sz="105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81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solidFill>
                            <a:srgbClr val="464748"/>
                          </a:solidFill>
                        </a:rPr>
                        <a:t>C</a:t>
                      </a:r>
                      <a:endParaRPr lang="en-US" sz="105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819">
                <a:tc rowSpan="3"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464748"/>
                          </a:solidFill>
                          <a:latin typeface="+mn-lt"/>
                        </a:rPr>
                        <a:t>They believe they will gain something that is good for them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solidFill>
                            <a:srgbClr val="464748"/>
                          </a:solidFill>
                        </a:rPr>
                        <a:t>A</a:t>
                      </a:r>
                      <a:endParaRPr lang="en-US" sz="105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81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solidFill>
                            <a:srgbClr val="464748"/>
                          </a:solidFill>
                        </a:rPr>
                        <a:t>B</a:t>
                      </a:r>
                      <a:endParaRPr lang="en-US" sz="105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81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solidFill>
                            <a:srgbClr val="464748"/>
                          </a:solidFill>
                        </a:rPr>
                        <a:t>C</a:t>
                      </a:r>
                      <a:endParaRPr lang="en-US" sz="105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819">
                <a:tc rowSpan="3"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464748"/>
                          </a:solidFill>
                          <a:latin typeface="+mn-lt"/>
                        </a:rPr>
                        <a:t>They believe their goals are achievable</a:t>
                      </a:r>
                      <a:endParaRPr lang="en-US" sz="140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solidFill>
                            <a:srgbClr val="464748"/>
                          </a:solidFill>
                        </a:rPr>
                        <a:t>A</a:t>
                      </a:r>
                      <a:endParaRPr lang="en-US" sz="105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81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solidFill>
                            <a:srgbClr val="464748"/>
                          </a:solidFill>
                        </a:rPr>
                        <a:t>B</a:t>
                      </a:r>
                      <a:endParaRPr lang="en-US" sz="105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81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solidFill>
                            <a:srgbClr val="464748"/>
                          </a:solidFill>
                        </a:rPr>
                        <a:t>C</a:t>
                      </a:r>
                      <a:endParaRPr lang="en-US" sz="105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357158" y="1142984"/>
            <a:ext cx="8429684" cy="1161857"/>
          </a:xfrm>
          <a:prstGeom prst="rect">
            <a:avLst/>
          </a:prstGeom>
          <a:noFill/>
          <a:ln>
            <a:solidFill>
              <a:srgbClr val="464749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464748"/>
                </a:solidFill>
                <a:latin typeface="+mn-lt"/>
              </a:rPr>
              <a:t>Group Exercise:</a:t>
            </a:r>
          </a:p>
          <a:p>
            <a:endParaRPr lang="en-US" sz="1050" dirty="0" smtClean="0">
              <a:solidFill>
                <a:srgbClr val="464748"/>
              </a:solidFill>
              <a:latin typeface="+mn-lt"/>
            </a:endParaRPr>
          </a:p>
          <a:p>
            <a:r>
              <a:rPr lang="en-US" sz="1600" dirty="0" smtClean="0">
                <a:solidFill>
                  <a:srgbClr val="464748"/>
                </a:solidFill>
                <a:latin typeface="+mn-lt"/>
              </a:rPr>
              <a:t>Using the Transwarp Purpose, Vision and Values complete the table in preparation for a inspirational talk at the company level.</a:t>
            </a:r>
          </a:p>
          <a:p>
            <a:endParaRPr lang="en-US" sz="1100" dirty="0">
              <a:latin typeface="+mn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848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4. The Core Skills of the Transwarp Leader - Motivating</a:t>
            </a:r>
            <a:endParaRPr lang="en-US" sz="1800" dirty="0"/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160003"/>
              </p:ext>
            </p:extLst>
          </p:nvPr>
        </p:nvGraphicFramePr>
        <p:xfrm>
          <a:off x="428596" y="1142984"/>
          <a:ext cx="8215371" cy="454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1901"/>
                <a:gridCol w="428628"/>
                <a:gridCol w="4214842"/>
              </a:tblGrid>
              <a:tr h="603240">
                <a:tc gridSpan="3"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464748"/>
                          </a:solidFill>
                        </a:rPr>
                        <a:t>At the Company – Transwarp Level</a:t>
                      </a:r>
                      <a:endParaRPr lang="en-US" b="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03240">
                <a:tc gridSpan="3"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464748"/>
                          </a:solidFill>
                        </a:rPr>
                        <a:t>What is it about Transwarp that will excite</a:t>
                      </a:r>
                      <a:r>
                        <a:rPr lang="en-US" b="0" baseline="0" dirty="0" smtClean="0">
                          <a:solidFill>
                            <a:srgbClr val="464748"/>
                          </a:solidFill>
                        </a:rPr>
                        <a:t> and inspire people because:-</a:t>
                      </a:r>
                      <a:endParaRPr lang="en-US" b="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rowSpan="3"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464748"/>
                          </a:solidFill>
                          <a:latin typeface="+mn-lt"/>
                        </a:rPr>
                        <a:t>They believe in what they are doing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464748"/>
                          </a:solidFill>
                        </a:rPr>
                        <a:t>A</a:t>
                      </a:r>
                      <a:endParaRPr lang="en-US" sz="110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464748"/>
                          </a:solidFill>
                        </a:rPr>
                        <a:t>There is a need</a:t>
                      </a:r>
                      <a:endParaRPr lang="en-US" sz="140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464748"/>
                          </a:solidFill>
                        </a:rPr>
                        <a:t>B</a:t>
                      </a:r>
                      <a:endParaRPr lang="en-US" sz="110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464748"/>
                          </a:solidFill>
                        </a:rPr>
                        <a:t>Market opportunity</a:t>
                      </a:r>
                      <a:endParaRPr lang="en-US" sz="140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464748"/>
                          </a:solidFill>
                        </a:rPr>
                        <a:t>C</a:t>
                      </a:r>
                      <a:endParaRPr lang="en-US" sz="110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464748"/>
                          </a:solidFill>
                        </a:rPr>
                        <a:t>Transwarp track</a:t>
                      </a:r>
                      <a:r>
                        <a:rPr lang="en-US" sz="1400" baseline="0" dirty="0" smtClean="0">
                          <a:solidFill>
                            <a:srgbClr val="464748"/>
                          </a:solidFill>
                        </a:rPr>
                        <a:t> record</a:t>
                      </a:r>
                      <a:endParaRPr lang="en-US" sz="140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rowSpan="3"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464748"/>
                          </a:solidFill>
                          <a:latin typeface="+mn-lt"/>
                        </a:rPr>
                        <a:t>They believe they will gain something that is good for them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464748"/>
                          </a:solidFill>
                        </a:rPr>
                        <a:t>A</a:t>
                      </a:r>
                      <a:endParaRPr lang="en-US" sz="110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464748"/>
                          </a:solidFill>
                        </a:rPr>
                        <a:t>Development</a:t>
                      </a:r>
                      <a:endParaRPr lang="en-US" sz="140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464748"/>
                          </a:solidFill>
                        </a:rPr>
                        <a:t>B</a:t>
                      </a:r>
                      <a:endParaRPr lang="en-US" sz="110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464748"/>
                          </a:solidFill>
                        </a:rPr>
                        <a:t>Advancement and career opportunities</a:t>
                      </a:r>
                      <a:endParaRPr lang="en-US" sz="140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464748"/>
                          </a:solidFill>
                        </a:rPr>
                        <a:t>C</a:t>
                      </a:r>
                      <a:endParaRPr lang="en-US" sz="110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464748"/>
                          </a:solidFill>
                        </a:rPr>
                        <a:t>Part of a winning company</a:t>
                      </a:r>
                      <a:endParaRPr lang="en-US" sz="140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464748"/>
                          </a:solidFill>
                          <a:latin typeface="+mn-lt"/>
                        </a:rPr>
                        <a:t>They believe their goals are achievable</a:t>
                      </a:r>
                      <a:endParaRPr lang="en-US" sz="160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464748"/>
                          </a:solidFill>
                        </a:rPr>
                        <a:t>A</a:t>
                      </a:r>
                      <a:endParaRPr lang="en-US" sz="110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464748"/>
                          </a:solidFill>
                        </a:rPr>
                        <a:t>Technically Possible</a:t>
                      </a:r>
                      <a:endParaRPr lang="en-US" sz="140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464748"/>
                          </a:solidFill>
                        </a:rPr>
                        <a:t>B</a:t>
                      </a:r>
                      <a:endParaRPr lang="en-US" sz="110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464748"/>
                          </a:solidFill>
                        </a:rPr>
                        <a:t>Transwarp</a:t>
                      </a:r>
                      <a:r>
                        <a:rPr lang="en-US" sz="1400" baseline="0" dirty="0" smtClean="0">
                          <a:solidFill>
                            <a:srgbClr val="464748"/>
                          </a:solidFill>
                        </a:rPr>
                        <a:t> has the skills and resources</a:t>
                      </a:r>
                      <a:endParaRPr lang="en-US" sz="140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464748"/>
                          </a:solidFill>
                        </a:rPr>
                        <a:t>C</a:t>
                      </a:r>
                      <a:endParaRPr lang="en-US" sz="110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464748"/>
                          </a:solidFill>
                        </a:rPr>
                        <a:t>No competitor is in a better position</a:t>
                      </a:r>
                      <a:endParaRPr lang="en-US" sz="140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168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4. The Core Skills of the Transwarp Leader - Motivating</a:t>
            </a:r>
            <a:endParaRPr lang="en-US" sz="1800" dirty="0"/>
          </a:p>
        </p:txBody>
      </p:sp>
      <p:sp>
        <p:nvSpPr>
          <p:cNvPr id="49" name="TextBox 48"/>
          <p:cNvSpPr txBox="1"/>
          <p:nvPr/>
        </p:nvSpPr>
        <p:spPr>
          <a:xfrm>
            <a:off x="928662" y="1643050"/>
            <a:ext cx="7143800" cy="30777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dirty="0" smtClean="0">
              <a:solidFill>
                <a:srgbClr val="464749"/>
              </a:solidFill>
              <a:latin typeface="+mn-lt"/>
            </a:endParaRPr>
          </a:p>
          <a:p>
            <a:pPr algn="ctr"/>
            <a:r>
              <a:rPr lang="en-US" sz="2000" dirty="0" smtClean="0">
                <a:solidFill>
                  <a:srgbClr val="464748"/>
                </a:solidFill>
                <a:latin typeface="+mn-lt"/>
              </a:rPr>
              <a:t>Exciting and Motivating at the Company Level</a:t>
            </a:r>
            <a:endParaRPr lang="en-US" dirty="0" smtClean="0">
              <a:solidFill>
                <a:srgbClr val="464748"/>
              </a:solidFill>
              <a:latin typeface="+mn-lt"/>
            </a:endParaRPr>
          </a:p>
          <a:p>
            <a:pPr algn="ctr"/>
            <a:endParaRPr lang="en-US" dirty="0" smtClean="0">
              <a:solidFill>
                <a:srgbClr val="464748"/>
              </a:solidFill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64748"/>
                </a:solidFill>
                <a:latin typeface="+mn-lt"/>
              </a:rPr>
              <a:t>   </a:t>
            </a:r>
            <a:r>
              <a:rPr lang="en-US" sz="2000" dirty="0" smtClean="0">
                <a:solidFill>
                  <a:srgbClr val="464748"/>
                </a:solidFill>
                <a:latin typeface="+mn-lt"/>
              </a:rPr>
              <a:t>Be enthusiastic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464748"/>
                </a:solidFill>
                <a:latin typeface="+mn-lt"/>
              </a:rPr>
              <a:t> Relate to the audience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464748"/>
                </a:solidFill>
                <a:latin typeface="+mn-lt"/>
              </a:rPr>
              <a:t> Be as personal as possible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464748"/>
                </a:solidFill>
                <a:latin typeface="+mn-lt"/>
              </a:rPr>
              <a:t> Use mental images for excitement and clarity</a:t>
            </a:r>
          </a:p>
          <a:p>
            <a:endParaRPr lang="en-US" dirty="0">
              <a:latin typeface="+mn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644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4. The Core Skills of the Transwarp Leader - Motivating</a:t>
            </a:r>
            <a:endParaRPr lang="en-US" sz="1800" dirty="0"/>
          </a:p>
        </p:txBody>
      </p:sp>
      <p:sp>
        <p:nvSpPr>
          <p:cNvPr id="49" name="TextBox 48"/>
          <p:cNvSpPr txBox="1"/>
          <p:nvPr/>
        </p:nvSpPr>
        <p:spPr>
          <a:xfrm>
            <a:off x="928662" y="2071678"/>
            <a:ext cx="7143800" cy="2646878"/>
          </a:xfrm>
          <a:prstGeom prst="rect">
            <a:avLst/>
          </a:prstGeom>
          <a:noFill/>
          <a:ln>
            <a:solidFill>
              <a:srgbClr val="464749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 smtClean="0">
              <a:latin typeface="+mn-lt"/>
            </a:endParaRPr>
          </a:p>
          <a:p>
            <a:pPr algn="ctr"/>
            <a:r>
              <a:rPr lang="en-US" sz="2000" dirty="0" smtClean="0">
                <a:latin typeface="+mn-lt"/>
              </a:rPr>
              <a:t>Group Exercise</a:t>
            </a:r>
          </a:p>
          <a:p>
            <a:pPr algn="ctr"/>
            <a:endParaRPr lang="en-US" dirty="0" smtClean="0">
              <a:solidFill>
                <a:srgbClr val="464749"/>
              </a:solidFill>
              <a:latin typeface="+mn-lt"/>
            </a:endParaRPr>
          </a:p>
          <a:p>
            <a:pPr algn="just"/>
            <a:r>
              <a:rPr lang="en-US" dirty="0" smtClean="0">
                <a:solidFill>
                  <a:srgbClr val="464749"/>
                </a:solidFill>
                <a:latin typeface="+mn-lt"/>
              </a:rPr>
              <a:t>You have been asked to give a presentation to a group of Transwarp new hires. The audience is a mixed group of people in various roles. Two people in the audience are newly recruited managers.</a:t>
            </a:r>
          </a:p>
          <a:p>
            <a:pPr algn="just"/>
            <a:endParaRPr lang="en-US" dirty="0" smtClean="0">
              <a:solidFill>
                <a:srgbClr val="464749"/>
              </a:solidFill>
              <a:latin typeface="+mn-lt"/>
            </a:endParaRPr>
          </a:p>
          <a:p>
            <a:pPr algn="just"/>
            <a:r>
              <a:rPr lang="en-US" dirty="0" smtClean="0">
                <a:solidFill>
                  <a:srgbClr val="464749"/>
                </a:solidFill>
                <a:latin typeface="+mn-lt"/>
              </a:rPr>
              <a:t>Nobody in the audience will be working in your team.</a:t>
            </a:r>
          </a:p>
          <a:p>
            <a:endParaRPr lang="en-US" dirty="0">
              <a:latin typeface="+mn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318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4. The Core Skills of the Transwarp Leader - Motivating</a:t>
            </a:r>
            <a:endParaRPr lang="en-US" sz="1800" dirty="0"/>
          </a:p>
        </p:txBody>
      </p:sp>
      <p:sp>
        <p:nvSpPr>
          <p:cNvPr id="49" name="TextBox 48"/>
          <p:cNvSpPr txBox="1"/>
          <p:nvPr/>
        </p:nvSpPr>
        <p:spPr>
          <a:xfrm>
            <a:off x="1000100" y="1340768"/>
            <a:ext cx="7143800" cy="4124206"/>
          </a:xfrm>
          <a:prstGeom prst="rect">
            <a:avLst/>
          </a:prstGeom>
          <a:noFill/>
          <a:ln>
            <a:solidFill>
              <a:srgbClr val="464749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 smtClean="0">
              <a:latin typeface="+mn-lt"/>
            </a:endParaRPr>
          </a:p>
          <a:p>
            <a:pPr algn="ctr"/>
            <a:r>
              <a:rPr lang="en-US" sz="2000" dirty="0" smtClean="0">
                <a:latin typeface="+mn-lt"/>
              </a:rPr>
              <a:t>Group Exercise</a:t>
            </a:r>
          </a:p>
          <a:p>
            <a:pPr algn="ctr"/>
            <a:endParaRPr lang="en-US" dirty="0" smtClean="0">
              <a:solidFill>
                <a:srgbClr val="464749"/>
              </a:solidFill>
              <a:latin typeface="+mn-lt"/>
            </a:endParaRPr>
          </a:p>
          <a:p>
            <a:pPr algn="just"/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You have been invited to give a 5 minute presentation to the graduating class of one of China’s leading technical universities.</a:t>
            </a:r>
          </a:p>
          <a:p>
            <a:pPr algn="just"/>
            <a:endParaRPr lang="en-US" sz="1600" dirty="0">
              <a:solidFill>
                <a:srgbClr val="464749"/>
              </a:solidFill>
              <a:latin typeface="+mn-lt"/>
            </a:endParaRPr>
          </a:p>
          <a:p>
            <a:pPr algn="just"/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The session is entitled “ Opportunities for tomorrows Engineers”</a:t>
            </a:r>
          </a:p>
          <a:p>
            <a:pPr algn="just"/>
            <a:endParaRPr lang="en-US" sz="1600" dirty="0">
              <a:solidFill>
                <a:srgbClr val="464749"/>
              </a:solidFill>
              <a:latin typeface="+mn-lt"/>
            </a:endParaRPr>
          </a:p>
          <a:p>
            <a:pPr algn="just"/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Four companies have been invited to present:</a:t>
            </a:r>
          </a:p>
          <a:p>
            <a:pPr algn="just"/>
            <a:endParaRPr lang="en-US" sz="1600" dirty="0">
              <a:solidFill>
                <a:srgbClr val="464749"/>
              </a:solidFill>
              <a:latin typeface="+mn-lt"/>
            </a:endParaRPr>
          </a:p>
          <a:p>
            <a:pPr marL="3486150" lvl="7" indent="-285750" algn="just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Alibaba</a:t>
            </a:r>
          </a:p>
          <a:p>
            <a:pPr marL="3486150" lvl="7" indent="-285750" algn="just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Baidu</a:t>
            </a:r>
          </a:p>
          <a:p>
            <a:pPr marL="3486150" lvl="7" indent="-285750" algn="just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Tencent</a:t>
            </a:r>
          </a:p>
          <a:p>
            <a:pPr marL="3486150" lvl="7" indent="-285750" algn="just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Transwarp</a:t>
            </a:r>
          </a:p>
          <a:p>
            <a:endParaRPr lang="en-US" dirty="0">
              <a:latin typeface="+mn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597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4. The Core Skills of the Transwarp Leader - Motivating</a:t>
            </a:r>
            <a:endParaRPr lang="en-US" sz="1800" dirty="0"/>
          </a:p>
        </p:txBody>
      </p:sp>
      <p:sp>
        <p:nvSpPr>
          <p:cNvPr id="50" name="TextBox 49"/>
          <p:cNvSpPr txBox="1"/>
          <p:nvPr/>
        </p:nvSpPr>
        <p:spPr>
          <a:xfrm>
            <a:off x="1714480" y="1357298"/>
            <a:ext cx="6000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n-lt"/>
              </a:rPr>
              <a:t>The </a:t>
            </a:r>
            <a:r>
              <a:rPr lang="en-US" sz="2000" dirty="0" smtClean="0">
                <a:latin typeface="+mn-lt"/>
              </a:rPr>
              <a:t>Front Line Team Level</a:t>
            </a:r>
            <a:endParaRPr lang="en-US" sz="2000" dirty="0">
              <a:latin typeface="+mn-lt"/>
            </a:endParaRPr>
          </a:p>
        </p:txBody>
      </p:sp>
      <p:graphicFrame>
        <p:nvGraphicFramePr>
          <p:cNvPr id="51" name="Diagram 50"/>
          <p:cNvGraphicFramePr/>
          <p:nvPr>
            <p:extLst>
              <p:ext uri="{D42A27DB-BD31-4B8C-83A1-F6EECF244321}">
                <p14:modId xmlns:p14="http://schemas.microsoft.com/office/powerpoint/2010/main" val="3977711460"/>
              </p:ext>
            </p:extLst>
          </p:nvPr>
        </p:nvGraphicFramePr>
        <p:xfrm>
          <a:off x="2714612" y="2143116"/>
          <a:ext cx="3905256" cy="30321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Down Arrow 27"/>
          <p:cNvSpPr/>
          <p:nvPr/>
        </p:nvSpPr>
        <p:spPr>
          <a:xfrm rot="5400000">
            <a:off x="6822297" y="2393149"/>
            <a:ext cx="928694" cy="228601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362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4. The Core Skills of the Transwarp Leader - Motivating</a:t>
            </a:r>
            <a:endParaRPr lang="en-US" sz="1800" dirty="0"/>
          </a:p>
        </p:txBody>
      </p:sp>
      <p:sp>
        <p:nvSpPr>
          <p:cNvPr id="51" name="TextBox 50"/>
          <p:cNvSpPr txBox="1"/>
          <p:nvPr/>
        </p:nvSpPr>
        <p:spPr>
          <a:xfrm>
            <a:off x="899592" y="2132856"/>
            <a:ext cx="7094022" cy="24699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1400" dirty="0" smtClean="0">
              <a:latin typeface="+mn-lt"/>
            </a:endParaRPr>
          </a:p>
          <a:p>
            <a:endParaRPr lang="en-US" sz="1050" dirty="0" smtClean="0">
              <a:latin typeface="+mn-lt"/>
            </a:endParaRPr>
          </a:p>
          <a:p>
            <a:pPr marL="342900" indent="-342900"/>
            <a:r>
              <a:rPr lang="en-US" dirty="0" smtClean="0">
                <a:solidFill>
                  <a:srgbClr val="464749"/>
                </a:solidFill>
                <a:latin typeface="+mn-lt"/>
              </a:rPr>
              <a:t>At the Managers Team Level</a:t>
            </a:r>
          </a:p>
          <a:p>
            <a:pPr marL="342900" indent="-342900"/>
            <a:endParaRPr lang="en-US" sz="1600" dirty="0" smtClean="0">
              <a:solidFill>
                <a:srgbClr val="464749"/>
              </a:solidFill>
              <a:latin typeface="+mn-lt"/>
            </a:endParaRP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 Why should the team be excited and inspired to work in this team?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 Why should the team go the extra mile?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64749"/>
                </a:solidFill>
                <a:latin typeface="+mn-lt"/>
              </a:rPr>
              <a:t> What is special about your team?</a:t>
            </a:r>
          </a:p>
          <a:p>
            <a:pPr marL="800100" lvl="1" indent="-342900"/>
            <a:endParaRPr lang="en-US" dirty="0" smtClean="0">
              <a:latin typeface="+mn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945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4. The Core Skills of the Transwarp Leader - Motivating</a:t>
            </a:r>
            <a:endParaRPr lang="en-US" sz="1800" dirty="0"/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729760"/>
              </p:ext>
            </p:extLst>
          </p:nvPr>
        </p:nvGraphicFramePr>
        <p:xfrm>
          <a:off x="428596" y="1142985"/>
          <a:ext cx="8215371" cy="5038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1901"/>
                <a:gridCol w="428628"/>
                <a:gridCol w="4214842"/>
              </a:tblGrid>
              <a:tr h="529287">
                <a:tc gridSpan="3"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464748"/>
                          </a:solidFill>
                        </a:rPr>
                        <a:t>At the </a:t>
                      </a:r>
                      <a:r>
                        <a:rPr lang="en-US" b="0" baseline="0" dirty="0" smtClean="0">
                          <a:solidFill>
                            <a:srgbClr val="464748"/>
                          </a:solidFill>
                        </a:rPr>
                        <a:t>Managers Team</a:t>
                      </a:r>
                      <a:r>
                        <a:rPr lang="en-US" b="0" dirty="0" smtClean="0">
                          <a:solidFill>
                            <a:srgbClr val="464748"/>
                          </a:solidFill>
                        </a:rPr>
                        <a:t> Level</a:t>
                      </a:r>
                      <a:endParaRPr lang="en-US" b="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891334">
                <a:tc gridSpan="3">
                  <a:txBody>
                    <a:bodyPr/>
                    <a:lstStyle/>
                    <a:p>
                      <a:pPr marL="800100" lvl="1" indent="-34290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dirty="0" smtClean="0">
                          <a:solidFill>
                            <a:srgbClr val="464748"/>
                          </a:solidFill>
                          <a:latin typeface="+mn-lt"/>
                        </a:rPr>
                        <a:t>Why should the team be excited and inspired to work in this team?</a:t>
                      </a:r>
                    </a:p>
                    <a:p>
                      <a:pPr marL="800100" lvl="1" indent="-34290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dirty="0" smtClean="0">
                          <a:solidFill>
                            <a:srgbClr val="464748"/>
                          </a:solidFill>
                          <a:latin typeface="+mn-lt"/>
                        </a:rPr>
                        <a:t> Why should the team go the extra mile?</a:t>
                      </a:r>
                    </a:p>
                    <a:p>
                      <a:pPr marL="800100" lvl="1" indent="-34290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dirty="0" smtClean="0">
                          <a:solidFill>
                            <a:srgbClr val="464748"/>
                          </a:solidFill>
                          <a:latin typeface="+mn-lt"/>
                        </a:rPr>
                        <a:t> What is special about your team?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29287"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rgbClr val="464748"/>
                          </a:solidFill>
                        </a:rPr>
                        <a:t>What is it about</a:t>
                      </a:r>
                      <a:r>
                        <a:rPr lang="en-US" sz="1600" b="0" baseline="0" dirty="0" smtClean="0">
                          <a:solidFill>
                            <a:srgbClr val="464748"/>
                          </a:solidFill>
                        </a:rPr>
                        <a:t> your team</a:t>
                      </a:r>
                      <a:r>
                        <a:rPr lang="en-US" sz="1600" b="0" dirty="0" smtClean="0">
                          <a:solidFill>
                            <a:srgbClr val="464748"/>
                          </a:solidFill>
                        </a:rPr>
                        <a:t> that will excite</a:t>
                      </a:r>
                      <a:r>
                        <a:rPr lang="en-US" sz="1600" b="0" baseline="0" dirty="0" smtClean="0">
                          <a:solidFill>
                            <a:srgbClr val="464748"/>
                          </a:solidFill>
                        </a:rPr>
                        <a:t> and inspire people because:-</a:t>
                      </a:r>
                      <a:endParaRPr lang="en-US" sz="1600" b="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25377">
                <a:tc rowSpan="3"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464748"/>
                          </a:solidFill>
                          <a:latin typeface="+mn-lt"/>
                        </a:rPr>
                        <a:t>They believe in what they are doing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464748"/>
                          </a:solidFill>
                        </a:rPr>
                        <a:t>A</a:t>
                      </a:r>
                      <a:endParaRPr lang="en-US" sz="110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37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464748"/>
                          </a:solidFill>
                        </a:rPr>
                        <a:t>B</a:t>
                      </a:r>
                      <a:endParaRPr lang="en-US" sz="110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37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464748"/>
                          </a:solidFill>
                        </a:rPr>
                        <a:t>C</a:t>
                      </a:r>
                      <a:endParaRPr lang="en-US" sz="110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377">
                <a:tc rowSpan="3"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464748"/>
                          </a:solidFill>
                          <a:latin typeface="+mn-lt"/>
                        </a:rPr>
                        <a:t>They believe they will gain something that is good for them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464748"/>
                          </a:solidFill>
                        </a:rPr>
                        <a:t>A</a:t>
                      </a:r>
                      <a:endParaRPr lang="en-US" sz="110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37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464748"/>
                          </a:solidFill>
                        </a:rPr>
                        <a:t>B</a:t>
                      </a:r>
                      <a:endParaRPr lang="en-US" sz="110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37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464748"/>
                          </a:solidFill>
                        </a:rPr>
                        <a:t>C</a:t>
                      </a:r>
                      <a:endParaRPr lang="en-US" sz="110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377">
                <a:tc rowSpan="3"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464748"/>
                          </a:solidFill>
                          <a:latin typeface="+mn-lt"/>
                        </a:rPr>
                        <a:t>They believe their goals are achievable</a:t>
                      </a:r>
                      <a:endParaRPr lang="en-US" sz="140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464748"/>
                          </a:solidFill>
                        </a:rPr>
                        <a:t>A</a:t>
                      </a:r>
                      <a:endParaRPr lang="en-US" sz="110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37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464748"/>
                          </a:solidFill>
                        </a:rPr>
                        <a:t>B</a:t>
                      </a:r>
                      <a:endParaRPr lang="en-US" sz="110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37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464748"/>
                          </a:solidFill>
                        </a:rPr>
                        <a:t>C</a:t>
                      </a:r>
                      <a:endParaRPr lang="en-US" sz="110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46474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0" y="6300406"/>
            <a:ext cx="2016224" cy="557594"/>
            <a:chOff x="971600" y="4221088"/>
            <a:chExt cx="2016224" cy="55759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40325" b="39513"/>
            <a:stretch/>
          </p:blipFill>
          <p:spPr>
            <a:xfrm>
              <a:off x="1115616" y="4221088"/>
              <a:ext cx="1440160" cy="31940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71600" y="4501683"/>
              <a:ext cx="2016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FF0000"/>
                  </a:solidFill>
                  <a:latin typeface="+mj-lt"/>
                  <a:ea typeface="Microsoft YaHei UI Light" panose="020B0502040204020203" pitchFamily="34" charset="-122"/>
                </a:rPr>
                <a:t>Chasing Perfection</a:t>
              </a:r>
              <a:endParaRPr lang="en-US" sz="1200" b="1" i="1" dirty="0">
                <a:solidFill>
                  <a:srgbClr val="FF0000"/>
                </a:solidFill>
                <a:latin typeface="+mj-lt"/>
                <a:ea typeface="Microsoft YaHei UI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830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dia Leadership Team Rev2">
  <a:themeElements>
    <a:clrScheme name="New Choy-Valentine Logo Jan 2008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ew Choy-Valentine Logo Jan 2008">
      <a:majorFont>
        <a:latin typeface="Folio Std Light"/>
        <a:ea typeface=""/>
        <a:cs typeface=""/>
      </a:majorFont>
      <a:minorFont>
        <a:latin typeface="Folio Std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w Choy-Valentine Logo Jan 200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Choy-Valentine Logo Jan 2008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Choy-Valentine Logo Jan 2008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Choy-Valentine Logo Jan 2008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Choy-Valentine Logo Jan 2008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Choy-Valentine Logo Jan 2008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 Choy-Valentine Logo Jan 2008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 Choy-Valentine Logo Jan 2008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 Choy-Valentine Logo Jan 2008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 Choy-Valentine Logo Jan 2008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 Choy-Valentine Logo Jan 2008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 Choy-Valentine Logo Jan 2008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hoy-Valentine Master" id="{9F55018E-8BDD-4820-9EBE-E97752C97461}" vid="{BF0597A4-F3CA-4DAE-B01C-620B9BF064AE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Choy-Valentine Master</Template>
  <TotalTime>4989</TotalTime>
  <Words>11676</Words>
  <Application>Microsoft Office PowerPoint</Application>
  <PresentationFormat>On-screen Show (4:3)</PresentationFormat>
  <Paragraphs>2911</Paragraphs>
  <Slides>232</Slides>
  <Notes>34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232</vt:i4>
      </vt:variant>
    </vt:vector>
  </HeadingPairs>
  <TitlesOfParts>
    <vt:vector size="248" baseType="lpstr">
      <vt:lpstr>Microsoft YaHei UI Light</vt:lpstr>
      <vt:lpstr>SimSun</vt:lpstr>
      <vt:lpstr>Arial</vt:lpstr>
      <vt:lpstr>Calibri</vt:lpstr>
      <vt:lpstr>Folio Std Light</vt:lpstr>
      <vt:lpstr>Folio Std Medium</vt:lpstr>
      <vt:lpstr>open-sans</vt:lpstr>
      <vt:lpstr>Plantagenet Cherokee</vt:lpstr>
      <vt:lpstr>新細明體</vt:lpstr>
      <vt:lpstr>新細明體</vt:lpstr>
      <vt:lpstr>Segoe Print</vt:lpstr>
      <vt:lpstr>Times New Roman</vt:lpstr>
      <vt:lpstr>Verdana</vt:lpstr>
      <vt:lpstr>Wingdings</vt:lpstr>
      <vt:lpstr>India Leadership Team Rev2</vt:lpstr>
      <vt:lpstr>Worksheet</vt:lpstr>
      <vt:lpstr>Leadership at Transwarp – Chasing Perfection</vt:lpstr>
      <vt:lpstr>Leading at Transwarp – Chasing Perfection</vt:lpstr>
      <vt:lpstr>PowerPoint Presentation</vt:lpstr>
      <vt:lpstr>PowerPoint Presentation</vt:lpstr>
      <vt:lpstr>Leading at Transwarp – Chasing Perfection</vt:lpstr>
      <vt:lpstr>Leading at Transwarp – Chasing Perfection</vt:lpstr>
      <vt:lpstr>Leading at Transwarp – Chasing Perfection</vt:lpstr>
      <vt:lpstr>Leading in the Transwarp Style – Chasing Perfection</vt:lpstr>
      <vt:lpstr>Leadership at Transwarp – Chasing Perfection</vt:lpstr>
      <vt:lpstr>1. What it means to be a Leader</vt:lpstr>
      <vt:lpstr>1. What it means to be a Leader</vt:lpstr>
      <vt:lpstr>1. What it means to be a Leader</vt:lpstr>
      <vt:lpstr>1. What it means to be a Manager</vt:lpstr>
      <vt:lpstr>1. What it means to be a Manager</vt:lpstr>
      <vt:lpstr>1. What it means to be a Manager</vt:lpstr>
      <vt:lpstr>1. What it means to be a Manager</vt:lpstr>
      <vt:lpstr>Leading in the Transwarp Style – Chasing Perfection</vt:lpstr>
      <vt:lpstr>Leadership at Transwarp – Chasing Perfection</vt:lpstr>
      <vt:lpstr>Leadership at Transwarp – Chasing Perfection</vt:lpstr>
      <vt:lpstr>Results Oriented</vt:lpstr>
      <vt:lpstr>Customer Orientated</vt:lpstr>
      <vt:lpstr>Great Place to Work</vt:lpstr>
      <vt:lpstr>Team Work</vt:lpstr>
      <vt:lpstr>Innovation</vt:lpstr>
      <vt:lpstr>Integrity</vt:lpstr>
      <vt:lpstr>Leading in the Transwarp Style – Chasing Perfection</vt:lpstr>
      <vt:lpstr>PowerPoint Presentation</vt:lpstr>
      <vt:lpstr>3.  Becoming a true Transwarp Leader</vt:lpstr>
      <vt:lpstr>3.  Becoming a true Transwarp Leader</vt:lpstr>
      <vt:lpstr>3.  Becoming a true Transwarp Leader</vt:lpstr>
      <vt:lpstr>3.  Becoming a true Transwarp Leader</vt:lpstr>
      <vt:lpstr>Leading in the Transwarp Style – Chasing Perfection</vt:lpstr>
      <vt:lpstr>4. The Core Skills of the Transwarp Leader</vt:lpstr>
      <vt:lpstr>4. The Core Skills of the Transwarp Leader – Self Awareness</vt:lpstr>
      <vt:lpstr>4. The Core Skills of the Transwarp Leader – Self Awareness</vt:lpstr>
      <vt:lpstr>4. The Core Skills of the Transwarp Leader – Self Awareness</vt:lpstr>
      <vt:lpstr>The International Standard Manager – Self Awareness</vt:lpstr>
      <vt:lpstr>The International Standard Manager – Self Awareness</vt:lpstr>
      <vt:lpstr>The International Standard Manager – Self Awareness</vt:lpstr>
      <vt:lpstr>The International Standard Manager – Self Awareness</vt:lpstr>
      <vt:lpstr>4. The Core Skills of the Transwarp Leader – Self Awareness</vt:lpstr>
      <vt:lpstr>4. The Core Skills of the Transwarp Leader – Self Awareness</vt:lpstr>
      <vt:lpstr>4. The Core Skills of the Transwarp Leader – Self Awareness</vt:lpstr>
      <vt:lpstr>4. The Core Skills of the Transwarp Leader – Self Awareness</vt:lpstr>
      <vt:lpstr>4. The Core Skills of the Transwarp Leader – Self Awareness</vt:lpstr>
      <vt:lpstr>4. The Core Skills of the Transwarp Leader – Self Awareness</vt:lpstr>
      <vt:lpstr>4. The Core Skills of the Transwarp Leader – Self Awareness</vt:lpstr>
      <vt:lpstr>4. The Core Skills of the Transwarp Leader – Self Awareness</vt:lpstr>
      <vt:lpstr>4. The Core Skills of the Transwarp Leader – Self Awareness</vt:lpstr>
      <vt:lpstr>4. The Core Skills of the Transwarp Leader – Self Awareness</vt:lpstr>
      <vt:lpstr>The International Standard Manager – Self Awareness</vt:lpstr>
      <vt:lpstr>4. The Core Skills of the Transwarp Leader – Self Awareness</vt:lpstr>
      <vt:lpstr>4. The Core Skills of the Transwarp Leader – Self Awareness</vt:lpstr>
      <vt:lpstr>4. The Core Skills of the Transwarp Leader – Self Awareness</vt:lpstr>
      <vt:lpstr>4. The Core Skills of the Transwarp Leader – Self Awareness</vt:lpstr>
      <vt:lpstr>4. The Core Skills of the Transwarp Leader – Self Awareness</vt:lpstr>
      <vt:lpstr>4. The Core Skills of the Transwarp Leader – Self Awareness</vt:lpstr>
      <vt:lpstr>4. The Core Skills of the Transwarp Leader – Self Awareness</vt:lpstr>
      <vt:lpstr>4. The Core Skills of the Transwarp Leader – Self Awareness</vt:lpstr>
      <vt:lpstr>4. The Core Skills of the Transwarp Leader – Self Awareness</vt:lpstr>
      <vt:lpstr>4. The Core Skills of the Transwarp Leader – Self Awareness</vt:lpstr>
      <vt:lpstr>4. The Core Skills of the Transwarp Leader</vt:lpstr>
      <vt:lpstr>4. The Core Skills of the Transwarp Leader – Communicating</vt:lpstr>
      <vt:lpstr>4. The Core Skills of the Transwarp Leader – Communicating</vt:lpstr>
      <vt:lpstr>4. The Core Skills of the Transwarp Leader – Communicating</vt:lpstr>
      <vt:lpstr>4. The Core Skills of the Transwarp Leader – Communicating</vt:lpstr>
      <vt:lpstr>4. The Core Skills of the Transwarp Leader – Communicating</vt:lpstr>
      <vt:lpstr>4. The Core Skills of the Transwarp Leader – Communicating</vt:lpstr>
      <vt:lpstr>4. The Core Skills of the Transwarp Leader – Communicating</vt:lpstr>
      <vt:lpstr>4. The Core Skills of the Transwarp Leader – Communicating</vt:lpstr>
      <vt:lpstr>4. The Core Skills of the Transwarp Leader – Communicating</vt:lpstr>
      <vt:lpstr>4. The Core Skills of the Transwarp Leader – Communicating</vt:lpstr>
      <vt:lpstr>4. The Core Skills of the Transwarp Leader – Communicating</vt:lpstr>
      <vt:lpstr>4. The Core Skills of the Transwarp Leader – Communicating</vt:lpstr>
      <vt:lpstr>4. The Core Skills of the Transwarp Leader – Communicating</vt:lpstr>
      <vt:lpstr>4. The Core Skills of the Transwarp Leader – Communicating</vt:lpstr>
      <vt:lpstr>4. The Core Skills of the Transwarp Leader – Communicating</vt:lpstr>
      <vt:lpstr>4. The Core Skills of the Transwarp Leader – Communicating</vt:lpstr>
      <vt:lpstr>4. The Core Skills of the Transwarp Leader – Communicating</vt:lpstr>
      <vt:lpstr>4. The Core Skills of the Transwarp Leader – Communicating</vt:lpstr>
      <vt:lpstr>4. The Core Skills of the Transwarp Leader – Communicating</vt:lpstr>
      <vt:lpstr>4. The Core Skills of the Transwarp Leader – Communicating</vt:lpstr>
      <vt:lpstr>4. The Core Skills of the Transwarp Leader</vt:lpstr>
      <vt:lpstr>4. The Core Skills of the Transwarp Leader - Motivating</vt:lpstr>
      <vt:lpstr>4. The Core Skills of the Transwarp Leader - Motivating</vt:lpstr>
      <vt:lpstr>4. The Core Skills of the Transwarp Leader - Motivating</vt:lpstr>
      <vt:lpstr>4. The Core Skills of the Transwarp Leader - Motivating</vt:lpstr>
      <vt:lpstr>4. The Core Skills of the Transwarp Leader - Motivating</vt:lpstr>
      <vt:lpstr>4. The Core Skills of the Transwarp Leader - Motivating</vt:lpstr>
      <vt:lpstr>4. The Core Skills of the Transwarp Leader - Motivating</vt:lpstr>
      <vt:lpstr>4. The Core Skills of the Transwarp Leader - Motivating</vt:lpstr>
      <vt:lpstr>4. The Core Skills of the Transwarp Leader - Motivating</vt:lpstr>
      <vt:lpstr>4. The Core Skills of the Transwarp Leader - Motivating</vt:lpstr>
      <vt:lpstr>4. The Core Skills of the Transwarp Leader - Motivating</vt:lpstr>
      <vt:lpstr>4. The Core Skills of the Transwarp Leader - Motivating</vt:lpstr>
      <vt:lpstr>4. The Core Skills of the Transwarp Leader - Motivating</vt:lpstr>
      <vt:lpstr>4. The Core Skills of the Transwarp Leader - Motivating</vt:lpstr>
      <vt:lpstr>4. The Core Skills of the Transwarp Leader - Motivating</vt:lpstr>
      <vt:lpstr>4. The Core Skills of the Transwarp Leader - Motivating</vt:lpstr>
      <vt:lpstr>4. The Core Skills of the Transwarp Leader - Motivating</vt:lpstr>
      <vt:lpstr>4. The Core Skills of the Transwarp Leader - Motivating</vt:lpstr>
      <vt:lpstr>4. The Core Skills of the Transwarp Leader - Motivating</vt:lpstr>
      <vt:lpstr>4. The Core Skills of the Transwarp Leader - Motivating</vt:lpstr>
      <vt:lpstr>4. The Core Skills of the Transwarp Leader - Motivating</vt:lpstr>
      <vt:lpstr>4. The Core Skills of the Transwarp Leader - Motivating</vt:lpstr>
      <vt:lpstr>4. The Core Skills of the Transwarp Leader - Motivating</vt:lpstr>
      <vt:lpstr>4. The Core Skills of the Transwarp Leader - Motivating</vt:lpstr>
      <vt:lpstr>4. The Core Skills of the Transwarp Leader - Motivating</vt:lpstr>
      <vt:lpstr>4. The Core Skills of the Transwarp Leader - Motivating</vt:lpstr>
      <vt:lpstr>4. The Core Skills of the Transwarp Leader - Motivating</vt:lpstr>
      <vt:lpstr>Leading in the Transwarp Style – Chasing Perfection</vt:lpstr>
      <vt:lpstr>5. Achieving Leadership Excellence – Creating a Results Oriented Team</vt:lpstr>
      <vt:lpstr>5. Achieving Leadership Excellence – Creating a Results Oriented Team</vt:lpstr>
      <vt:lpstr>5. Achieving Leadership Excellence – Creating a Results Oriented Team</vt:lpstr>
      <vt:lpstr>5. Achieving Leadership Excellence – Creating a Results Oriented Team</vt:lpstr>
      <vt:lpstr>PowerPoint Presentation</vt:lpstr>
      <vt:lpstr>5. Achieving Leadership Excellence – Creating a Results Oriented Team</vt:lpstr>
      <vt:lpstr>5. Achieving Leadership Excellence – Creating a Results Oriented Team</vt:lpstr>
      <vt:lpstr>5. Achieving Leadership Excellence – Creating a Results Oriented Team</vt:lpstr>
      <vt:lpstr>5. Achieving Leadership Excellence – Creating a Results Oriented Team</vt:lpstr>
      <vt:lpstr>Creating a Results Oriented Team</vt:lpstr>
      <vt:lpstr>Creating a Results Oriented Team</vt:lpstr>
      <vt:lpstr>Creating a Results Oriented Team</vt:lpstr>
      <vt:lpstr>Creating a Results Oriented Team</vt:lpstr>
      <vt:lpstr>Creating a Results Oriented Team</vt:lpstr>
      <vt:lpstr>Creating a Results Oriented Team</vt:lpstr>
      <vt:lpstr>Creating a Results Oriented Team</vt:lpstr>
      <vt:lpstr>Creating a Results Oriented Team</vt:lpstr>
      <vt:lpstr>Creating a Results Oriented Team</vt:lpstr>
      <vt:lpstr>Creating a Results Oriented Team</vt:lpstr>
      <vt:lpstr>Creating a Results Oriented Team</vt:lpstr>
      <vt:lpstr>Creating a Results Oriented Team</vt:lpstr>
      <vt:lpstr>Creating a Results Oriented Team</vt:lpstr>
      <vt:lpstr>Creating a Results Oriented Team</vt:lpstr>
      <vt:lpstr>PowerPoint Presentation</vt:lpstr>
      <vt:lpstr>Creating a Results Oriented Team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Creating a Results Oriented Team</vt:lpstr>
      <vt:lpstr>Creating a Results Oriented Team</vt:lpstr>
      <vt:lpstr>Creating a Results Oriented Team</vt:lpstr>
      <vt:lpstr>PowerPoint Presentation</vt:lpstr>
      <vt:lpstr>Creating a Results Oriented Team</vt:lpstr>
      <vt:lpstr>PowerPoint Presentation</vt:lpstr>
      <vt:lpstr>Creating a Results Oriented Team</vt:lpstr>
      <vt:lpstr>Leading in the Transwarp Style – Chasing Perfection</vt:lpstr>
      <vt:lpstr>Creating a Customer Orientated Team</vt:lpstr>
      <vt:lpstr>Creating a Customer Oriented Team</vt:lpstr>
      <vt:lpstr>Creating a Customer Oriented Team</vt:lpstr>
      <vt:lpstr>Creating a Customer Oriented Team</vt:lpstr>
      <vt:lpstr>Creating a Customer Oriented Team</vt:lpstr>
      <vt:lpstr>Creating a Customer Oriented Team</vt:lpstr>
      <vt:lpstr>Leading in the Transwarp Style – Chasing Perfection</vt:lpstr>
      <vt:lpstr>A Great Place to Work</vt:lpstr>
      <vt:lpstr>A Great Place to Work</vt:lpstr>
      <vt:lpstr>A Great Place to Work</vt:lpstr>
      <vt:lpstr>A Great Place to Work</vt:lpstr>
      <vt:lpstr>A Great Place to Work – The Right People</vt:lpstr>
      <vt:lpstr>A Great Place to Work – The Right People</vt:lpstr>
      <vt:lpstr>A Great Place to Work – The Right People</vt:lpstr>
      <vt:lpstr>A Great Place to Work – The Right People</vt:lpstr>
      <vt:lpstr>A Great Place to Work – The Right People</vt:lpstr>
      <vt:lpstr>A Great Place to Work – Engaged People</vt:lpstr>
      <vt:lpstr>A Great Place to Work – Engaged People</vt:lpstr>
      <vt:lpstr>A Great Place to Work – Engaged People</vt:lpstr>
      <vt:lpstr>A Great Place to Work – Engaged People</vt:lpstr>
      <vt:lpstr>A Great Place to Work – Developing People</vt:lpstr>
      <vt:lpstr>A Great Place to Work – Developing People</vt:lpstr>
      <vt:lpstr>A Great Place to Work – Developing People</vt:lpstr>
      <vt:lpstr>A Great Place to Work – Developing People</vt:lpstr>
      <vt:lpstr>A Great Place to Work – Developing People</vt:lpstr>
      <vt:lpstr>A Great Place to Work – Developing People</vt:lpstr>
      <vt:lpstr>A Great Place to Work – Developing People</vt:lpstr>
      <vt:lpstr>A Great Place to Work – Developing People</vt:lpstr>
      <vt:lpstr>A Great Place to Work – Developing People</vt:lpstr>
      <vt:lpstr>A Great Place to Work – Developing People</vt:lpstr>
      <vt:lpstr>A Great Place to Work – Developing People</vt:lpstr>
      <vt:lpstr>A Great Place to Work – Developing People</vt:lpstr>
      <vt:lpstr>A Great Place to Work – Developing People</vt:lpstr>
      <vt:lpstr>A Great Place to Work – Developing People</vt:lpstr>
      <vt:lpstr>A Great Place to Work – Developing People</vt:lpstr>
      <vt:lpstr>Leading in the Transwarp Style – Chasing Perfection</vt:lpstr>
      <vt:lpstr>Team Work</vt:lpstr>
      <vt:lpstr>Team Work</vt:lpstr>
      <vt:lpstr>Team Work</vt:lpstr>
      <vt:lpstr>Team Work</vt:lpstr>
      <vt:lpstr>Team Work</vt:lpstr>
      <vt:lpstr>Leading in the Transwarp Style – Chasing Perfection</vt:lpstr>
      <vt:lpstr>Innovation</vt:lpstr>
      <vt:lpstr>Innovation</vt:lpstr>
      <vt:lpstr>Innovation</vt:lpstr>
      <vt:lpstr>Innovation</vt:lpstr>
      <vt:lpstr>Innovation</vt:lpstr>
      <vt:lpstr>Innovation</vt:lpstr>
      <vt:lpstr>Innovation</vt:lpstr>
      <vt:lpstr>Innovation</vt:lpstr>
      <vt:lpstr>Innovation - Example</vt:lpstr>
      <vt:lpstr>Innovation - Example</vt:lpstr>
      <vt:lpstr>Innovators - Example</vt:lpstr>
      <vt:lpstr>Innovation - Example</vt:lpstr>
      <vt:lpstr>Innovators - Example</vt:lpstr>
      <vt:lpstr>Innovation - Example</vt:lpstr>
      <vt:lpstr>Innovation - Example</vt:lpstr>
      <vt:lpstr>Innovators</vt:lpstr>
      <vt:lpstr>Innovation</vt:lpstr>
      <vt:lpstr>Leading Change</vt:lpstr>
      <vt:lpstr>Leading Change</vt:lpstr>
      <vt:lpstr>Leading Change</vt:lpstr>
      <vt:lpstr>Leading Change</vt:lpstr>
      <vt:lpstr>Leading Change</vt:lpstr>
      <vt:lpstr>Leading Change</vt:lpstr>
      <vt:lpstr>Leading Change</vt:lpstr>
      <vt:lpstr>Leading Change</vt:lpstr>
      <vt:lpstr>Leading Change</vt:lpstr>
      <vt:lpstr>Leading Change</vt:lpstr>
      <vt:lpstr>Leading Change</vt:lpstr>
      <vt:lpstr>Leading Change</vt:lpstr>
      <vt:lpstr>Leading Change</vt:lpstr>
      <vt:lpstr>Leading Change</vt:lpstr>
      <vt:lpstr>Leading Change</vt:lpstr>
      <vt:lpstr>Leading Change</vt:lpstr>
      <vt:lpstr>Leading in the Transwarp Style – Chasing Perfection</vt:lpstr>
      <vt:lpstr>Integrity</vt:lpstr>
      <vt:lpstr>Leading in the Transwarp Style – Chasing Perfection</vt:lpstr>
      <vt:lpstr>The Leadership Process – The Language of International Management</vt:lpstr>
      <vt:lpstr>The Leadership Process – The Language of International Management</vt:lpstr>
      <vt:lpstr>The Leadership Process – The Language of International Management</vt:lpstr>
      <vt:lpstr>A Transwarp Leader</vt:lpstr>
      <vt:lpstr>The Leadership Process – The International Language of Management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Leadership at Transwarp – Chasing Perfection</dc:title>
  <dc:creator>Graham Valentine</dc:creator>
  <cp:lastModifiedBy>Graham Valentine</cp:lastModifiedBy>
  <cp:revision>173</cp:revision>
  <dcterms:created xsi:type="dcterms:W3CDTF">2017-05-31T09:36:00Z</dcterms:created>
  <dcterms:modified xsi:type="dcterms:W3CDTF">2017-06-13T17:21:11Z</dcterms:modified>
</cp:coreProperties>
</file>